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38"/>
  </p:notesMasterIdLst>
  <p:sldIdLst>
    <p:sldId id="256" r:id="rId2"/>
    <p:sldId id="355" r:id="rId3"/>
    <p:sldId id="512" r:id="rId4"/>
    <p:sldId id="395" r:id="rId5"/>
    <p:sldId id="396" r:id="rId6"/>
    <p:sldId id="305" r:id="rId7"/>
    <p:sldId id="378" r:id="rId8"/>
    <p:sldId id="281" r:id="rId9"/>
    <p:sldId id="269" r:id="rId10"/>
    <p:sldId id="368" r:id="rId11"/>
    <p:sldId id="263" r:id="rId12"/>
    <p:sldId id="460" r:id="rId13"/>
    <p:sldId id="458" r:id="rId14"/>
    <p:sldId id="466" r:id="rId15"/>
    <p:sldId id="468" r:id="rId16"/>
    <p:sldId id="469" r:id="rId17"/>
    <p:sldId id="470" r:id="rId18"/>
    <p:sldId id="473" r:id="rId19"/>
    <p:sldId id="474" r:id="rId20"/>
    <p:sldId id="475" r:id="rId21"/>
    <p:sldId id="477" r:id="rId22"/>
    <p:sldId id="479" r:id="rId23"/>
    <p:sldId id="480" r:id="rId24"/>
    <p:sldId id="481" r:id="rId25"/>
    <p:sldId id="482" r:id="rId26"/>
    <p:sldId id="483" r:id="rId27"/>
    <p:sldId id="484" r:id="rId28"/>
    <p:sldId id="510" r:id="rId29"/>
    <p:sldId id="509" r:id="rId30"/>
    <p:sldId id="407" r:id="rId31"/>
    <p:sldId id="428" r:id="rId32"/>
    <p:sldId id="408" r:id="rId33"/>
    <p:sldId id="511" r:id="rId34"/>
    <p:sldId id="409" r:id="rId35"/>
    <p:sldId id="410" r:id="rId36"/>
    <p:sldId id="411" r:id="rId37"/>
    <p:sldId id="513" r:id="rId38"/>
    <p:sldId id="414" r:id="rId39"/>
    <p:sldId id="508" r:id="rId40"/>
    <p:sldId id="415" r:id="rId41"/>
    <p:sldId id="416" r:id="rId42"/>
    <p:sldId id="417" r:id="rId43"/>
    <p:sldId id="418" r:id="rId44"/>
    <p:sldId id="419" r:id="rId45"/>
    <p:sldId id="494" r:id="rId46"/>
    <p:sldId id="427" r:id="rId47"/>
    <p:sldId id="302" r:id="rId48"/>
    <p:sldId id="507" r:id="rId49"/>
    <p:sldId id="273" r:id="rId50"/>
    <p:sldId id="315" r:id="rId51"/>
    <p:sldId id="275" r:id="rId52"/>
    <p:sldId id="286" r:id="rId53"/>
    <p:sldId id="274" r:id="rId54"/>
    <p:sldId id="259" r:id="rId55"/>
    <p:sldId id="279" r:id="rId56"/>
    <p:sldId id="285" r:id="rId57"/>
    <p:sldId id="280" r:id="rId58"/>
    <p:sldId id="287" r:id="rId59"/>
    <p:sldId id="288" r:id="rId60"/>
    <p:sldId id="290" r:id="rId61"/>
    <p:sldId id="452" r:id="rId62"/>
    <p:sldId id="307" r:id="rId63"/>
    <p:sldId id="284" r:id="rId64"/>
    <p:sldId id="316" r:id="rId65"/>
    <p:sldId id="351" r:id="rId66"/>
    <p:sldId id="388" r:id="rId67"/>
    <p:sldId id="426" r:id="rId68"/>
    <p:sldId id="441" r:id="rId69"/>
    <p:sldId id="421" r:id="rId70"/>
    <p:sldId id="422" r:id="rId71"/>
    <p:sldId id="423" r:id="rId72"/>
    <p:sldId id="500" r:id="rId73"/>
    <p:sldId id="501" r:id="rId74"/>
    <p:sldId id="431" r:id="rId75"/>
    <p:sldId id="502" r:id="rId76"/>
    <p:sldId id="364" r:id="rId77"/>
    <p:sldId id="437" r:id="rId78"/>
    <p:sldId id="385" r:id="rId79"/>
    <p:sldId id="367" r:id="rId80"/>
    <p:sldId id="438" r:id="rId81"/>
    <p:sldId id="376" r:id="rId82"/>
    <p:sldId id="377" r:id="rId83"/>
    <p:sldId id="447" r:id="rId84"/>
    <p:sldId id="444" r:id="rId85"/>
    <p:sldId id="445" r:id="rId86"/>
    <p:sldId id="446" r:id="rId87"/>
    <p:sldId id="514" r:id="rId88"/>
    <p:sldId id="464" r:id="rId89"/>
    <p:sldId id="465" r:id="rId90"/>
    <p:sldId id="515" r:id="rId91"/>
    <p:sldId id="265" r:id="rId92"/>
    <p:sldId id="296" r:id="rId93"/>
    <p:sldId id="266" r:id="rId94"/>
    <p:sldId id="528" r:id="rId95"/>
    <p:sldId id="529" r:id="rId96"/>
    <p:sldId id="314" r:id="rId97"/>
    <p:sldId id="337" r:id="rId98"/>
    <p:sldId id="338" r:id="rId99"/>
    <p:sldId id="339" r:id="rId100"/>
    <p:sldId id="342" r:id="rId101"/>
    <p:sldId id="343" r:id="rId102"/>
    <p:sldId id="329" r:id="rId103"/>
    <p:sldId id="344" r:id="rId104"/>
    <p:sldId id="345" r:id="rId105"/>
    <p:sldId id="361" r:id="rId106"/>
    <p:sldId id="435" r:id="rId107"/>
    <p:sldId id="525" r:id="rId108"/>
    <p:sldId id="298" r:id="rId109"/>
    <p:sldId id="297" r:id="rId110"/>
    <p:sldId id="485" r:id="rId111"/>
    <p:sldId id="486" r:id="rId112"/>
    <p:sldId id="487" r:id="rId113"/>
    <p:sldId id="448" r:id="rId114"/>
    <p:sldId id="489" r:id="rId115"/>
    <p:sldId id="299" r:id="rId116"/>
    <p:sldId id="356" r:id="rId117"/>
    <p:sldId id="346" r:id="rId118"/>
    <p:sldId id="352" r:id="rId119"/>
    <p:sldId id="449" r:id="rId120"/>
    <p:sldId id="490" r:id="rId121"/>
    <p:sldId id="516" r:id="rId122"/>
    <p:sldId id="384" r:id="rId123"/>
    <p:sldId id="488" r:id="rId124"/>
    <p:sldId id="492" r:id="rId125"/>
    <p:sldId id="496" r:id="rId126"/>
    <p:sldId id="497" r:id="rId127"/>
    <p:sldId id="498" r:id="rId128"/>
    <p:sldId id="506" r:id="rId129"/>
    <p:sldId id="521" r:id="rId130"/>
    <p:sldId id="530" r:id="rId131"/>
    <p:sldId id="522" r:id="rId132"/>
    <p:sldId id="523" r:id="rId133"/>
    <p:sldId id="524" r:id="rId134"/>
    <p:sldId id="526" r:id="rId135"/>
    <p:sldId id="527" r:id="rId136"/>
    <p:sldId id="493" r:id="rId1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  <a:srgbClr val="004C22"/>
    <a:srgbClr val="006C31"/>
    <a:srgbClr val="69BDA9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84" autoAdjust="0"/>
  </p:normalViewPr>
  <p:slideViewPr>
    <p:cSldViewPr>
      <p:cViewPr>
        <p:scale>
          <a:sx n="50" d="100"/>
          <a:sy n="50" d="100"/>
        </p:scale>
        <p:origin x="-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F400D-13A8-4A4E-B763-0D008BF7228A}" type="datetimeFigureOut">
              <a:rPr lang="en-GB" smtClean="0"/>
              <a:t>03/09/2013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7201-9CDC-431A-978B-0B3507BE7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</a:t>
            </a:r>
            <a:r>
              <a:rPr lang="en-GB" baseline="0" dirty="0" smtClean="0"/>
              <a:t> 2v1+v2 as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</a:t>
            </a:r>
            <a:r>
              <a:rPr lang="en-GB" baseline="0" dirty="0" smtClean="0"/>
              <a:t> 2v1+v2 as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</a:t>
            </a:r>
            <a:r>
              <a:rPr lang="en-GB" baseline="0" dirty="0" smtClean="0"/>
              <a:t> 2v1+v2 as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</a:t>
            </a:r>
            <a:r>
              <a:rPr lang="en-GB" baseline="0" dirty="0" smtClean="0"/>
              <a:t> 2v1+v2 as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TODO: examples</a:t>
            </a:r>
            <a:r>
              <a:rPr lang="en-GB" baseline="0" dirty="0" smtClean="0"/>
              <a:t> of useful 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5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9/3/2013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1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5.png"/><Relationship Id="rId7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image" Target="../media/image41.wmf"/><Relationship Id="rId5" Type="http://schemas.openxmlformats.org/officeDocument/2006/relationships/image" Target="../media/image7.png"/><Relationship Id="rId10" Type="http://schemas.openxmlformats.org/officeDocument/2006/relationships/image" Target="../media/image40.wmf"/><Relationship Id="rId4" Type="http://schemas.openxmlformats.org/officeDocument/2006/relationships/image" Target="../media/image6.png"/><Relationship Id="rId9" Type="http://schemas.openxmlformats.org/officeDocument/2006/relationships/image" Target="../media/image39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5.png"/><Relationship Id="rId7" Type="http://schemas.openxmlformats.org/officeDocument/2006/relationships/image" Target="../media/image20.wmf"/><Relationship Id="rId1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image" Target="../media/image41.wmf"/><Relationship Id="rId5" Type="http://schemas.openxmlformats.org/officeDocument/2006/relationships/image" Target="../media/image7.png"/><Relationship Id="rId10" Type="http://schemas.openxmlformats.org/officeDocument/2006/relationships/image" Target="../media/image40.wmf"/><Relationship Id="rId4" Type="http://schemas.openxmlformats.org/officeDocument/2006/relationships/image" Target="../media/image6.png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9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31.png"/><Relationship Id="rId4" Type="http://schemas.openxmlformats.org/officeDocument/2006/relationships/image" Target="../media/image10.wmf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wmf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51.png"/><Relationship Id="rId7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wmf"/><Relationship Id="rId4" Type="http://schemas.openxmlformats.org/officeDocument/2006/relationships/image" Target="../media/image2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9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31.png"/><Relationship Id="rId4" Type="http://schemas.openxmlformats.org/officeDocument/2006/relationships/image" Target="../media/image1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4" Type="http://schemas.openxmlformats.org/officeDocument/2006/relationships/image" Target="../media/image3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0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6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41.wmf"/><Relationship Id="rId5" Type="http://schemas.openxmlformats.org/officeDocument/2006/relationships/image" Target="../media/image221.png"/><Relationship Id="rId10" Type="http://schemas.openxmlformats.org/officeDocument/2006/relationships/image" Target="../media/image40.wmf"/><Relationship Id="rId4" Type="http://schemas.openxmlformats.org/officeDocument/2006/relationships/image" Target="../media/image20.wmf"/><Relationship Id="rId9" Type="http://schemas.openxmlformats.org/officeDocument/2006/relationships/image" Target="../media/image39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1.png"/><Relationship Id="rId4" Type="http://schemas.openxmlformats.org/officeDocument/2006/relationships/image" Target="../media/image20.wmf"/><Relationship Id="rId9" Type="http://schemas.openxmlformats.org/officeDocument/2006/relationships/image" Target="../media/image4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1.png"/><Relationship Id="rId10" Type="http://schemas.openxmlformats.org/officeDocument/2006/relationships/image" Target="../media/image43.wmf"/><Relationship Id="rId4" Type="http://schemas.openxmlformats.org/officeDocument/2006/relationships/image" Target="../media/image20.wmf"/><Relationship Id="rId9" Type="http://schemas.openxmlformats.org/officeDocument/2006/relationships/image" Target="../media/image4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4.wmf"/><Relationship Id="rId5" Type="http://schemas.openxmlformats.org/officeDocument/2006/relationships/image" Target="../media/image441.png"/><Relationship Id="rId10" Type="http://schemas.openxmlformats.org/officeDocument/2006/relationships/image" Target="../media/image43.wmf"/><Relationship Id="rId4" Type="http://schemas.openxmlformats.org/officeDocument/2006/relationships/image" Target="../media/image20.wmf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05000"/>
            <a:ext cx="8050088" cy="2593975"/>
          </a:xfrm>
        </p:spPr>
        <p:txBody>
          <a:bodyPr/>
          <a:lstStyle/>
          <a:p>
            <a:r>
              <a:rPr lang="en-GB" sz="3600" b="1" dirty="0" smtClean="0"/>
              <a:t>Cryptography</a:t>
            </a:r>
            <a:r>
              <a:rPr lang="en-GB" sz="3600" dirty="0" smtClean="0"/>
              <a:t> for electronic voting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FF0000"/>
                </a:solidFill>
              </a:rPr>
              <a:t>Bogdan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Warinschi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University of Bristol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Tomorrow: </a:t>
            </a:r>
            <a:r>
              <a:rPr lang="en-GB" sz="2000" dirty="0" smtClean="0"/>
              <a:t>(mainly)</a:t>
            </a:r>
            <a:r>
              <a:rPr lang="en-GB" dirty="0" smtClean="0"/>
              <a:t> verifiability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What’s left of privacy</a:t>
            </a:r>
          </a:p>
          <a:p>
            <a:r>
              <a:rPr lang="en-GB" sz="2800" b="1" dirty="0" smtClean="0"/>
              <a:t>Verifiability-relevant cryptographic primitives</a:t>
            </a:r>
          </a:p>
          <a:p>
            <a:pPr lvl="1"/>
            <a:r>
              <a:rPr lang="en-GB" sz="2400" dirty="0" smtClean="0"/>
              <a:t>Zero knowledge</a:t>
            </a:r>
          </a:p>
          <a:p>
            <a:pPr lvl="1"/>
            <a:r>
              <a:rPr lang="en-GB" sz="2400" dirty="0" smtClean="0"/>
              <a:t>Zero knowledge</a:t>
            </a:r>
          </a:p>
          <a:p>
            <a:pPr lvl="1"/>
            <a:r>
              <a:rPr lang="en-GB" sz="2400" dirty="0" smtClean="0"/>
              <a:t>Zero knowledge</a:t>
            </a:r>
          </a:p>
          <a:p>
            <a:pPr lvl="1"/>
            <a:r>
              <a:rPr lang="en-GB" sz="2400" dirty="0" smtClean="0"/>
              <a:t>Applications of zero knowledge</a:t>
            </a:r>
          </a:p>
          <a:p>
            <a:r>
              <a:rPr lang="en-GB" sz="2800" b="1" dirty="0" smtClean="0"/>
              <a:t>The Helios internet voting scheme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 zero-knowledge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123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140745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291131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496" y="3068960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52785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307807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cxnSp>
        <p:nvCxnSpPr>
          <p:cNvPr id="19" name="Straight Connector 18"/>
          <p:cNvCxnSpPr>
            <a:stCxn id="2" idx="2"/>
          </p:cNvCxnSpPr>
          <p:nvPr/>
        </p:nvCxnSpPr>
        <p:spPr>
          <a:xfrm>
            <a:off x="4267200" y="1417638"/>
            <a:ext cx="16768" cy="323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51520" y="4797152"/>
                <a:ext cx="42611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Simulator of a special form: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pick random c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pick random 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R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800" dirty="0" smtClean="0"/>
                  <a:t> SIM(</a:t>
                </a:r>
                <a:r>
                  <a:rPr lang="en-GB" sz="2800" dirty="0" err="1" smtClean="0"/>
                  <a:t>c,s</a:t>
                </a:r>
                <a:r>
                  <a:rPr lang="en-GB" sz="2800" dirty="0" smtClean="0"/>
                  <a:t>)</a:t>
                </a:r>
                <a:endParaRPr lang="en-GB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97152"/>
                <a:ext cx="4261103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2861" t="-3020" r="-2003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717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4957169" y="2204864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</a:t>
            </a:r>
            <a:endParaRPr lang="en-GB" sz="2800" b="1" dirty="0"/>
          </a:p>
        </p:txBody>
      </p:sp>
      <p:sp>
        <p:nvSpPr>
          <p:cNvPr id="25" name="Right Arrow 24"/>
          <p:cNvSpPr/>
          <p:nvPr/>
        </p:nvSpPr>
        <p:spPr>
          <a:xfrm flipH="1">
            <a:off x="4957169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5107555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7360079" y="11793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2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/>
      <p:bldP spid="24" grpId="0" animBg="1"/>
      <p:bldP spid="25" grpId="0" animBg="1"/>
      <p:bldP spid="2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zero-knowledge for CP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792088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3600" b="1" dirty="0" smtClean="0"/>
                  <a:t>Accepting transcripts: </a:t>
                </a:r>
                <a:br>
                  <a:rPr lang="en-GB" sz="3600" b="1" dirty="0" smtClean="0"/>
                </a:br>
                <a:r>
                  <a:rPr lang="en-GB" sz="3600" dirty="0" smtClean="0"/>
                  <a:t>((U,V),</a:t>
                </a:r>
                <a:r>
                  <a:rPr lang="en-GB" sz="3600" dirty="0" err="1" smtClean="0"/>
                  <a:t>c,s</a:t>
                </a:r>
                <a:r>
                  <a:rPr lang="en-GB" sz="3600" dirty="0" smtClean="0"/>
                  <a:t>) such that </a:t>
                </a:r>
                <a:r>
                  <a:rPr lang="pl-PL" sz="3600" dirty="0"/>
                  <a:t>g</a:t>
                </a:r>
                <a:r>
                  <a:rPr lang="en-GB" sz="3600" baseline="30000" dirty="0"/>
                  <a:t>s</a:t>
                </a:r>
                <a:r>
                  <a:rPr lang="en-GB" sz="3600" dirty="0"/>
                  <a:t>=U</a:t>
                </a:r>
                <a14:m>
                  <m:oMath xmlns:m="http://schemas.openxmlformats.org/officeDocument/2006/math">
                    <m:r>
                      <a:rPr lang="en-GB" sz="3600" b="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600" dirty="0"/>
                  <a:t>X</a:t>
                </a:r>
                <a:r>
                  <a:rPr lang="en-GB" sz="3600" baseline="30000" dirty="0"/>
                  <a:t>c</a:t>
                </a:r>
                <a:r>
                  <a:rPr lang="en-GB" sz="3600" dirty="0"/>
                  <a:t> and </a:t>
                </a:r>
                <a:r>
                  <a:rPr lang="en-GB" sz="3600" dirty="0" err="1"/>
                  <a:t>h</a:t>
                </a:r>
                <a:r>
                  <a:rPr lang="en-GB" sz="3600" baseline="30000" dirty="0" err="1"/>
                  <a:t>s</a:t>
                </a:r>
                <a:r>
                  <a:rPr lang="en-GB" sz="3600" dirty="0"/>
                  <a:t>=V</a:t>
                </a:r>
                <a14:m>
                  <m:oMath xmlns:m="http://schemas.openxmlformats.org/officeDocument/2006/math">
                    <m:r>
                      <a:rPr lang="en-GB" sz="3600" b="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600" dirty="0"/>
                  <a:t>Y</a:t>
                </a:r>
                <a:r>
                  <a:rPr lang="en-GB" sz="3600" baseline="30000" dirty="0"/>
                  <a:t>c</a:t>
                </a:r>
                <a:endParaRPr lang="pl-PL" sz="3600" baseline="30000" dirty="0"/>
              </a:p>
              <a:p>
                <a:endParaRPr lang="en-GB" sz="3600" b="1" dirty="0" smtClean="0"/>
              </a:p>
              <a:p>
                <a:r>
                  <a:rPr lang="en-GB" sz="3600" b="1" dirty="0" smtClean="0"/>
                  <a:t>Special simulator:</a:t>
                </a:r>
              </a:p>
              <a:p>
                <a:pPr lvl="1"/>
                <a:r>
                  <a:rPr lang="en-GB" sz="3400" dirty="0" smtClean="0"/>
                  <a:t>Select random c</a:t>
                </a:r>
              </a:p>
              <a:p>
                <a:pPr lvl="1"/>
                <a:r>
                  <a:rPr lang="en-GB" sz="3400" dirty="0" smtClean="0"/>
                  <a:t>Select random s</a:t>
                </a:r>
              </a:p>
              <a:p>
                <a:pPr lvl="1"/>
                <a:r>
                  <a:rPr lang="en-GB" sz="3400" dirty="0" smtClean="0"/>
                  <a:t>Set U=</a:t>
                </a:r>
                <a:r>
                  <a:rPr lang="pl-PL" sz="3400" dirty="0"/>
                  <a:t> g</a:t>
                </a:r>
                <a:r>
                  <a:rPr lang="en-GB" sz="3400" baseline="30000" dirty="0"/>
                  <a:t>s</a:t>
                </a:r>
                <a14:m>
                  <m:oMath xmlns:m="http://schemas.openxmlformats.org/officeDocument/2006/math">
                    <m:r>
                      <a:rPr lang="en-GB" sz="3400" b="0" i="1" smtClean="0">
                        <a:latin typeface="Cambria Math"/>
                        <a:ea typeface="Cambria Math"/>
                      </a:rPr>
                      <m:t>/</m:t>
                    </m:r>
                  </m:oMath>
                </a14:m>
                <a:r>
                  <a:rPr lang="en-GB" sz="3400" dirty="0" smtClean="0"/>
                  <a:t>X</a:t>
                </a:r>
                <a:r>
                  <a:rPr lang="en-GB" sz="3400" baseline="30000" dirty="0" smtClean="0"/>
                  <a:t>c</a:t>
                </a:r>
                <a:r>
                  <a:rPr lang="en-GB" sz="3400" dirty="0" smtClean="0"/>
                  <a:t> </a:t>
                </a:r>
                <a:r>
                  <a:rPr lang="en-GB" sz="3400" dirty="0"/>
                  <a:t>and </a:t>
                </a:r>
                <a:r>
                  <a:rPr lang="en-GB" sz="3400" dirty="0" smtClean="0"/>
                  <a:t>V=</a:t>
                </a:r>
                <a:r>
                  <a:rPr lang="en-GB" sz="3400" dirty="0"/>
                  <a:t>h</a:t>
                </a:r>
                <a:r>
                  <a:rPr lang="en-GB" sz="3400" baseline="30000" dirty="0" err="1"/>
                  <a:t>s</a:t>
                </a:r>
                <a14:m>
                  <m:oMath xmlns:m="http://schemas.openxmlformats.org/officeDocument/2006/math">
                    <m:r>
                      <a:rPr lang="en-GB" sz="3400" b="0" i="1" smtClean="0">
                        <a:latin typeface="Cambria Math"/>
                        <a:ea typeface="Cambria Math"/>
                      </a:rPr>
                      <m:t>/</m:t>
                    </m:r>
                  </m:oMath>
                </a14:m>
                <a:r>
                  <a:rPr lang="en-GB" sz="3400" dirty="0" smtClean="0"/>
                  <a:t>Y</a:t>
                </a:r>
                <a:r>
                  <a:rPr lang="en-GB" sz="3400" baseline="30000" dirty="0" smtClean="0"/>
                  <a:t>c</a:t>
                </a:r>
              </a:p>
              <a:p>
                <a:pPr lvl="1"/>
                <a:r>
                  <a:rPr lang="en-GB" sz="3400" dirty="0" smtClean="0"/>
                  <a:t>Output (</a:t>
                </a:r>
                <a:r>
                  <a:rPr lang="en-GB" sz="3200" dirty="0"/>
                  <a:t>(U,V),</a:t>
                </a:r>
                <a:r>
                  <a:rPr lang="en-GB" sz="3200" dirty="0" err="1"/>
                  <a:t>c,s</a:t>
                </a:r>
                <a:r>
                  <a:rPr lang="en-GB" sz="3200" dirty="0"/>
                  <a:t>)</a:t>
                </a:r>
                <a:endParaRPr lang="pl-PL" sz="3400" baseline="30000" dirty="0"/>
              </a:p>
              <a:p>
                <a:endParaRPr lang="en-GB" sz="36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7920880" cy="4800600"/>
              </a:xfrm>
              <a:blipFill rotWithShape="1">
                <a:blip r:embed="rId2"/>
                <a:stretch>
                  <a:fillRect l="-615" t="-3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 [CDS95,C96]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s1</a:t>
            </a:r>
            <a:endParaRPr lang="en-GB" sz="2800" b="1" baseline="-25000" dirty="0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1293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04" y="3068960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499348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5467595" y="2213575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5389217" y="3005663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5539603" y="3869759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s2</a:t>
            </a:r>
            <a:endParaRPr lang="en-GB" sz="2800" b="1" baseline="-25000" dirty="0"/>
          </a:p>
        </p:txBody>
      </p:sp>
      <p:pic>
        <p:nvPicPr>
          <p:cNvPr id="27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7511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139952" y="3005663"/>
            <a:ext cx="13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Rel2(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Y,w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4401257" y="1133156"/>
            <a:ext cx="762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Y,w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556279" y="105273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Y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60445" y="4995173"/>
            <a:ext cx="7983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Design a protocol for Rel3(</a:t>
            </a:r>
            <a:r>
              <a:rPr lang="en-GB" sz="3200" dirty="0" err="1" smtClean="0"/>
              <a:t>X,Y,w</a:t>
            </a:r>
            <a:r>
              <a:rPr lang="en-GB" sz="3200" dirty="0" smtClean="0"/>
              <a:t>) where:</a:t>
            </a:r>
          </a:p>
          <a:p>
            <a:pPr algn="ctr"/>
            <a:r>
              <a:rPr lang="en-GB" sz="3200" dirty="0"/>
              <a:t>Rel3(</a:t>
            </a:r>
            <a:r>
              <a:rPr lang="en-GB" sz="3200" dirty="0" err="1"/>
              <a:t>X,Y,w</a:t>
            </a:r>
            <a:r>
              <a:rPr lang="en-GB" sz="3200" dirty="0" smtClean="0"/>
              <a:t>) </a:t>
            </a:r>
            <a:r>
              <a:rPr lang="en-GB" sz="3200" dirty="0" err="1" smtClean="0"/>
              <a:t>iff</a:t>
            </a:r>
            <a:r>
              <a:rPr lang="en-GB" sz="3200" dirty="0" smtClean="0"/>
              <a:t> Rel1(</a:t>
            </a:r>
            <a:r>
              <a:rPr lang="en-GB" sz="3200" dirty="0" err="1" smtClean="0"/>
              <a:t>X,w</a:t>
            </a:r>
            <a:r>
              <a:rPr lang="en-GB" sz="3200" dirty="0" smtClean="0"/>
              <a:t>) or Rel2(</a:t>
            </a:r>
            <a:r>
              <a:rPr lang="en-GB" sz="3200" dirty="0" err="1" smtClean="0"/>
              <a:t>Y,w</a:t>
            </a:r>
            <a:r>
              <a:rPr lang="en-GB" sz="3200" dirty="0"/>
              <a:t>)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070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410664" y="2276872"/>
            <a:ext cx="3425900" cy="648072"/>
            <a:chOff x="1410664" y="2276872"/>
            <a:chExt cx="3425900" cy="648072"/>
          </a:xfrm>
        </p:grpSpPr>
        <p:sp>
          <p:nvSpPr>
            <p:cNvPr id="16" name="Right Arrow 15"/>
            <p:cNvSpPr/>
            <p:nvPr/>
          </p:nvSpPr>
          <p:spPr>
            <a:xfrm>
              <a:off x="1410664" y="2276872"/>
              <a:ext cx="1624685" cy="64807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R1</a:t>
              </a:r>
              <a:endParaRPr lang="en-GB" sz="2800" b="1" baseline="-25000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211879" y="2276872"/>
              <a:ext cx="1624685" cy="648072"/>
            </a:xfrm>
            <a:prstGeom prst="rightArrow">
              <a:avLst/>
            </a:prstGeom>
            <a:solidFill>
              <a:srgbClr val="004D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R2</a:t>
              </a:r>
              <a:endParaRPr lang="en-GB" sz="2800" b="1" baseline="-25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32286" y="3068960"/>
            <a:ext cx="3425900" cy="720080"/>
            <a:chOff x="1332286" y="3068960"/>
            <a:chExt cx="3425900" cy="720080"/>
          </a:xfrm>
        </p:grpSpPr>
        <p:sp>
          <p:nvSpPr>
            <p:cNvPr id="17" name="Right Arrow 16"/>
            <p:cNvSpPr/>
            <p:nvPr/>
          </p:nvSpPr>
          <p:spPr>
            <a:xfrm flipH="1">
              <a:off x="1332286" y="3068960"/>
              <a:ext cx="1624685" cy="72008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c1</a:t>
              </a:r>
              <a:endParaRPr lang="en-GB" b="1" baseline="-25000" dirty="0"/>
            </a:p>
          </p:txBody>
        </p:sp>
        <p:sp>
          <p:nvSpPr>
            <p:cNvPr id="25" name="Right Arrow 24"/>
            <p:cNvSpPr/>
            <p:nvPr/>
          </p:nvSpPr>
          <p:spPr>
            <a:xfrm flipH="1">
              <a:off x="3133501" y="3068960"/>
              <a:ext cx="1624685" cy="720080"/>
            </a:xfrm>
            <a:prstGeom prst="rightArrow">
              <a:avLst/>
            </a:prstGeom>
            <a:solidFill>
              <a:srgbClr val="006C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c2</a:t>
              </a:r>
              <a:endParaRPr lang="en-GB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82672" y="3933056"/>
            <a:ext cx="3425900" cy="720080"/>
            <a:chOff x="1482672" y="3933056"/>
            <a:chExt cx="3425900" cy="720080"/>
          </a:xfrm>
        </p:grpSpPr>
        <p:sp>
          <p:nvSpPr>
            <p:cNvPr id="18" name="Right Arrow 17"/>
            <p:cNvSpPr/>
            <p:nvPr/>
          </p:nvSpPr>
          <p:spPr>
            <a:xfrm>
              <a:off x="1482672" y="3933056"/>
              <a:ext cx="1624685" cy="72008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s1</a:t>
              </a:r>
              <a:endParaRPr lang="en-GB" sz="2800" b="1" baseline="-250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283887" y="3933056"/>
              <a:ext cx="1624685" cy="720080"/>
            </a:xfrm>
            <a:prstGeom prst="rightArrow">
              <a:avLst/>
            </a:prstGeom>
            <a:solidFill>
              <a:srgbClr val="0013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s2</a:t>
              </a:r>
              <a:endParaRPr lang="en-GB" sz="2800" b="1" baseline="-25000" dirty="0"/>
            </a:p>
          </p:txBody>
        </p:sp>
      </p:grp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29918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496" y="3068960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24" name="Right Arrow 23"/>
          <p:cNvSpPr/>
          <p:nvPr/>
        </p:nvSpPr>
        <p:spPr>
          <a:xfrm>
            <a:off x="3211879" y="2276872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c1=c-c2</a:t>
            </a:r>
            <a:endParaRPr lang="en-GB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3133501" y="3068960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s1</a:t>
            </a:r>
            <a:endParaRPr lang="en-GB" sz="28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283887" y="3933056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  <a:r>
              <a:rPr lang="en-GB" sz="2800" b="1" dirty="0" smtClean="0"/>
              <a:t>2</a:t>
            </a:r>
            <a:endParaRPr lang="en-GB" sz="2800" b="1" baseline="-25000" dirty="0"/>
          </a:p>
        </p:txBody>
      </p: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23068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17" grpId="0" animBg="1"/>
      <p:bldP spid="25" grpId="0" animBg="1"/>
      <p:bldP spid="18" grpId="0" animBg="1"/>
      <p:bldP spid="26" grpId="0" animBg="1"/>
      <p:bldP spid="3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496" y="3068960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24" name="Right Arrow 23"/>
          <p:cNvSpPr/>
          <p:nvPr/>
        </p:nvSpPr>
        <p:spPr>
          <a:xfrm>
            <a:off x="3211879" y="2276872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c1=c-c2</a:t>
            </a:r>
            <a:endParaRPr lang="en-GB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3133501" y="3068960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1,s1</a:t>
            </a:r>
            <a:endParaRPr lang="en-GB" sz="28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283887" y="3933056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2,s2</a:t>
            </a:r>
            <a:endParaRPr lang="en-GB" sz="2800" b="1" baseline="-25000" dirty="0"/>
          </a:p>
        </p:txBody>
      </p: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44326" y="5013176"/>
            <a:ext cx="756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verify: check that c1+c2=c and that (R1,c1,s1) and (R2,c2,s2) are accepting transcripts for the respective relations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1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(easy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Show that the OR protocol is a complete, zero-knowledge protocol with special soundness 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(easy)</a:t>
            </a:r>
            <a:r>
              <a:rPr lang="en-US" sz="2800" dirty="0" smtClean="0"/>
              <a:t> Design a sigma protocol to show that an exponent </a:t>
            </a:r>
            <a:r>
              <a:rPr lang="en-US" sz="2800" dirty="0" err="1" smtClean="0"/>
              <a:t>ElGamal</a:t>
            </a:r>
            <a:r>
              <a:rPr lang="en-US" sz="2800" dirty="0" smtClean="0"/>
              <a:t>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encrypts either 0 or 1.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(medium) </a:t>
            </a:r>
            <a:r>
              <a:rPr lang="en-US" sz="2800" dirty="0" smtClean="0"/>
              <a:t>Design a sigma protocol to show that an exponent </a:t>
            </a:r>
            <a:r>
              <a:rPr lang="en-US" sz="2800" dirty="0" err="1" smtClean="0"/>
              <a:t>ElGamal</a:t>
            </a:r>
            <a:r>
              <a:rPr lang="en-US" sz="2800" dirty="0" smtClean="0"/>
              <a:t>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encrypts either 0, 1, or 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Zero-knowledge for all of NP </a:t>
            </a:r>
            <a:r>
              <a:rPr lang="en-GB" sz="2400" dirty="0" smtClean="0"/>
              <a:t>[GMW91]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3068960"/>
            <a:ext cx="828092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Theorem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en-GB" sz="2800" dirty="0" smtClean="0">
                <a:solidFill>
                  <a:schemeClr val="tx1"/>
                </a:solidFill>
              </a:rPr>
              <a:t>If secure commitment schemes exist, then there </a:t>
            </a:r>
            <a:r>
              <a:rPr lang="en-GB" sz="2800" dirty="0">
                <a:solidFill>
                  <a:schemeClr val="tx1"/>
                </a:solidFill>
              </a:rPr>
              <a:t>exists a zero-knowledge proof for </a:t>
            </a:r>
            <a:r>
              <a:rPr lang="en-GB" sz="2800" dirty="0" smtClean="0">
                <a:solidFill>
                  <a:schemeClr val="tx1"/>
                </a:solidFill>
              </a:rPr>
              <a:t>any </a:t>
            </a:r>
            <a:r>
              <a:rPr lang="en-GB" sz="2800" smtClean="0">
                <a:solidFill>
                  <a:schemeClr val="tx1"/>
                </a:solidFill>
              </a:rPr>
              <a:t>NP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Non-interactive 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7279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AppData\Local\Microsoft\Windows\Temporary Internet Files\Content.IE5\VI94NYUJ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1" y="2493263"/>
            <a:ext cx="2194297" cy="23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/>
              <p:cNvSpPr/>
              <p:nvPr/>
            </p:nvSpPr>
            <p:spPr>
              <a:xfrm>
                <a:off x="3131840" y="3069327"/>
                <a:ext cx="1872208" cy="5040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GB" b="1" baseline="-25000" dirty="0"/>
              </a:p>
            </p:txBody>
          </p:sp>
        </mc:Choice>
        <mc:Fallback xmlns=""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69327"/>
                <a:ext cx="1872208" cy="504056"/>
              </a:xfrm>
              <a:prstGeom prst="rightArrow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476151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Prover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79751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Verifier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223628" y="1764969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84157" y="1733772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143000"/>
          </a:xfrm>
        </p:spPr>
        <p:txBody>
          <a:bodyPr/>
          <a:lstStyle/>
          <a:p>
            <a:r>
              <a:rPr lang="en-GB" dirty="0" smtClean="0"/>
              <a:t>The Fiat-Shamir/Blum transform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07155" y="2780928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428777" y="3573016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579163" y="4437112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2132856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3573016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40817" y="1700509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595839" y="1620089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403501" y="1628800"/>
            <a:ext cx="3730948" cy="3537103"/>
            <a:chOff x="4403501" y="1628800"/>
            <a:chExt cx="3730948" cy="3537103"/>
          </a:xfrm>
        </p:grpSpPr>
        <p:sp>
          <p:nvSpPr>
            <p:cNvPr id="14" name="Right Arrow 13"/>
            <p:cNvSpPr/>
            <p:nvPr/>
          </p:nvSpPr>
          <p:spPr>
            <a:xfrm>
              <a:off x="5515120" y="2789639"/>
              <a:ext cx="1624685" cy="64807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R</a:t>
              </a:r>
              <a:endParaRPr lang="en-GB" sz="2800" b="1" baseline="-250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587128" y="4445823"/>
              <a:ext cx="1624685" cy="72008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</a:t>
              </a:r>
              <a:endParaRPr lang="en-GB" sz="2800" b="1" baseline="-25000" dirty="0"/>
            </a:p>
          </p:txBody>
        </p:sp>
        <p:pic>
          <p:nvPicPr>
            <p:cNvPr id="17" name="Picture 2" descr="C:\Users\toshiba\AppData\Local\Microsoft\Windows\Temporary Internet Files\Content.IE5\99RO1EIG\MC90039099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501" y="2213575"/>
              <a:ext cx="1392635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448782" y="1709220"/>
              <a:ext cx="8226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ysClr val="windowText" lastClr="000000"/>
                  </a:solidFill>
                </a:rPr>
                <a:t>X,w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03804" y="1628800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sysClr val="windowText" lastClr="000000"/>
                  </a:solidFill>
                </a:rPr>
                <a:t>X</a:t>
              </a:r>
              <a:endParaRPr lang="en-GB" dirty="0"/>
            </a:p>
          </p:txBody>
        </p:sp>
        <p:pic>
          <p:nvPicPr>
            <p:cNvPr id="22" name="Picture 3" descr="C:\Users\toshiba\AppData\Local\Microsoft\Windows\Temporary Internet Files\Content.IE5\VI94NYUJ\MC9000787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060848"/>
              <a:ext cx="1402209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663841" y="3717032"/>
              <a:ext cx="12763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/>
                <a:t>c=H(X,R)</a:t>
              </a:r>
              <a:endParaRPr lang="en-GB" sz="2400" b="1" baseline="-250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06" y="5053569"/>
            <a:ext cx="3991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To verify:  </a:t>
            </a:r>
            <a:r>
              <a:rPr lang="en-GB" sz="2800" dirty="0"/>
              <a:t>c</a:t>
            </a:r>
            <a:r>
              <a:rPr lang="en-GB" sz="2800" dirty="0" smtClean="0"/>
              <a:t>heck (</a:t>
            </a:r>
            <a:r>
              <a:rPr lang="en-GB" sz="2800" dirty="0" err="1" smtClean="0"/>
              <a:t>R,c,s</a:t>
            </a:r>
            <a:r>
              <a:rPr lang="en-GB" sz="2800" dirty="0" smtClean="0"/>
              <a:t>) as before.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4403501" y="5058288"/>
            <a:ext cx="3991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proof is (R,s). </a:t>
            </a:r>
          </a:p>
          <a:p>
            <a:r>
              <a:rPr lang="en-GB" sz="2800" dirty="0" smtClean="0"/>
              <a:t>To verify: compute c=H(R,s). Check (</a:t>
            </a:r>
            <a:r>
              <a:rPr lang="en-GB" sz="2800" dirty="0" err="1" smtClean="0"/>
              <a:t>R,c,s</a:t>
            </a:r>
            <a:r>
              <a:rPr lang="en-GB" sz="2800" dirty="0" smtClean="0"/>
              <a:t>) as before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70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based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3927" y="1772816"/>
            <a:ext cx="2232249" cy="2241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600" b="1" dirty="0" smtClean="0"/>
              <a:t>Challenger</a:t>
            </a:r>
            <a:endParaRPr lang="en-GB" b="1" dirty="0" smtClean="0"/>
          </a:p>
        </p:txBody>
      </p:sp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204864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206084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Query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924944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Answer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4008" y="4149080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0/1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544" y="5033501"/>
                <a:ext cx="78488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Security</a:t>
                </a:r>
                <a:r>
                  <a:rPr lang="en-GB" sz="2800" dirty="0" smtClean="0"/>
                  <a:t>: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2800" dirty="0" smtClean="0"/>
                  <a:t> is secure if for any adversary the probability that  the challenger outputs 1 is close to some fixed constant (typically 0, or ½)  </a:t>
                </a:r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33501"/>
                <a:ext cx="784887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632" t="-396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19081" y="1412776"/>
                <a:ext cx="100811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81" y="1412776"/>
                <a:ext cx="1008112" cy="648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1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/>
          <a:lstStyle/>
          <a:p>
            <a:r>
              <a:rPr lang="en-GB" dirty="0" smtClean="0"/>
              <a:t>NI(ZK)</a:t>
            </a:r>
            <a:r>
              <a:rPr lang="en-GB" dirty="0" err="1" smtClean="0"/>
              <a:t>PoK</a:t>
            </a:r>
            <a:r>
              <a:rPr lang="en-GB" dirty="0" smtClean="0"/>
              <a:t> in the RO model </a:t>
            </a:r>
            <a:r>
              <a:rPr lang="en-GB" sz="2800" dirty="0" smtClean="0"/>
              <a:t>[FKMV12</a:t>
            </a:r>
            <a:r>
              <a:rPr lang="en-GB" sz="2800" dirty="0"/>
              <a:t>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1368152" cy="19327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P(r)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6580760" y="2487196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P(r)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47636" y="2320320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P(r)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35668" y="2176304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P(r)</a:t>
            </a:r>
            <a:endParaRPr lang="en-GB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79712" y="1640240"/>
            <a:ext cx="2376264" cy="7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06020" y="2080012"/>
            <a:ext cx="23499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H(X)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15567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427984" y="1315930"/>
            <a:ext cx="1368152" cy="22248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</a:t>
            </a:r>
            <a:endParaRPr lang="en-GB" sz="3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11112" y="3429000"/>
            <a:ext cx="2008760" cy="1336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57219">
                <a:off x="1791847" y="3533462"/>
                <a:ext cx="1504704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sz="36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  <a:sym typeface="Symbol"/>
                            </a:rPr>
                            <m:t></m:t>
                          </m:r>
                        </m:e>
                      </m:ac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7219">
                <a:off x="1791847" y="3533462"/>
                <a:ext cx="1504704" cy="7136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3467453" y="4220443"/>
            <a:ext cx="1368152" cy="1359627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K</a:t>
            </a:r>
            <a:endParaRPr lang="en-GB" sz="36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85799" y="3586390"/>
            <a:ext cx="426261" cy="575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99992" y="3492297"/>
            <a:ext cx="59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H</a:t>
            </a:r>
          </a:p>
        </p:txBody>
      </p:sp>
      <p:cxnSp>
        <p:nvCxnSpPr>
          <p:cNvPr id="43" name="Straight Arrow Connector 42"/>
          <p:cNvCxnSpPr>
            <a:stCxn id="38" idx="3"/>
            <a:endCxn id="6" idx="2"/>
          </p:cNvCxnSpPr>
          <p:nvPr/>
        </p:nvCxnSpPr>
        <p:spPr>
          <a:xfrm flipV="1">
            <a:off x="4835605" y="3423300"/>
            <a:ext cx="2213207" cy="14769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32040" y="52292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292080" y="4726885"/>
                <a:ext cx="6438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726885"/>
                <a:ext cx="64383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228184" y="4797152"/>
                <a:ext cx="1817998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𝑅</m:t>
                      </m:r>
                      <m:r>
                        <a:rPr lang="en-GB" sz="36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sz="3600" i="1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GB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  <a:sym typeface="Symbol"/>
                            </a:rPr>
                            <m:t>𝑤</m:t>
                          </m:r>
                        </m:e>
                      </m:acc>
                      <m:r>
                        <a:rPr lang="en-GB" sz="3600" b="0" i="1" smtClean="0">
                          <a:latin typeface="Cambria Math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1817998" cy="7136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1143000"/>
          </a:xfrm>
        </p:spPr>
        <p:txBody>
          <a:bodyPr/>
          <a:lstStyle/>
          <a:p>
            <a:r>
              <a:rPr lang="en-GB" dirty="0" err="1" smtClean="0"/>
              <a:t>ss-NIZKPoK</a:t>
            </a:r>
            <a:r>
              <a:rPr lang="en-GB" dirty="0" smtClean="0"/>
              <a:t> in the RO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111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79712" y="1640240"/>
            <a:ext cx="2376264" cy="7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06020" y="2080012"/>
            <a:ext cx="23499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H(X)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15567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7704" y="272036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712" y="22048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Sim</a:t>
            </a:r>
            <a:r>
              <a:rPr lang="en-GB" sz="2800" dirty="0" smtClean="0"/>
              <a:t>(</a:t>
            </a:r>
            <a:r>
              <a:rPr lang="en-GB" sz="2800" dirty="0" err="1" smtClean="0"/>
              <a:t>X,w</a:t>
            </a:r>
            <a:r>
              <a:rPr lang="en-GB" sz="2800" dirty="0" smtClean="0"/>
              <a:t>)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979712" y="3149679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7864" y="270892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47864" y="21857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Sim</a:t>
            </a:r>
            <a:r>
              <a:rPr lang="en-GB" sz="2800" dirty="0" smtClean="0"/>
              <a:t>(X)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90102" y="2636912"/>
                <a:ext cx="5036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latin typeface="Cambria Math"/>
                          <a:sym typeface="Symbol"/>
                        </a:rPr>
                        <m:t>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02" y="2636912"/>
                <a:ext cx="50366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411112" y="3429000"/>
            <a:ext cx="2008760" cy="1336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57219">
                <a:off x="1791847" y="3533462"/>
                <a:ext cx="1504704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sz="36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  <a:sym typeface="Symbol"/>
                            </a:rPr>
                            <m:t></m:t>
                          </m:r>
                        </m:e>
                      </m:ac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7219">
                <a:off x="1791847" y="3533462"/>
                <a:ext cx="1504704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4685799" y="3586390"/>
            <a:ext cx="426261" cy="575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99992" y="3492297"/>
            <a:ext cx="59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H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835605" y="3423300"/>
            <a:ext cx="2213207" cy="14769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32040" y="52292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292080" y="4726885"/>
                <a:ext cx="6438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726885"/>
                <a:ext cx="64383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228184" y="4797152"/>
                <a:ext cx="1817998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𝑅</m:t>
                      </m:r>
                      <m:r>
                        <a:rPr lang="en-GB" sz="36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sz="3600" i="1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GB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/>
                              <a:sym typeface="Symbol"/>
                            </a:rPr>
                            <m:t>𝑤</m:t>
                          </m:r>
                        </m:e>
                      </m:acc>
                      <m:r>
                        <a:rPr lang="en-GB" sz="3600" b="0" i="1" smtClean="0">
                          <a:latin typeface="Cambria Math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1817998" cy="713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00010" y="5805264"/>
            <a:ext cx="7632848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 smtClean="0"/>
              <a:t>Definition</a:t>
            </a:r>
            <a:r>
              <a:rPr lang="en-GB" sz="2800" dirty="0" smtClean="0"/>
              <a:t>: (</a:t>
            </a:r>
            <a:r>
              <a:rPr lang="en-GB" sz="2800" dirty="0" err="1" smtClean="0"/>
              <a:t>P,V,Sim,K</a:t>
            </a:r>
            <a:r>
              <a:rPr lang="en-GB" sz="2800" dirty="0" smtClean="0"/>
              <a:t>) is a </a:t>
            </a:r>
            <a:r>
              <a:rPr lang="en-GB" sz="2800" dirty="0" err="1" smtClean="0"/>
              <a:t>ss-NIZKPoK</a:t>
            </a:r>
            <a:r>
              <a:rPr lang="en-GB" sz="2800" dirty="0" smtClean="0"/>
              <a:t> if for any efficient P, K wins with non-negligible probability.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611560" y="1412776"/>
            <a:ext cx="1368152" cy="19327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P(r)</a:t>
            </a:r>
            <a:endParaRPr lang="en-GB" sz="3600" dirty="0"/>
          </a:p>
        </p:txBody>
      </p:sp>
      <p:sp>
        <p:nvSpPr>
          <p:cNvPr id="30" name="Rectangle 29"/>
          <p:cNvSpPr/>
          <p:nvPr/>
        </p:nvSpPr>
        <p:spPr>
          <a:xfrm>
            <a:off x="6580760" y="2487196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P(r)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747636" y="2320320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P(r)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035668" y="2176304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P(r)</a:t>
            </a:r>
            <a:endParaRPr lang="en-GB" sz="3600" dirty="0"/>
          </a:p>
        </p:txBody>
      </p:sp>
      <p:sp>
        <p:nvSpPr>
          <p:cNvPr id="34" name="Rectangle 33"/>
          <p:cNvSpPr/>
          <p:nvPr/>
        </p:nvSpPr>
        <p:spPr>
          <a:xfrm>
            <a:off x="4427984" y="1315930"/>
            <a:ext cx="1368152" cy="22248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35" name="Rectangle 34"/>
          <p:cNvSpPr/>
          <p:nvPr/>
        </p:nvSpPr>
        <p:spPr>
          <a:xfrm>
            <a:off x="3467453" y="4220443"/>
            <a:ext cx="1368152" cy="1359627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059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Fiat Shamir security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471" y="2549222"/>
                <a:ext cx="8026945" cy="18158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chemeClr val="tx1"/>
                    </a:solidFill>
                  </a:rPr>
                  <a:t>Theorem: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 If (P,V)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dirty="0" smtClean="0">
                        <a:solidFill>
                          <a:schemeClr val="tx1"/>
                        </a:solidFill>
                      </a:rPr>
                      <m:t>i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s an honest verifier  zero-knowledge Sigma protocol , FS/B(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P</m:t>
                    </m:r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V</m:t>
                    </m:r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) is a simulation-sound extractable non-interactive zero-knowledge proof system (in the random oracle model).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71" y="2549222"/>
                <a:ext cx="802694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363" t="-2318" r="-1665" b="-7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/>
          <a:lstStyle/>
          <a:p>
            <a:r>
              <a:rPr lang="en-GB" dirty="0" smtClean="0"/>
              <a:t>Three applications of </a:t>
            </a:r>
            <a:r>
              <a:rPr lang="en-GB" dirty="0" err="1" smtClean="0"/>
              <a:t>NIZKPoKs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800600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Construction of NM-CPA schemes out of IND-CPA ones (dishonest voters)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Proofs of correct decryption for tallying based on threshold decryption (dishonest tallies)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Verifiable </a:t>
            </a:r>
            <a:r>
              <a:rPr lang="en-GB" sz="2800" dirty="0" err="1" smtClean="0"/>
              <a:t>Mixnets</a:t>
            </a:r>
            <a:r>
              <a:rPr lang="en-GB" sz="2800" dirty="0" smtClean="0"/>
              <a:t>/Shuffles (dishonest mixers)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+ </a:t>
            </a:r>
            <a:r>
              <a:rPr lang="en-GB" dirty="0" err="1" smtClean="0"/>
              <a:t>PoK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3400" dirty="0" smtClean="0"/>
                  <a:t>Let v </a:t>
                </a:r>
                <a14:m>
                  <m:oMath xmlns:m="http://schemas.openxmlformats.org/officeDocument/2006/math">
                    <m:r>
                      <a:rPr lang="en-GB" sz="34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3400" dirty="0" smtClean="0"/>
                  <a:t>{0,1} and (R,C)=(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r</a:t>
                </a:r>
                <a:r>
                  <a:rPr lang="en-GB" sz="3400" dirty="0" err="1" smtClean="0"/>
                  <a:t>,g</a:t>
                </a:r>
                <a:r>
                  <a:rPr lang="en-GB" sz="3400" baseline="30000" dirty="0" err="1" smtClean="0"/>
                  <a:t>v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r</a:t>
                </a:r>
                <a:r>
                  <a:rPr lang="en-GB" sz="3400" dirty="0" smtClean="0"/>
                  <a:t>)</a:t>
                </a:r>
              </a:p>
              <a:p>
                <a:r>
                  <a:rPr lang="en-GB" sz="3400" dirty="0" smtClean="0"/>
                  <a:t>Set </a:t>
                </a:r>
                <a:r>
                  <a:rPr lang="en-GB" sz="3400" dirty="0"/>
                  <a:t>u=1-v</a:t>
                </a:r>
                <a:endParaRPr lang="en-GB" sz="3400" dirty="0" smtClean="0"/>
              </a:p>
              <a:p>
                <a:pPr lvl="1"/>
                <a:r>
                  <a:rPr lang="en-GB" sz="3400" dirty="0" smtClean="0"/>
                  <a:t>Pick: </a:t>
                </a:r>
                <a:r>
                  <a:rPr lang="en-GB" sz="3400" dirty="0" err="1" smtClean="0"/>
                  <a:t>c,s</a:t>
                </a:r>
                <a:r>
                  <a:rPr lang="en-GB" sz="3400" dirty="0" smtClean="0"/>
                  <a:t> at random</a:t>
                </a:r>
              </a:p>
              <a:p>
                <a:pPr lvl="1"/>
                <a:r>
                  <a:rPr lang="en-GB" sz="3400" dirty="0" smtClean="0"/>
                  <a:t>Set  A</a:t>
                </a:r>
                <a:r>
                  <a:rPr lang="en-GB" sz="3400" baseline="-25000" dirty="0" smtClean="0"/>
                  <a:t>u</a:t>
                </a:r>
                <a:r>
                  <a:rPr lang="en-GB" sz="3400" dirty="0" smtClean="0"/>
                  <a:t>= 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s</a:t>
                </a:r>
                <a:r>
                  <a:rPr lang="en-GB" sz="3400" dirty="0" err="1" smtClean="0"/>
                  <a:t>R</a:t>
                </a:r>
                <a:r>
                  <a:rPr lang="en-GB" sz="3400" baseline="30000" dirty="0" smtClean="0"/>
                  <a:t>-c</a:t>
                </a:r>
                <a:r>
                  <a:rPr lang="en-GB" sz="3400" dirty="0" smtClean="0"/>
                  <a:t> , Set B</a:t>
                </a:r>
                <a:r>
                  <a:rPr lang="en-GB" sz="3400" baseline="-25000" dirty="0" smtClean="0"/>
                  <a:t>u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s</a:t>
                </a:r>
                <a:r>
                  <a:rPr lang="en-GB" sz="3400" baseline="30000" dirty="0" smtClean="0"/>
                  <a:t> </a:t>
                </a:r>
                <a:r>
                  <a:rPr lang="en-GB" sz="3400" dirty="0" smtClean="0"/>
                  <a:t>(Cg</a:t>
                </a:r>
                <a:r>
                  <a:rPr lang="en-GB" sz="3400" baseline="30000" dirty="0" smtClean="0"/>
                  <a:t>-u</a:t>
                </a:r>
                <a:r>
                  <a:rPr lang="en-GB" sz="3400" dirty="0" smtClean="0"/>
                  <a:t>)</a:t>
                </a:r>
                <a:r>
                  <a:rPr lang="en-GB" sz="3400" baseline="30000" dirty="0" smtClean="0"/>
                  <a:t> –c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5844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+ </a:t>
            </a:r>
            <a:r>
              <a:rPr lang="en-GB" dirty="0" err="1" smtClean="0"/>
              <a:t>PoK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1"/>
                <a:r>
                  <a:rPr lang="en-GB" sz="3400" dirty="0" smtClean="0"/>
                  <a:t>Pick A</a:t>
                </a:r>
                <a:r>
                  <a:rPr lang="en-GB" sz="3400" baseline="-25000" dirty="0" smtClean="0"/>
                  <a:t>v 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a</a:t>
                </a:r>
                <a:r>
                  <a:rPr lang="en-GB" sz="3400" dirty="0" smtClean="0"/>
                  <a:t>,</a:t>
                </a:r>
                <a:r>
                  <a:rPr lang="en-GB" sz="3400" baseline="-25000" dirty="0" smtClean="0"/>
                  <a:t> </a:t>
                </a:r>
                <a:r>
                  <a:rPr lang="en-GB" sz="3400" dirty="0" err="1" smtClean="0"/>
                  <a:t>B</a:t>
                </a:r>
                <a:r>
                  <a:rPr lang="en-GB" sz="3400" baseline="-25000" dirty="0" err="1" smtClean="0"/>
                  <a:t>v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a</a:t>
                </a:r>
                <a:endParaRPr lang="en-GB" sz="3400" baseline="-25000" dirty="0" smtClean="0"/>
              </a:p>
              <a:p>
                <a:pPr lvl="1"/>
                <a:r>
                  <a:rPr lang="en-GB" sz="3400" dirty="0" smtClean="0"/>
                  <a:t>h </a:t>
                </a:r>
                <a14:m>
                  <m:oMath xmlns:m="http://schemas.openxmlformats.org/officeDocument/2006/math">
                    <m:r>
                      <a:rPr lang="en-GB" sz="3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400" dirty="0" smtClean="0"/>
                  <a:t>H(A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,A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)</a:t>
                </a:r>
              </a:p>
              <a:p>
                <a:pPr lvl="1"/>
                <a:r>
                  <a:rPr lang="en-GB" sz="3400" dirty="0" smtClean="0"/>
                  <a:t>c’</a:t>
                </a:r>
                <a:r>
                  <a:rPr lang="en-GB" sz="3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400" baseline="30000" dirty="0" smtClean="0"/>
                  <a:t> </a:t>
                </a:r>
                <a:r>
                  <a:rPr lang="en-GB" sz="3400" dirty="0" smtClean="0"/>
                  <a:t>h - c</a:t>
                </a:r>
              </a:p>
              <a:p>
                <a:pPr lvl="1"/>
                <a:r>
                  <a:rPr lang="en-GB" sz="3400" dirty="0" smtClean="0"/>
                  <a:t>s’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nor/>
                      </m:rPr>
                      <a:rPr lang="en-GB" sz="3400" b="0" i="0" dirty="0" smtClean="0"/>
                      <m:t>a</m:t>
                    </m:r>
                    <m:r>
                      <m:rPr>
                        <m:nor/>
                      </m:rPr>
                      <a:rPr lang="en-GB" sz="3400" b="0" i="0" dirty="0" smtClean="0"/>
                      <m:t>+</m:t>
                    </m:r>
                    <m:r>
                      <m:rPr>
                        <m:nor/>
                      </m:rPr>
                      <a:rPr lang="en-GB" sz="3400" b="0" i="0" dirty="0" smtClean="0"/>
                      <m:t>rc</m:t>
                    </m:r>
                    <m:r>
                      <a:rPr lang="en-GB" sz="3400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GB" sz="3400" b="0" dirty="0" smtClean="0"/>
              </a:p>
              <a:p>
                <a:pPr marL="411480" lvl="1" indent="0">
                  <a:buNone/>
                </a:pPr>
                <a:r>
                  <a:rPr lang="en-GB" sz="3400" dirty="0" smtClean="0"/>
                  <a:t>Output ((R,C), A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,A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,s,s’,c,c’)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727237"/>
            <a:ext cx="8784976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Theorem: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ElGamal+PoK</a:t>
            </a:r>
            <a:r>
              <a:rPr lang="en-GB" sz="2800" dirty="0" smtClean="0">
                <a:solidFill>
                  <a:schemeClr val="tx1"/>
                </a:solidFill>
              </a:rPr>
              <a:t> as defined is NM-CPA, in the random oracle model if DDH holds in the underlying group.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5" y="5805264"/>
            <a:ext cx="8784976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Theorem:</a:t>
            </a:r>
            <a:r>
              <a:rPr lang="en-GB" sz="2800" dirty="0" smtClean="0">
                <a:solidFill>
                  <a:schemeClr val="tx1"/>
                </a:solidFill>
              </a:rPr>
              <a:t> Enc2Vote(</a:t>
            </a:r>
            <a:r>
              <a:rPr lang="en-GB" sz="2800" dirty="0" err="1" smtClean="0">
                <a:solidFill>
                  <a:schemeClr val="tx1"/>
                </a:solidFill>
              </a:rPr>
              <a:t>ElGamal+PoK</a:t>
            </a:r>
            <a:r>
              <a:rPr lang="en-GB" sz="2800" dirty="0" smtClean="0">
                <a:solidFill>
                  <a:schemeClr val="tx1"/>
                </a:solidFill>
              </a:rPr>
              <a:t>) has vote secrecy, in the random oracle model.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</a:t>
            </a:r>
            <a:r>
              <a:rPr lang="en-GB" dirty="0" smtClean="0"/>
              <a:t>oracles [BR93,CGH98]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Unsound </a:t>
            </a:r>
            <a:r>
              <a:rPr lang="en-GB" sz="3600" dirty="0" smtClean="0"/>
              <a:t>heuristic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There exists schemes that are secure in the random oracle model for which any instantiation is insecure</a:t>
            </a:r>
          </a:p>
          <a:p>
            <a:endParaRPr lang="en-GB" sz="3600" dirty="0" smtClean="0"/>
          </a:p>
          <a:p>
            <a:r>
              <a:rPr lang="en-GB" sz="3600" dirty="0" smtClean="0"/>
              <a:t>Efficiency </a:t>
            </a:r>
            <a:r>
              <a:rPr lang="en-GB" sz="3600" dirty="0" err="1" smtClean="0"/>
              <a:t>vs</a:t>
            </a:r>
            <a:r>
              <a:rPr lang="en-GB" sz="3600" dirty="0" smtClean="0"/>
              <a:t>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Exercise</a:t>
            </a:r>
            <a:r>
              <a:rPr lang="en-GB" dirty="0" smtClean="0"/>
              <a:t>: Correct distributed </a:t>
            </a:r>
            <a:r>
              <a:rPr lang="en-GB" dirty="0" err="1" smtClean="0"/>
              <a:t>ElGamal</a:t>
            </a:r>
            <a:r>
              <a:rPr lang="en-GB" dirty="0" smtClean="0"/>
              <a:t> decryption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844824"/>
                <a:ext cx="835292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Party P</a:t>
                </a:r>
                <a:r>
                  <a:rPr lang="en-GB" sz="3200" baseline="-25000" dirty="0" smtClean="0"/>
                  <a:t>i</a:t>
                </a:r>
                <a:r>
                  <a:rPr lang="en-GB" sz="3200" dirty="0" smtClean="0"/>
                  <a:t> has secret key xi, verification </a:t>
                </a:r>
                <a:r>
                  <a:rPr lang="en-GB" sz="3200" dirty="0"/>
                  <a:t>key : X</a:t>
                </a:r>
                <a:r>
                  <a:rPr lang="en-GB" sz="3200" baseline="-25000" dirty="0"/>
                  <a:t>i </a:t>
                </a:r>
                <a:r>
                  <a:rPr lang="en-GB" sz="3200" dirty="0"/>
                  <a:t>= 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xi</a:t>
                </a:r>
                <a:endParaRPr lang="en-GB" sz="3200" dirty="0" smtClean="0"/>
              </a:p>
              <a:p>
                <a:r>
                  <a:rPr lang="en-GB" sz="3200" dirty="0" smtClean="0"/>
                  <a:t>Parties share secret key: x=x1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+ x2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+…+</a:t>
                </a:r>
                <a:r>
                  <a:rPr lang="en-GB" sz="3200" dirty="0" err="1" smtClean="0"/>
                  <a:t>xk</a:t>
                </a:r>
                <a:r>
                  <a:rPr lang="en-GB" sz="3200" baseline="-25000" dirty="0" smtClean="0"/>
                  <a:t> </a:t>
                </a:r>
              </a:p>
              <a:p>
                <a:r>
                  <a:rPr lang="en-GB" sz="3200" dirty="0" smtClean="0"/>
                  <a:t>Corresponding public key: X=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GB" sz="3200" dirty="0" smtClean="0"/>
                  <a:t>X</a:t>
                </a:r>
                <a:r>
                  <a:rPr lang="en-GB" sz="3200" baseline="-25000" dirty="0" smtClean="0"/>
                  <a:t>i </a:t>
                </a:r>
                <a:r>
                  <a:rPr lang="en-GB" sz="3200" dirty="0" smtClean="0"/>
                  <a:t>= g</a:t>
                </a:r>
                <a:r>
                  <a:rPr lang="el-GR" sz="3200" baseline="30000" dirty="0" smtClean="0"/>
                  <a:t>Σ</a:t>
                </a:r>
                <a:r>
                  <a:rPr lang="en-GB" sz="3200" baseline="30000" dirty="0" smtClean="0"/>
                  <a:t>xi </a:t>
                </a:r>
                <a:r>
                  <a:rPr lang="en-GB" sz="3200" dirty="0" smtClean="0"/>
                  <a:t>= g</a:t>
                </a:r>
                <a:r>
                  <a:rPr lang="en-GB" sz="3200" baseline="30000" dirty="0" smtClean="0"/>
                  <a:t>x</a:t>
                </a:r>
              </a:p>
              <a:p>
                <a:endParaRPr lang="en-GB" sz="3200" dirty="0" smtClean="0"/>
              </a:p>
              <a:p>
                <a:r>
                  <a:rPr lang="en-GB" sz="3200" dirty="0" smtClean="0"/>
                  <a:t>To decrypt  (R,C):</a:t>
                </a:r>
              </a:p>
              <a:p>
                <a:r>
                  <a:rPr lang="en-GB" sz="3200" dirty="0" smtClean="0"/>
                  <a:t> Party P</a:t>
                </a:r>
                <a:r>
                  <a:rPr lang="en-GB" sz="3200" baseline="-25000" dirty="0" smtClean="0"/>
                  <a:t>i </a:t>
                </a:r>
                <a:r>
                  <a:rPr lang="en-GB" sz="3200" dirty="0" smtClean="0"/>
                  <a:t>computes: </a:t>
                </a:r>
                <a:r>
                  <a:rPr lang="en-GB" sz="3200" dirty="0"/>
                  <a:t>y</a:t>
                </a:r>
                <a:r>
                  <a:rPr lang="en-GB" sz="3200" baseline="-25000" dirty="0"/>
                  <a:t>i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/>
                  <a:t>R</a:t>
                </a:r>
                <a:r>
                  <a:rPr lang="en-GB" sz="3200" baseline="30000" dirty="0"/>
                  <a:t>xi </a:t>
                </a:r>
                <a:r>
                  <a:rPr lang="en-GB" sz="3200" dirty="0" smtClean="0"/>
                  <a:t>; </a:t>
                </a:r>
              </a:p>
              <a:p>
                <a:endParaRPr lang="en-GB" sz="3200" dirty="0" smtClean="0"/>
              </a:p>
              <a:p>
                <a:r>
                  <a:rPr lang="en-GB" sz="3200" dirty="0"/>
                  <a:t/>
                </a:r>
                <a:br>
                  <a:rPr lang="en-GB" sz="3200" dirty="0"/>
                </a:br>
                <a:r>
                  <a:rPr lang="en-GB" sz="3200" dirty="0" smtClean="0"/>
                  <a:t>Output: C/y</a:t>
                </a:r>
                <a:r>
                  <a:rPr lang="en-GB" sz="3200" baseline="-25000" dirty="0" smtClean="0"/>
                  <a:t>1</a:t>
                </a:r>
                <a:r>
                  <a:rPr lang="en-GB" sz="3200" dirty="0" smtClean="0"/>
                  <a:t>y</a:t>
                </a:r>
                <a:r>
                  <a:rPr lang="en-GB" sz="3200" baseline="-25000" dirty="0" smtClean="0"/>
                  <a:t>2</a:t>
                </a:r>
                <a:r>
                  <a:rPr lang="en-GB" sz="3200" dirty="0" smtClean="0"/>
                  <a:t>…</a:t>
                </a:r>
                <a:r>
                  <a:rPr lang="en-GB" sz="3200" dirty="0" err="1" smtClean="0"/>
                  <a:t>y</a:t>
                </a:r>
                <a:r>
                  <a:rPr lang="en-GB" sz="3200" baseline="-25000" dirty="0" err="1" smtClean="0"/>
                  <a:t>k</a:t>
                </a:r>
                <a:r>
                  <a:rPr lang="en-GB" sz="3200" baseline="-25000" dirty="0" smtClean="0"/>
                  <a:t>  </a:t>
                </a:r>
                <a:r>
                  <a:rPr lang="en-GB" sz="3200" dirty="0" smtClean="0"/>
                  <a:t>= C/R</a:t>
                </a:r>
                <a:r>
                  <a:rPr lang="en-GB" sz="3200" baseline="30000" dirty="0" smtClean="0"/>
                  <a:t>x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52928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825" t="-175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7744" y="4941168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(easy)</a:t>
            </a:r>
            <a:r>
              <a:rPr lang="en-GB" sz="2400" dirty="0" smtClean="0"/>
              <a:t> Design a non interactive zero knowledge proof that P</a:t>
            </a:r>
            <a:r>
              <a:rPr lang="en-GB" sz="2400" baseline="-25000" dirty="0" smtClean="0"/>
              <a:t>i </a:t>
            </a:r>
            <a:r>
              <a:rPr lang="en-GB" sz="2400" dirty="0" smtClean="0"/>
              <a:t>behaves correctly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8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Mixnet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788" y="5298867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2142803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23528" y="31509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341457" y="4735091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5963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5963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963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51920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95936" y="2214811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 </a:t>
            </a:r>
            <a:r>
              <a:rPr lang="en-GB" baseline="-25000" dirty="0" smtClean="0">
                <a:sym typeface="Symbol"/>
              </a:rPr>
              <a:t>(2)</a:t>
            </a:r>
            <a:endParaRPr lang="en-GB" sz="105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978061" y="3222923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 </a:t>
            </a:r>
            <a:r>
              <a:rPr lang="en-GB" sz="1600" baseline="-25000" dirty="0" smtClean="0">
                <a:sym typeface="Symbol"/>
              </a:rPr>
              <a:t>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4013865" y="4735091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( </a:t>
            </a:r>
            <a:r>
              <a:rPr lang="en-GB" baseline="-25000" dirty="0" smtClean="0"/>
              <a:t>1)</a:t>
            </a:r>
            <a:endParaRPr lang="en-GB" sz="10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66884" y="2628638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48955" y="2628638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62192" y="3529176"/>
            <a:ext cx="1217313" cy="16561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85919" y="3529176"/>
            <a:ext cx="792142" cy="3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3848" y="5148918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1159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99151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9151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9151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47535" y="2646567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35728" y="352888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78699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17422" y="2646859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99493" y="3565034"/>
            <a:ext cx="1230550" cy="36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12730" y="2628638"/>
            <a:ext cx="1217313" cy="25749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7" idx="1"/>
          </p:cNvCxnSpPr>
          <p:nvPr/>
        </p:nvCxnSpPr>
        <p:spPr>
          <a:xfrm flipV="1">
            <a:off x="3203848" y="2646859"/>
            <a:ext cx="792088" cy="17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89807" y="5167431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722477" y="2214811"/>
            <a:ext cx="936051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 (1)</a:t>
            </a:r>
            <a:endParaRPr lang="en-GB" sz="1050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7704602" y="3222923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baseline="-25000" dirty="0" smtClean="0">
                <a:sym typeface="Symbol"/>
              </a:rPr>
              <a:t> 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7740406" y="4735091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</a:t>
            </a:r>
            <a:r>
              <a:rPr lang="en-GB" baseline="-25000" dirty="0" smtClean="0">
                <a:sym typeface="Symbol"/>
              </a:rPr>
              <a:t>( </a:t>
            </a:r>
            <a:r>
              <a:rPr lang="en-GB" baseline="-25000" dirty="0" smtClean="0"/>
              <a:t>2)</a:t>
            </a:r>
            <a:endParaRPr lang="en-GB" sz="105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231594" y="167293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sp>
        <p:nvSpPr>
          <p:cNvPr id="62" name="Rectangle 61"/>
          <p:cNvSpPr/>
          <p:nvPr/>
        </p:nvSpPr>
        <p:spPr>
          <a:xfrm>
            <a:off x="6022170" y="1636782"/>
            <a:ext cx="696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sym typeface="Symbol"/>
              </a:rPr>
              <a:t></a:t>
            </a:r>
            <a:endParaRPr lang="en-GB" b="1" dirty="0"/>
          </a:p>
        </p:txBody>
      </p:sp>
      <p:sp>
        <p:nvSpPr>
          <p:cNvPr id="63" name="Rectangle 62"/>
          <p:cNvSpPr/>
          <p:nvPr/>
        </p:nvSpPr>
        <p:spPr>
          <a:xfrm>
            <a:off x="3563888" y="5910371"/>
            <a:ext cx="1936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ym typeface="Symbol"/>
              </a:rPr>
              <a:t>=;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73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voting scheme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Mixnet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788" y="5298867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2142803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23528" y="31509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341457" y="4735091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5963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5963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963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51920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95936" y="2214811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 </a:t>
            </a:r>
            <a:r>
              <a:rPr lang="en-GB" baseline="-25000" dirty="0" smtClean="0">
                <a:sym typeface="Symbol"/>
              </a:rPr>
              <a:t>(2)</a:t>
            </a:r>
            <a:endParaRPr lang="en-GB" sz="105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978061" y="3222923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 </a:t>
            </a:r>
            <a:r>
              <a:rPr lang="en-GB" sz="1600" baseline="-25000" dirty="0" smtClean="0">
                <a:sym typeface="Symbol"/>
              </a:rPr>
              <a:t>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4013865" y="4735091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( </a:t>
            </a:r>
            <a:r>
              <a:rPr lang="en-GB" baseline="-25000" dirty="0" smtClean="0"/>
              <a:t>1)</a:t>
            </a:r>
            <a:endParaRPr lang="en-GB" sz="10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66884" y="2628638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48955" y="2628638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62192" y="3529176"/>
            <a:ext cx="1217313" cy="16561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85919" y="3529176"/>
            <a:ext cx="792142" cy="3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3848" y="5148918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1159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99151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9151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9151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47535" y="2646567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35728" y="352888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78699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17422" y="2646859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99493" y="3565034"/>
            <a:ext cx="1230550" cy="36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12730" y="2628638"/>
            <a:ext cx="1217313" cy="25749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7" idx="1"/>
          </p:cNvCxnSpPr>
          <p:nvPr/>
        </p:nvCxnSpPr>
        <p:spPr>
          <a:xfrm flipV="1">
            <a:off x="3203848" y="2646859"/>
            <a:ext cx="792088" cy="17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89807" y="5167431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722477" y="2214811"/>
            <a:ext cx="936051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 (1)</a:t>
            </a:r>
            <a:endParaRPr lang="en-GB" sz="1050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7704602" y="3222923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baseline="-25000" dirty="0" smtClean="0">
                <a:sym typeface="Symbol"/>
              </a:rPr>
              <a:t> 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7740406" y="4735091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</a:t>
            </a:r>
            <a:r>
              <a:rPr lang="en-GB" baseline="-25000" dirty="0" smtClean="0">
                <a:sym typeface="Symbol"/>
              </a:rPr>
              <a:t>( </a:t>
            </a:r>
            <a:r>
              <a:rPr lang="en-GB" baseline="-25000" dirty="0" smtClean="0"/>
              <a:t>2)</a:t>
            </a:r>
            <a:endParaRPr lang="en-GB" sz="105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231594" y="167293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sp>
        <p:nvSpPr>
          <p:cNvPr id="62" name="Rectangle 61"/>
          <p:cNvSpPr/>
          <p:nvPr/>
        </p:nvSpPr>
        <p:spPr>
          <a:xfrm>
            <a:off x="6022170" y="1636782"/>
            <a:ext cx="696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sym typeface="Symbol"/>
              </a:rPr>
              <a:t></a:t>
            </a:r>
            <a:endParaRPr lang="en-GB" b="1" dirty="0"/>
          </a:p>
        </p:txBody>
      </p:sp>
      <p:sp>
        <p:nvSpPr>
          <p:cNvPr id="63" name="Rectangle 62"/>
          <p:cNvSpPr/>
          <p:nvPr/>
        </p:nvSpPr>
        <p:spPr>
          <a:xfrm>
            <a:off x="3563888" y="5910371"/>
            <a:ext cx="1936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ym typeface="Symbol"/>
              </a:rPr>
              <a:t>=;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90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Verifiable shuffle </a:t>
            </a:r>
            <a:r>
              <a:rPr lang="en-GB" sz="3600" dirty="0" smtClean="0"/>
              <a:t>[KS95]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3491" y="1304002"/>
            <a:ext cx="489719" cy="468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r>
              <a:rPr lang="en-GB" baseline="-25000" dirty="0" smtClean="0"/>
              <a:t>1</a:t>
            </a:r>
            <a:endParaRPr lang="en-GB" sz="1050" baseline="-25000" dirty="0"/>
          </a:p>
        </p:txBody>
      </p:sp>
      <p:cxnSp>
        <p:nvCxnSpPr>
          <p:cNvPr id="22" name="Straight Arrow Connector 21"/>
          <p:cNvCxnSpPr>
            <a:stCxn id="37" idx="2"/>
            <a:endCxn id="40" idx="0"/>
          </p:cNvCxnSpPr>
          <p:nvPr/>
        </p:nvCxnSpPr>
        <p:spPr>
          <a:xfrm>
            <a:off x="3994535" y="1809582"/>
            <a:ext cx="518810" cy="611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15458" y="177281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ym typeface="Symbol"/>
              </a:rPr>
              <a:t></a:t>
            </a:r>
            <a:endParaRPr lang="en-GB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2915816" y="2420888"/>
            <a:ext cx="603498" cy="576064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</a:t>
            </a:r>
            <a:r>
              <a:rPr lang="en-GB" sz="1600" baseline="-25000" dirty="0" smtClean="0">
                <a:sym typeface="Symbol"/>
              </a:rPr>
              <a:t>(</a:t>
            </a:r>
            <a:r>
              <a:rPr lang="en-GB" sz="1600" baseline="-25000" dirty="0">
                <a:sym typeface="Symbol"/>
              </a:rPr>
              <a:t>1</a:t>
            </a:r>
            <a:r>
              <a:rPr lang="en-GB" sz="1600" baseline="-25000" dirty="0" smtClean="0">
                <a:sym typeface="Symbol"/>
              </a:rPr>
              <a:t>)</a:t>
            </a:r>
            <a:endParaRPr lang="en-GB" sz="10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2957587" y="1321718"/>
            <a:ext cx="489719" cy="468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endParaRPr lang="en-GB" sz="1050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3749675" y="1340768"/>
            <a:ext cx="489719" cy="468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</a:t>
            </a:r>
            <a:r>
              <a:rPr lang="en-GB" baseline="-25000" dirty="0" err="1" smtClean="0"/>
              <a:t>i</a:t>
            </a:r>
            <a:endParaRPr lang="en-GB" sz="1050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5477867" y="1340768"/>
            <a:ext cx="489719" cy="468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r>
              <a:rPr lang="en-GB" baseline="-25000" dirty="0" smtClean="0"/>
              <a:t>N</a:t>
            </a:r>
            <a:endParaRPr lang="en-GB" sz="105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051720" y="2420888"/>
            <a:ext cx="603498" cy="576064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</a:t>
            </a:r>
            <a:r>
              <a:rPr lang="en-GB" sz="1600" baseline="-25000" dirty="0" smtClean="0">
                <a:sym typeface="Symbol"/>
              </a:rPr>
              <a:t>(2)</a:t>
            </a:r>
            <a:endParaRPr lang="en-GB" sz="10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4211596" y="2420888"/>
            <a:ext cx="603498" cy="576064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</a:t>
            </a:r>
            <a:r>
              <a:rPr lang="en-GB" sz="1600" baseline="-25000" dirty="0" smtClean="0">
                <a:sym typeface="Symbol"/>
              </a:rPr>
              <a:t>(</a:t>
            </a:r>
            <a:r>
              <a:rPr lang="en-GB" sz="1600" baseline="-25000" dirty="0" err="1" smtClean="0">
                <a:sym typeface="Symbol"/>
              </a:rPr>
              <a:t>i</a:t>
            </a:r>
            <a:r>
              <a:rPr lang="en-GB" sz="1600" baseline="-25000" dirty="0" smtClean="0">
                <a:sym typeface="Symbol"/>
              </a:rPr>
              <a:t>)</a:t>
            </a:r>
            <a:endParaRPr lang="en-GB" sz="10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5436096" y="2420888"/>
            <a:ext cx="603498" cy="576064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</a:t>
            </a:r>
            <a:r>
              <a:rPr lang="en-GB" sz="1600" baseline="-25000" dirty="0" smtClean="0">
                <a:sym typeface="Symbol"/>
              </a:rPr>
              <a:t>(N)</a:t>
            </a:r>
            <a:endParaRPr lang="en-GB" sz="1000" baseline="-25000" dirty="0"/>
          </a:p>
        </p:txBody>
      </p:sp>
      <p:pic>
        <p:nvPicPr>
          <p:cNvPr id="42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86104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936854" y="322517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ym typeface="Symbol"/>
              </a:rPr>
              <a:t></a:t>
            </a:r>
            <a:endParaRPr lang="en-GB" sz="4000" b="1" dirty="0"/>
          </a:p>
        </p:txBody>
      </p:sp>
      <p:sp>
        <p:nvSpPr>
          <p:cNvPr id="45" name="Rectangle 44"/>
          <p:cNvSpPr/>
          <p:nvPr/>
        </p:nvSpPr>
        <p:spPr>
          <a:xfrm>
            <a:off x="2426097" y="3789040"/>
            <a:ext cx="489719" cy="4688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r>
              <a:rPr lang="en-GB" baseline="-25000" dirty="0" smtClean="0"/>
              <a:t>1</a:t>
            </a:r>
            <a:endParaRPr lang="en-GB" sz="1050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3290193" y="3806756"/>
            <a:ext cx="489719" cy="4688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r>
              <a:rPr lang="en-GB" baseline="-25000" dirty="0" smtClean="0"/>
              <a:t>2</a:t>
            </a:r>
            <a:endParaRPr lang="en-GB" sz="105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4082281" y="3825806"/>
            <a:ext cx="489719" cy="4688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</a:t>
            </a:r>
            <a:r>
              <a:rPr lang="en-GB" baseline="-25000" dirty="0" err="1" smtClean="0"/>
              <a:t>i</a:t>
            </a:r>
            <a:endParaRPr lang="en-GB" sz="1050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5810473" y="3825806"/>
            <a:ext cx="489719" cy="4688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r>
              <a:rPr lang="en-GB" baseline="-25000" dirty="0" smtClean="0"/>
              <a:t>N</a:t>
            </a:r>
            <a:endParaRPr lang="en-GB" sz="105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93491" y="4346054"/>
            <a:ext cx="4638749" cy="19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123728" y="5197956"/>
            <a:ext cx="4638749" cy="19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249222" y="4581128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ym typeface="Symbol"/>
              </a:rPr>
              <a:t>b</a:t>
            </a:r>
            <a:endParaRPr lang="en-GB" sz="4000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123728" y="6218262"/>
            <a:ext cx="4638749" cy="19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7544" y="5097378"/>
            <a:ext cx="410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ym typeface="Symbol"/>
              </a:rPr>
              <a:t></a:t>
            </a:r>
            <a:endParaRPr lang="en-GB" sz="4000" b="1" dirty="0"/>
          </a:p>
        </p:txBody>
      </p:sp>
      <p:sp>
        <p:nvSpPr>
          <p:cNvPr id="55" name="Rectangle 54"/>
          <p:cNvSpPr/>
          <p:nvPr/>
        </p:nvSpPr>
        <p:spPr>
          <a:xfrm>
            <a:off x="6876075" y="5194886"/>
            <a:ext cx="1614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ym typeface="Symbol"/>
              </a:rPr>
              <a:t>b{0,1}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223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Verifiable shuffle </a:t>
            </a:r>
            <a:r>
              <a:rPr lang="en-GB" sz="3600" dirty="0" smtClean="0"/>
              <a:t>[KS95]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920" y="1520026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190473" y="1520026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724128" y="1520026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</a:t>
            </a:r>
            <a:r>
              <a:rPr lang="en-GB" sz="2400" baseline="-25000" dirty="0" smtClean="0"/>
              <a:t>N</a:t>
            </a:r>
            <a:endParaRPr lang="en-GB" sz="1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899645" y="3723638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r>
              <a:rPr lang="en-GB" baseline="-25000" dirty="0" smtClean="0">
                <a:sym typeface="Symbol"/>
              </a:rPr>
              <a:t> (2)</a:t>
            </a:r>
            <a:endParaRPr lang="en-GB" sz="105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2267798" y="3723638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</a:t>
            </a:r>
            <a:r>
              <a:rPr lang="en-GB" sz="1600" baseline="-25000" dirty="0" smtClean="0">
                <a:sym typeface="Symbol"/>
              </a:rPr>
              <a:t> </a:t>
            </a:r>
            <a:r>
              <a:rPr lang="en-GB" sz="1600" baseline="-25000" dirty="0">
                <a:sym typeface="Symbol"/>
              </a:rPr>
              <a:t> </a:t>
            </a:r>
            <a:r>
              <a:rPr lang="en-GB" sz="1600" baseline="-25000" dirty="0" smtClean="0">
                <a:sym typeface="Symbol"/>
              </a:rPr>
              <a:t>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796190" y="3717032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r>
              <a:rPr lang="en-GB" baseline="-25000" dirty="0" smtClean="0">
                <a:sym typeface="Symbol"/>
              </a:rPr>
              <a:t> ( </a:t>
            </a:r>
            <a:r>
              <a:rPr lang="en-GB" baseline="-25000" dirty="0" smtClean="0"/>
              <a:t>1)</a:t>
            </a:r>
            <a:endParaRPr lang="en-GB" sz="105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278923" y="1520026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C</a:t>
            </a:r>
            <a:r>
              <a:rPr lang="en-GB" sz="2400" baseline="-25000" dirty="0" err="1" smtClean="0"/>
              <a:t>i</a:t>
            </a:r>
            <a:r>
              <a:rPr lang="en-GB" sz="2400" baseline="-25000" dirty="0" smtClean="0"/>
              <a:t>  </a:t>
            </a:r>
            <a:endParaRPr lang="en-GB" sz="12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427984" y="3717032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r>
              <a:rPr lang="en-GB" baseline="-25000" dirty="0" smtClean="0">
                <a:sym typeface="Symbol"/>
              </a:rPr>
              <a:t> (</a:t>
            </a:r>
            <a:r>
              <a:rPr lang="en-GB" baseline="-25000" dirty="0" err="1" smtClean="0"/>
              <a:t>i</a:t>
            </a:r>
            <a:r>
              <a:rPr lang="en-GB" baseline="-25000" dirty="0" smtClean="0"/>
              <a:t>)</a:t>
            </a:r>
            <a:endParaRPr lang="en-GB" sz="105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827637" y="5805264"/>
            <a:ext cx="936051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r>
              <a:rPr lang="en-GB" baseline="-25000" dirty="0">
                <a:sym typeface="Symbol"/>
              </a:rPr>
              <a:t>1</a:t>
            </a:r>
            <a:endParaRPr lang="en-GB" sz="105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2195790" y="5805264"/>
            <a:ext cx="936050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ym typeface="Symbol"/>
              </a:rPr>
              <a:t>E</a:t>
            </a:r>
            <a:r>
              <a:rPr lang="en-GB" baseline="-25000" dirty="0">
                <a:sym typeface="Symbol"/>
              </a:rPr>
              <a:t>2</a:t>
            </a:r>
            <a:endParaRPr lang="en-GB" sz="12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5724182" y="5798658"/>
            <a:ext cx="936050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r>
              <a:rPr lang="en-GB" baseline="-25000" dirty="0" smtClean="0">
                <a:sym typeface="Symbol"/>
              </a:rPr>
              <a:t>N</a:t>
            </a:r>
            <a:endParaRPr lang="en-GB" sz="105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91934" y="5798658"/>
                <a:ext cx="936050" cy="86409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/>
                  <a:t>E</a:t>
                </a:r>
                <a:r>
                  <a:rPr lang="en-GB" sz="2000" baseline="-25000" dirty="0" smtClean="0">
                    <a:sym typeface="Symbol"/>
                  </a:rPr>
                  <a:t>;</a:t>
                </a:r>
                <a14:m>
                  <m:oMath xmlns:m="http://schemas.openxmlformats.org/officeDocument/2006/math">
                    <m:r>
                      <a:rPr lang="en-GB" sz="2000" i="1" baseline="-25000" smtClean="0">
                        <a:latin typeface="Cambria Math"/>
                        <a:sym typeface="Symbol"/>
                      </a:rPr>
                      <m:t></m:t>
                    </m:r>
                  </m:oMath>
                </a14:m>
                <a:r>
                  <a:rPr lang="en-GB" sz="2000" baseline="-25000" dirty="0" smtClean="0">
                    <a:sym typeface="Symbol"/>
                  </a:rPr>
                  <a:t>(</a:t>
                </a:r>
                <a:r>
                  <a:rPr lang="en-GB" sz="2000" baseline="-25000" dirty="0" err="1" smtClean="0"/>
                  <a:t>i</a:t>
                </a:r>
                <a:r>
                  <a:rPr lang="en-GB" sz="2000" baseline="-25000" dirty="0" smtClean="0"/>
                  <a:t>)</a:t>
                </a:r>
                <a:endParaRPr lang="en-GB" sz="1100" baseline="-25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34" y="5798658"/>
                <a:ext cx="936050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16" idx="0"/>
          </p:cNvCxnSpPr>
          <p:nvPr/>
        </p:nvCxnSpPr>
        <p:spPr>
          <a:xfrm>
            <a:off x="3746948" y="2390728"/>
            <a:ext cx="1149061" cy="1326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 flipH="1">
            <a:off x="3959959" y="4581128"/>
            <a:ext cx="966465" cy="12175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3968" y="249289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ym typeface="Symbol"/>
              </a:rPr>
              <a:t></a:t>
            </a:r>
            <a:endParaRPr lang="en-GB" sz="4000" b="1" dirty="0"/>
          </a:p>
        </p:txBody>
      </p:sp>
      <p:sp>
        <p:nvSpPr>
          <p:cNvPr id="27" name="Rectangle 26"/>
          <p:cNvSpPr/>
          <p:nvPr/>
        </p:nvSpPr>
        <p:spPr>
          <a:xfrm>
            <a:off x="4427984" y="4809346"/>
            <a:ext cx="410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ym typeface="Symbol"/>
              </a:rPr>
              <a:t>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loud Callout 32"/>
              <p:cNvSpPr/>
              <p:nvPr/>
            </p:nvSpPr>
            <p:spPr>
              <a:xfrm>
                <a:off x="4453934" y="1441648"/>
                <a:ext cx="4127293" cy="1680012"/>
              </a:xfrm>
              <a:prstGeom prst="cloudCallout">
                <a:avLst>
                  <a:gd name="adj1" fmla="val -31642"/>
                  <a:gd name="adj2" fmla="val 7786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GB" sz="2400" baseline="-25000" dirty="0">
                    <a:solidFill>
                      <a:schemeClr val="tx1"/>
                    </a:solidFill>
                    <a:sym typeface="Symbol"/>
                  </a:rPr>
                  <a:t> 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GB" sz="24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(0;r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loud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4" y="1441648"/>
                <a:ext cx="4127293" cy="1680012"/>
              </a:xfrm>
              <a:prstGeom prst="cloudCallout">
                <a:avLst>
                  <a:gd name="adj1" fmla="val -31642"/>
                  <a:gd name="adj2" fmla="val 7786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loud Callout 33"/>
              <p:cNvSpPr/>
              <p:nvPr/>
            </p:nvSpPr>
            <p:spPr>
              <a:xfrm>
                <a:off x="-229522" y="2863189"/>
                <a:ext cx="4776068" cy="1724545"/>
              </a:xfrm>
              <a:prstGeom prst="cloudCallout">
                <a:avLst>
                  <a:gd name="adj1" fmla="val 31816"/>
                  <a:gd name="adj2" fmla="val 12291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GB" sz="2400" baseline="-25000" dirty="0" smtClean="0">
                    <a:solidFill>
                      <a:schemeClr val="tx1"/>
                    </a:solidFill>
                    <a:sym typeface="Symbol"/>
                  </a:rPr>
                  <a:t>;</a:t>
                </a:r>
                <a14:m>
                  <m:oMath xmlns:m="http://schemas.openxmlformats.org/officeDocument/2006/math">
                    <m:r>
                      <a:rPr lang="en-GB" sz="2400" i="1" baseline="-2500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</m:t>
                    </m:r>
                  </m:oMath>
                </a14:m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=D</a:t>
                </a:r>
                <a:r>
                  <a:rPr lang="en-GB" sz="2400" baseline="-25000" dirty="0" smtClean="0">
                    <a:solidFill>
                      <a:schemeClr val="tx1"/>
                    </a:solidFill>
                    <a:sym typeface="Symbol"/>
                  </a:rPr>
                  <a:t>(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(0;s</a:t>
                </a:r>
                <a:r>
                  <a:rPr lang="en-GB" sz="2400" baseline="-25000" dirty="0" smtClean="0">
                    <a:solidFill>
                      <a:schemeClr val="tx1"/>
                    </a:solidFill>
                    <a:sym typeface="Symbol"/>
                  </a:rPr>
                  <a:t>(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loud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9522" y="2863189"/>
                <a:ext cx="4776068" cy="1724545"/>
              </a:xfrm>
              <a:prstGeom prst="cloudCallout">
                <a:avLst>
                  <a:gd name="adj1" fmla="val 31816"/>
                  <a:gd name="adj2" fmla="val 12291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ud Callout 34"/>
              <p:cNvSpPr/>
              <p:nvPr/>
            </p:nvSpPr>
            <p:spPr>
              <a:xfrm>
                <a:off x="4344206" y="3792687"/>
                <a:ext cx="4776068" cy="1724545"/>
              </a:xfrm>
              <a:prstGeom prst="cloudCallout">
                <a:avLst>
                  <a:gd name="adj1" fmla="val -62034"/>
                  <a:gd name="adj2" fmla="val 85489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GB" sz="2400" baseline="-25000" dirty="0" smtClean="0">
                    <a:solidFill>
                      <a:schemeClr val="tx1"/>
                    </a:solidFill>
                    <a:sym typeface="Symbol"/>
                  </a:rPr>
                  <a:t>;</a:t>
                </a:r>
                <a14:m>
                  <m:oMath xmlns:m="http://schemas.openxmlformats.org/officeDocument/2006/math">
                    <m:r>
                      <a:rPr lang="en-GB" sz="2400" i="1" baseline="-2500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</m:t>
                    </m:r>
                  </m:oMath>
                </a14:m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GB" sz="24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Enc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pk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(0;r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+s</a:t>
                </a:r>
                <a:r>
                  <a:rPr lang="en-GB" sz="2400" baseline="-25000" dirty="0" smtClean="0">
                    <a:solidFill>
                      <a:schemeClr val="tx1"/>
                    </a:solidFill>
                    <a:sym typeface="Symbol"/>
                  </a:rPr>
                  <a:t>(</a:t>
                </a:r>
                <a:r>
                  <a:rPr lang="en-GB" sz="24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GB" sz="2400" baseline="-25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loud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06" y="3792687"/>
                <a:ext cx="4776068" cy="1724545"/>
              </a:xfrm>
              <a:prstGeom prst="cloudCallout">
                <a:avLst>
                  <a:gd name="adj1" fmla="val -62034"/>
                  <a:gd name="adj2" fmla="val 85489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Verifiable shuffle </a:t>
            </a:r>
            <a:r>
              <a:rPr lang="en-GB" sz="3600" dirty="0" smtClean="0"/>
              <a:t>[KS95]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err="1" smtClean="0"/>
                  <a:t>Prover</a:t>
                </a:r>
                <a:r>
                  <a:rPr lang="en-GB" dirty="0" smtClean="0"/>
                  <a:t> has C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,C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,…,</a:t>
                </a:r>
                <a:r>
                  <a:rPr lang="en-GB" dirty="0" err="1" smtClean="0"/>
                  <a:t>C</a:t>
                </a:r>
                <a:r>
                  <a:rPr lang="en-GB" baseline="-25000" dirty="0" err="1" smtClean="0"/>
                  <a:t>n</a:t>
                </a:r>
                <a:r>
                  <a:rPr lang="en-GB" baseline="-25000" dirty="0" smtClean="0"/>
                  <a:t>,</a:t>
                </a:r>
                <a:r>
                  <a:rPr lang="en-GB" dirty="0" smtClean="0"/>
                  <a:t> D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,D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,…,</a:t>
                </a:r>
                <a:r>
                  <a:rPr lang="en-GB" dirty="0" err="1" smtClean="0"/>
                  <a:t>D</a:t>
                </a:r>
                <a:r>
                  <a:rPr lang="en-GB" baseline="-25000" dirty="0" err="1" smtClean="0"/>
                  <a:t>n</a:t>
                </a:r>
                <a:r>
                  <a:rPr lang="en-GB" baseline="-25000" dirty="0" smtClean="0"/>
                  <a:t>, </a:t>
                </a:r>
                <a:r>
                  <a:rPr lang="en-GB" dirty="0" smtClean="0"/>
                  <a:t>permutation </a:t>
                </a:r>
                <a:r>
                  <a:rPr lang="en-GB" dirty="0" smtClean="0">
                    <a:sym typeface="Symbol"/>
                  </a:rPr>
                  <a:t> and random coins </a:t>
                </a:r>
                <a:r>
                  <a:rPr lang="en-GB" dirty="0" smtClean="0"/>
                  <a:t>r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,r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,…,</a:t>
                </a:r>
                <a:r>
                  <a:rPr lang="en-GB" dirty="0" err="1" smtClean="0"/>
                  <a:t>r</a:t>
                </a:r>
                <a:r>
                  <a:rPr lang="en-GB" baseline="-25000" dirty="0" err="1" smtClean="0"/>
                  <a:t>n</a:t>
                </a:r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such that D</a:t>
                </a:r>
                <a:r>
                  <a:rPr lang="en-GB" baseline="-25000" dirty="0" smtClean="0">
                    <a:sym typeface="Symbol"/>
                  </a:rPr>
                  <a:t>i</a:t>
                </a:r>
                <a:r>
                  <a:rPr lang="en-GB" dirty="0" smtClean="0">
                    <a:sym typeface="Symbol"/>
                  </a:rPr>
                  <a:t>=C</a:t>
                </a:r>
                <a:r>
                  <a:rPr lang="en-GB" baseline="-25000" dirty="0" smtClean="0">
                    <a:sym typeface="Symbol"/>
                  </a:rPr>
                  <a:t>(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r>
                  <a:rPr lang="en-GB" baseline="-25000" dirty="0" smtClean="0">
                    <a:sym typeface="Symbol"/>
                  </a:rPr>
                  <a:t>)</a:t>
                </a:r>
                <a:r>
                  <a:rPr lang="en-GB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dirty="0" err="1" smtClean="0">
                    <a:sym typeface="Symbol"/>
                  </a:rPr>
                  <a:t>Enc</a:t>
                </a:r>
                <a:r>
                  <a:rPr lang="en-GB" baseline="-25000" dirty="0" err="1" smtClean="0">
                    <a:sym typeface="Symbol"/>
                  </a:rPr>
                  <a:t>pk</a:t>
                </a:r>
                <a:r>
                  <a:rPr lang="en-GB" dirty="0" smtClean="0">
                    <a:sym typeface="Symbol"/>
                  </a:rPr>
                  <a:t>(0;r</a:t>
                </a:r>
                <a:r>
                  <a:rPr lang="en-GB" baseline="-25000" dirty="0" smtClean="0">
                    <a:sym typeface="Symbol"/>
                  </a:rPr>
                  <a:t>i</a:t>
                </a:r>
                <a:r>
                  <a:rPr lang="en-GB" dirty="0" smtClean="0">
                    <a:sym typeface="Symbol"/>
                  </a:rPr>
                  <a:t>)</a:t>
                </a:r>
              </a:p>
              <a:p>
                <a:endParaRPr lang="en-GB" baseline="-25000" dirty="0">
                  <a:sym typeface="Symbol"/>
                </a:endParaRPr>
              </a:p>
              <a:p>
                <a:r>
                  <a:rPr lang="en-GB" dirty="0" smtClean="0">
                    <a:sym typeface="Symbol"/>
                  </a:rPr>
                  <a:t>The </a:t>
                </a:r>
                <a:r>
                  <a:rPr lang="en-GB" dirty="0" err="1" smtClean="0">
                    <a:sym typeface="Symbol"/>
                  </a:rPr>
                  <a:t>Prover</a:t>
                </a:r>
                <a:r>
                  <a:rPr lang="en-GB" dirty="0" smtClean="0">
                    <a:sym typeface="Symbol"/>
                  </a:rPr>
                  <a:t> selects a </a:t>
                </a:r>
                <a:r>
                  <a:rPr lang="en-GB" dirty="0">
                    <a:sym typeface="Symbol"/>
                  </a:rPr>
                  <a:t>permutation  </a:t>
                </a:r>
                <a:r>
                  <a:rPr lang="en-GB" dirty="0" smtClean="0">
                    <a:sym typeface="Symbol"/>
                  </a:rPr>
                  <a:t>, coins </a:t>
                </a:r>
                <a:r>
                  <a:rPr lang="en-GB" dirty="0" smtClean="0"/>
                  <a:t>s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,s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,…,</a:t>
                </a:r>
                <a:r>
                  <a:rPr lang="en-GB" dirty="0" err="1" smtClean="0"/>
                  <a:t>s</a:t>
                </a:r>
                <a:r>
                  <a:rPr lang="en-GB" baseline="-25000" dirty="0" err="1" smtClean="0"/>
                  <a:t>n</a:t>
                </a:r>
                <a:r>
                  <a:rPr lang="en-GB" baseline="-25000" dirty="0" smtClean="0"/>
                  <a:t> </a:t>
                </a:r>
                <a:r>
                  <a:rPr lang="en-GB" dirty="0" smtClean="0">
                    <a:sym typeface="Symbol"/>
                  </a:rPr>
                  <a:t>and calculates and sends to the verifier {E</a:t>
                </a:r>
                <a:r>
                  <a:rPr lang="en-GB" baseline="-25000" dirty="0" smtClean="0">
                    <a:sym typeface="Symbol"/>
                  </a:rPr>
                  <a:t> ;(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r>
                  <a:rPr lang="en-GB" baseline="-25000" dirty="0" smtClean="0">
                    <a:sym typeface="Symbol"/>
                  </a:rPr>
                  <a:t>)</a:t>
                </a:r>
                <a:r>
                  <a:rPr lang="en-GB" dirty="0" smtClean="0">
                    <a:sym typeface="Symbol"/>
                  </a:rPr>
                  <a:t>=D</a:t>
                </a:r>
                <a:r>
                  <a:rPr lang="en-GB" sz="2000" baseline="-25000" dirty="0" smtClean="0">
                    <a:sym typeface="Symbol"/>
                  </a:rPr>
                  <a:t>(</a:t>
                </a:r>
                <a:r>
                  <a:rPr lang="en-GB" sz="2000" baseline="-25000" dirty="0" err="1" smtClean="0">
                    <a:sym typeface="Symbol"/>
                  </a:rPr>
                  <a:t>i</a:t>
                </a:r>
                <a:r>
                  <a:rPr lang="en-GB" sz="2000" baseline="-25000" dirty="0" smtClean="0">
                    <a:sym typeface="Symbol"/>
                  </a:rPr>
                  <a:t>)</a:t>
                </a:r>
                <a:r>
                  <a:rPr lang="en-GB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dirty="0" err="1" smtClean="0">
                    <a:sym typeface="Symbol"/>
                  </a:rPr>
                  <a:t>Enc</a:t>
                </a:r>
                <a:r>
                  <a:rPr lang="en-GB" baseline="-25000" dirty="0" err="1" smtClean="0">
                    <a:sym typeface="Symbol"/>
                  </a:rPr>
                  <a:t>pk</a:t>
                </a:r>
                <a:r>
                  <a:rPr lang="en-GB" dirty="0" smtClean="0">
                    <a:sym typeface="Symbol"/>
                  </a:rPr>
                  <a:t>(0</a:t>
                </a:r>
                <a:r>
                  <a:rPr lang="en-GB" dirty="0">
                    <a:sym typeface="Symbol"/>
                  </a:rPr>
                  <a:t>; </a:t>
                </a:r>
                <a:r>
                  <a:rPr lang="en-GB" dirty="0" smtClean="0">
                    <a:sym typeface="Symbol"/>
                  </a:rPr>
                  <a:t>s</a:t>
                </a:r>
                <a:r>
                  <a:rPr lang="en-GB" baseline="-25000" dirty="0">
                    <a:sym typeface="Symbol"/>
                  </a:rPr>
                  <a:t> </a:t>
                </a:r>
                <a:r>
                  <a:rPr lang="en-GB" baseline="-25000" dirty="0" smtClean="0">
                    <a:sym typeface="Symbol"/>
                  </a:rPr>
                  <a:t>(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r>
                  <a:rPr lang="en-GB" baseline="-25000" dirty="0" smtClean="0">
                    <a:sym typeface="Symbol"/>
                  </a:rPr>
                  <a:t>)</a:t>
                </a:r>
                <a:r>
                  <a:rPr lang="en-GB" dirty="0" smtClean="0">
                    <a:sym typeface="Symbol"/>
                  </a:rPr>
                  <a:t>)}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endParaRPr lang="en-GB" dirty="0" smtClean="0">
                  <a:sym typeface="Symbol"/>
                </a:endParaRPr>
              </a:p>
              <a:p>
                <a:r>
                  <a:rPr lang="en-GB" dirty="0" smtClean="0">
                    <a:sym typeface="Symbol"/>
                  </a:rPr>
                  <a:t>The verifier selects a random bit b and sends it to the </a:t>
                </a:r>
                <a:r>
                  <a:rPr lang="en-GB" dirty="0" err="1" smtClean="0">
                    <a:sym typeface="Symbol"/>
                  </a:rPr>
                  <a:t>prover</a:t>
                </a:r>
                <a:endParaRPr lang="en-GB" dirty="0" smtClean="0">
                  <a:sym typeface="Symbol"/>
                </a:endParaRPr>
              </a:p>
              <a:p>
                <a:r>
                  <a:rPr lang="en-GB" dirty="0" smtClean="0">
                    <a:sym typeface="Symbol"/>
                  </a:rPr>
                  <a:t>The </a:t>
                </a:r>
                <a:r>
                  <a:rPr lang="en-GB" dirty="0" err="1" smtClean="0">
                    <a:sym typeface="Symbol"/>
                  </a:rPr>
                  <a:t>prover</a:t>
                </a:r>
                <a:r>
                  <a:rPr lang="en-GB" dirty="0" smtClean="0">
                    <a:sym typeface="Symbol"/>
                  </a:rPr>
                  <a:t> answers as follows</a:t>
                </a:r>
              </a:p>
              <a:p>
                <a:pPr lvl="1"/>
                <a:r>
                  <a:rPr lang="en-GB" dirty="0" smtClean="0">
                    <a:sym typeface="Symbol"/>
                  </a:rPr>
                  <a:t>If b=0 then it returns (;) and r</a:t>
                </a:r>
                <a:r>
                  <a:rPr lang="en-GB" baseline="-25000" dirty="0" smtClean="0">
                    <a:sym typeface="Symbol"/>
                  </a:rPr>
                  <a:t>1</a:t>
                </a:r>
                <a:r>
                  <a:rPr lang="en-GB" dirty="0" smtClean="0">
                    <a:sym typeface="Symbol"/>
                  </a:rPr>
                  <a:t>+s</a:t>
                </a:r>
                <a:r>
                  <a:rPr lang="en-GB" baseline="-25000" dirty="0" smtClean="0">
                    <a:sym typeface="Symbol"/>
                  </a:rPr>
                  <a:t> (1)</a:t>
                </a:r>
              </a:p>
              <a:p>
                <a:pPr lvl="1"/>
                <a:r>
                  <a:rPr lang="en-GB" dirty="0" smtClean="0">
                    <a:sym typeface="Symbol"/>
                  </a:rPr>
                  <a:t>If b=1 then it returns , </a:t>
                </a:r>
                <a:r>
                  <a:rPr lang="en-GB" dirty="0" smtClean="0"/>
                  <a:t>s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,s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,…,</a:t>
                </a:r>
                <a:r>
                  <a:rPr lang="en-GB" dirty="0" err="1" smtClean="0"/>
                  <a:t>s</a:t>
                </a:r>
                <a:r>
                  <a:rPr lang="en-GB" baseline="-25000" dirty="0" err="1" smtClean="0"/>
                  <a:t>n</a:t>
                </a:r>
                <a:r>
                  <a:rPr lang="en-GB" baseline="-25000" dirty="0" smtClean="0"/>
                  <a:t> </a:t>
                </a:r>
              </a:p>
              <a:p>
                <a:r>
                  <a:rPr lang="en-GB" dirty="0" smtClean="0">
                    <a:sym typeface="Symbol"/>
                  </a:rPr>
                  <a:t>When receiving , q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,q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,…</a:t>
                </a:r>
                <a:r>
                  <a:rPr lang="en-GB" dirty="0" err="1" smtClean="0"/>
                  <a:t>q</a:t>
                </a:r>
                <a:r>
                  <a:rPr lang="en-GB" baseline="-25000" dirty="0" err="1" smtClean="0"/>
                  <a:t>n</a:t>
                </a:r>
                <a:r>
                  <a:rPr lang="en-GB" baseline="-25000" dirty="0" smtClean="0"/>
                  <a:t>  </a:t>
                </a:r>
                <a:r>
                  <a:rPr lang="en-GB" dirty="0" smtClean="0"/>
                  <a:t>the verifier checks that:</a:t>
                </a:r>
              </a:p>
              <a:p>
                <a:pPr lvl="1"/>
                <a:r>
                  <a:rPr lang="en-GB" dirty="0" smtClean="0"/>
                  <a:t>If b=0: check that  E</a:t>
                </a:r>
                <a:r>
                  <a:rPr lang="en-GB" baseline="-25000" dirty="0" smtClean="0">
                    <a:sym typeface="Symbol"/>
                  </a:rPr>
                  <a:t>(</a:t>
                </a:r>
                <a:r>
                  <a:rPr lang="en-GB" baseline="-25000" dirty="0">
                    <a:sym typeface="Symbol"/>
                  </a:rPr>
                  <a:t>;</a:t>
                </a:r>
                <a:r>
                  <a:rPr lang="en-GB" baseline="-25000" dirty="0" smtClean="0">
                    <a:sym typeface="Symbol"/>
                  </a:rPr>
                  <a:t>)(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r>
                  <a:rPr lang="en-GB" baseline="-25000" dirty="0" smtClean="0">
                    <a:sym typeface="Symbol"/>
                  </a:rPr>
                  <a:t>)</a:t>
                </a:r>
                <a:r>
                  <a:rPr lang="en-GB" dirty="0" smtClean="0">
                    <a:sym typeface="Symbol"/>
                  </a:rPr>
                  <a:t>=</a:t>
                </a:r>
                <a:r>
                  <a:rPr lang="en-GB" dirty="0" err="1" smtClean="0">
                    <a:sym typeface="Symbol"/>
                  </a:rPr>
                  <a:t>C</a:t>
                </a:r>
                <a:r>
                  <a:rPr lang="en-GB" baseline="-25000" dirty="0" err="1" smtClean="0">
                    <a:sym typeface="Symbol"/>
                  </a:rPr>
                  <a:t>i</a:t>
                </a:r>
                <a:r>
                  <a:rPr lang="en-GB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dirty="0" smtClean="0">
                    <a:sym typeface="Symbol"/>
                  </a:rPr>
                  <a:t>Enc</a:t>
                </a:r>
                <a:r>
                  <a:rPr lang="en-GB" baseline="-25000" dirty="0" smtClean="0">
                    <a:sym typeface="Symbol"/>
                  </a:rPr>
                  <a:t>pk</a:t>
                </a:r>
                <a:r>
                  <a:rPr lang="en-GB" dirty="0" smtClean="0">
                    <a:sym typeface="Symbol"/>
                  </a:rPr>
                  <a:t>(0;r</a:t>
                </a:r>
                <a:r>
                  <a:rPr lang="en-GB" baseline="-25000" dirty="0" smtClean="0">
                    <a:sym typeface="Symbol"/>
                  </a:rPr>
                  <a:t>i</a:t>
                </a:r>
                <a:r>
                  <a:rPr lang="en-GB" dirty="0" smtClean="0">
                    <a:sym typeface="Symbol"/>
                  </a:rPr>
                  <a:t>) </a:t>
                </a:r>
              </a:p>
              <a:p>
                <a:pPr lvl="1"/>
                <a:r>
                  <a:rPr lang="en-GB" dirty="0"/>
                  <a:t>If </a:t>
                </a:r>
                <a:r>
                  <a:rPr lang="en-GB" dirty="0" smtClean="0"/>
                  <a:t>b=1: </a:t>
                </a:r>
                <a:r>
                  <a:rPr lang="en-GB" dirty="0"/>
                  <a:t>check that  </a:t>
                </a:r>
                <a:r>
                  <a:rPr lang="en-GB" dirty="0" smtClean="0"/>
                  <a:t>E</a:t>
                </a:r>
                <a:r>
                  <a:rPr lang="en-GB" baseline="-25000" dirty="0" smtClean="0">
                    <a:sym typeface="Symbol"/>
                  </a:rPr>
                  <a:t>(</a:t>
                </a:r>
                <a:r>
                  <a:rPr lang="en-GB" baseline="-25000" dirty="0" err="1">
                    <a:sym typeface="Symbol"/>
                  </a:rPr>
                  <a:t>i</a:t>
                </a:r>
                <a:r>
                  <a:rPr lang="en-GB" baseline="-25000" dirty="0" smtClean="0">
                    <a:sym typeface="Symbol"/>
                  </a:rPr>
                  <a:t>)</a:t>
                </a:r>
                <a:r>
                  <a:rPr lang="en-GB" dirty="0" smtClean="0">
                    <a:sym typeface="Symbol"/>
                  </a:rPr>
                  <a:t>=D</a:t>
                </a:r>
                <a:r>
                  <a:rPr lang="en-GB" baseline="-25000" dirty="0" smtClean="0">
                    <a:sym typeface="Symbol"/>
                  </a:rPr>
                  <a:t>i</a:t>
                </a:r>
                <a:r>
                  <a:rPr lang="en-GB" sz="1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dirty="0">
                    <a:sym typeface="Symbol"/>
                  </a:rPr>
                  <a:t>Enc</a:t>
                </a:r>
                <a:r>
                  <a:rPr lang="en-GB" baseline="-25000" dirty="0">
                    <a:sym typeface="Symbol"/>
                  </a:rPr>
                  <a:t>pk</a:t>
                </a:r>
                <a:r>
                  <a:rPr lang="en-GB" dirty="0">
                    <a:sym typeface="Symbol"/>
                  </a:rPr>
                  <a:t>(0;r</a:t>
                </a:r>
                <a:r>
                  <a:rPr lang="en-GB" baseline="-25000" dirty="0">
                    <a:sym typeface="Symbol"/>
                  </a:rPr>
                  <a:t>i</a:t>
                </a:r>
                <a:r>
                  <a:rPr lang="en-GB" dirty="0">
                    <a:sym typeface="Symbol"/>
                  </a:rPr>
                  <a:t>) </a:t>
                </a:r>
                <a:endParaRPr lang="en-GB" baseline="-25000" dirty="0"/>
              </a:p>
              <a:p>
                <a:pPr lvl="1"/>
                <a:endParaRPr lang="en-GB" baseline="-25000" dirty="0" smtClean="0"/>
              </a:p>
              <a:p>
                <a:endParaRPr lang="en-GB" baseline="-25000" dirty="0">
                  <a:sym typeface="Symbol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easy</a:t>
            </a:r>
            <a:r>
              <a:rPr lang="en-GB" dirty="0" smtClean="0"/>
              <a:t>) The previous protocol is complete</a:t>
            </a:r>
          </a:p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easy</a:t>
            </a:r>
            <a:r>
              <a:rPr lang="en-GB" dirty="0" smtClean="0"/>
              <a:t>) The previous protocol has special soundness</a:t>
            </a:r>
          </a:p>
          <a:p>
            <a:pPr lvl="1"/>
            <a:r>
              <a:rPr lang="en-GB" dirty="0" smtClean="0"/>
              <a:t>what is the soundness error?</a:t>
            </a:r>
          </a:p>
          <a:p>
            <a:pPr lvl="1"/>
            <a:r>
              <a:rPr lang="en-GB" dirty="0" smtClean="0"/>
              <a:t>What do we do about it?</a:t>
            </a:r>
          </a:p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easy</a:t>
            </a:r>
            <a:r>
              <a:rPr lang="en-GB" dirty="0" smtClean="0"/>
              <a:t>) Prove zero-</a:t>
            </a:r>
            <a:r>
              <a:rPr lang="en-GB" dirty="0" err="1" smtClean="0"/>
              <a:t>knowledgeness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Helios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6"/>
            <a:ext cx="5472607" cy="375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778"/>
            <a:ext cx="2117727" cy="20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2332" y="1196752"/>
            <a:ext cx="1335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P: v</a:t>
            </a:r>
            <a:endParaRPr lang="en-GB" sz="28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GB" dirty="0" smtClean="0"/>
              <a:t>Helios: vote preparation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771800" y="2208701"/>
            <a:ext cx="2160240" cy="1076283"/>
          </a:xfrm>
          <a:prstGeom prst="rect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C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3196" y="2208701"/>
                <a:ext cx="1944216" cy="107628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196" y="2208701"/>
                <a:ext cx="1944216" cy="1076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443711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C = </a:t>
            </a:r>
            <a:r>
              <a:rPr lang="en-GB" sz="3200" dirty="0"/>
              <a:t>ENC</a:t>
            </a:r>
            <a:r>
              <a:rPr lang="en-GB" sz="3200" baseline="-25000" dirty="0"/>
              <a:t>PK</a:t>
            </a:r>
            <a:r>
              <a:rPr lang="en-GB" sz="3200" dirty="0"/>
              <a:t>(v</a:t>
            </a:r>
            <a:r>
              <a:rPr lang="en-GB" sz="3200" dirty="0" smtClean="0"/>
              <a:t>) is an encryption of the vote under a public key specific to the election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ym typeface="Symbol"/>
              </a:rPr>
              <a:t> </a:t>
            </a:r>
            <a:r>
              <a:rPr lang="en-GB" sz="3200" dirty="0" smtClean="0">
                <a:sym typeface="Symbol"/>
              </a:rPr>
              <a:t>is a proof that C encrypts a valid vote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0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24842" y="548680"/>
            <a:ext cx="3779609" cy="3652236"/>
            <a:chOff x="4572677" y="548680"/>
            <a:chExt cx="1132444" cy="4104456"/>
          </a:xfrm>
        </p:grpSpPr>
        <p:sp>
          <p:nvSpPr>
            <p:cNvPr id="6" name="Rectangle 5"/>
            <p:cNvSpPr/>
            <p:nvPr/>
          </p:nvSpPr>
          <p:spPr>
            <a:xfrm>
              <a:off x="4572677" y="1124744"/>
              <a:ext cx="1067718" cy="35283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44601" y="548680"/>
              <a:ext cx="9605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705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7386" y="139462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293119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16265" y="261392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5762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7837" y="3939306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P</a:t>
            </a:r>
            <a:r>
              <a:rPr lang="en-GB" sz="2800" baseline="-25000" dirty="0" err="1" smtClean="0"/>
              <a:t>n</a:t>
            </a:r>
            <a:r>
              <a:rPr lang="en-GB" sz="2800" dirty="0" smtClean="0"/>
              <a:t>: </a:t>
            </a:r>
            <a:r>
              <a:rPr lang="en-GB" sz="2800" dirty="0" err="1" smtClean="0"/>
              <a:t>v</a:t>
            </a:r>
            <a:r>
              <a:rPr lang="en-GB" sz="2800" baseline="-25000" dirty="0" err="1" smtClean="0"/>
              <a:t>n</a:t>
            </a:r>
            <a:endParaRPr lang="en-GB" sz="28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GB" dirty="0" smtClean="0"/>
              <a:t>Helios: voting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403648" y="1844824"/>
            <a:ext cx="1906956" cy="594978"/>
            <a:chOff x="1403648" y="1844824"/>
            <a:chExt cx="1906956" cy="594978"/>
          </a:xfrm>
        </p:grpSpPr>
        <p:sp>
          <p:nvSpPr>
            <p:cNvPr id="16" name="Rectangle 15"/>
            <p:cNvSpPr/>
            <p:nvPr/>
          </p:nvSpPr>
          <p:spPr>
            <a:xfrm>
              <a:off x="1403648" y="1844824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1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1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9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403648" y="3140968"/>
            <a:ext cx="1906956" cy="594978"/>
            <a:chOff x="1403648" y="3140968"/>
            <a:chExt cx="1906956" cy="594978"/>
          </a:xfrm>
        </p:grpSpPr>
        <p:sp>
          <p:nvSpPr>
            <p:cNvPr id="22" name="Rectangle 21"/>
            <p:cNvSpPr/>
            <p:nvPr/>
          </p:nvSpPr>
          <p:spPr>
            <a:xfrm>
              <a:off x="1403648" y="314096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2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2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403648" y="4581128"/>
            <a:ext cx="1906956" cy="594978"/>
            <a:chOff x="1403648" y="4581128"/>
            <a:chExt cx="1906956" cy="594978"/>
          </a:xfrm>
        </p:grpSpPr>
        <p:sp>
          <p:nvSpPr>
            <p:cNvPr id="24" name="Rectangle 23"/>
            <p:cNvSpPr/>
            <p:nvPr/>
          </p:nvSpPr>
          <p:spPr>
            <a:xfrm>
              <a:off x="1403648" y="458112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err="1" smtClean="0"/>
                <a:t>C</a:t>
              </a:r>
              <a:r>
                <a:rPr lang="en-GB" sz="3200" b="1" baseline="-25000" dirty="0" err="1" smtClean="0"/>
                <a:t>n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n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23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41562 -0.0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2517 -0.01181 0.04983 -0.02246 0.075 -0.03334 C 0.0842 -0.03727 0.09132 -0.04769 0.1 -0.05348 C 0.12292 -0.06875 0.10972 -0.06065 0.13993 -0.07686 C 0.14497 -0.08241 0.14931 -0.08936 0.15503 -0.09352 C 0.16198 -0.09838 0.16997 -0.10047 0.17743 -0.10348 C 0.20017 -0.11274 0.22413 -0.12176 0.24757 -0.12686 C 0.27344 -0.13264 0.2967 -0.13473 0.31997 -0.15 C 0.32587 -0.14676 0.3316 -0.14306 0.3375 -0.14005 C 0.33993 -0.13866 0.34427 -0.14028 0.34497 -0.13681 C 0.34635 -0.12917 0.3434 -0.1213 0.34253 -0.11343 C 0.34514 -0.09584 0.34375 -0.08612 0.35747 -0.0801 C 0.3599 -0.07778 0.36198 -0.07385 0.36493 -0.07338 C 0.38299 -0.07107 0.38663 -0.08149 0.39253 -0.1 C 0.39358 -0.10324 0.39288 -0.10787 0.39497 -0.11019 C 0.39757 -0.11297 0.40503 -0.11343 0.40503 -0.11343 L 0.43993 -0.10672 " pathEditMode="relative" ptsTypes="fffffffffffffff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39983 -0.17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7544" y="1556791"/>
            <a:ext cx="3779609" cy="4258419"/>
            <a:chOff x="4572677" y="548680"/>
            <a:chExt cx="1132444" cy="4104456"/>
          </a:xfrm>
        </p:grpSpPr>
        <p:sp>
          <p:nvSpPr>
            <p:cNvPr id="6" name="Rectangle 5"/>
            <p:cNvSpPr/>
            <p:nvPr/>
          </p:nvSpPr>
          <p:spPr>
            <a:xfrm>
              <a:off x="4572677" y="1124744"/>
              <a:ext cx="1067718" cy="35283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44601" y="548680"/>
              <a:ext cx="9605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4782" y="2315151"/>
            <a:ext cx="1906956" cy="594978"/>
            <a:chOff x="1403648" y="1844824"/>
            <a:chExt cx="1906956" cy="594978"/>
          </a:xfrm>
        </p:grpSpPr>
        <p:sp>
          <p:nvSpPr>
            <p:cNvPr id="16" name="Rectangle 15"/>
            <p:cNvSpPr/>
            <p:nvPr/>
          </p:nvSpPr>
          <p:spPr>
            <a:xfrm>
              <a:off x="1403648" y="1844824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1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1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9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934782" y="3153550"/>
            <a:ext cx="1906956" cy="594978"/>
            <a:chOff x="1403648" y="3140968"/>
            <a:chExt cx="1906956" cy="594978"/>
          </a:xfrm>
        </p:grpSpPr>
        <p:sp>
          <p:nvSpPr>
            <p:cNvPr id="22" name="Rectangle 21"/>
            <p:cNvSpPr/>
            <p:nvPr/>
          </p:nvSpPr>
          <p:spPr>
            <a:xfrm>
              <a:off x="1403648" y="314096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2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2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71600" y="4922254"/>
            <a:ext cx="1906956" cy="594978"/>
            <a:chOff x="1403648" y="4581128"/>
            <a:chExt cx="1906956" cy="594978"/>
          </a:xfrm>
        </p:grpSpPr>
        <p:sp>
          <p:nvSpPr>
            <p:cNvPr id="24" name="Rectangle 23"/>
            <p:cNvSpPr/>
            <p:nvPr/>
          </p:nvSpPr>
          <p:spPr>
            <a:xfrm>
              <a:off x="1403648" y="458112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err="1" smtClean="0"/>
                <a:t>C</a:t>
              </a:r>
              <a:r>
                <a:rPr lang="en-GB" sz="3200" b="1" baseline="-25000" dirty="0" err="1" smtClean="0"/>
                <a:t>n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n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Rectangle 55"/>
          <p:cNvSpPr/>
          <p:nvPr/>
        </p:nvSpPr>
        <p:spPr>
          <a:xfrm>
            <a:off x="974671" y="2329966"/>
            <a:ext cx="933033" cy="594978"/>
          </a:xfrm>
          <a:prstGeom prst="rect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</a:t>
            </a:r>
            <a:r>
              <a:rPr lang="en-GB" sz="3200" b="1" baseline="-25000" dirty="0" smtClean="0"/>
              <a:t>1</a:t>
            </a:r>
            <a:endParaRPr lang="en-GB" sz="2000" b="1" baseline="-25000" dirty="0"/>
          </a:p>
        </p:txBody>
      </p:sp>
      <p:sp>
        <p:nvSpPr>
          <p:cNvPr id="58" name="Rectangle 57"/>
          <p:cNvSpPr/>
          <p:nvPr/>
        </p:nvSpPr>
        <p:spPr>
          <a:xfrm>
            <a:off x="974671" y="3140968"/>
            <a:ext cx="933033" cy="594978"/>
          </a:xfrm>
          <a:prstGeom prst="rect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</a:t>
            </a:r>
            <a:r>
              <a:rPr lang="en-GB" sz="3200" b="1" baseline="-25000" dirty="0" smtClean="0"/>
              <a:t>2</a:t>
            </a:r>
            <a:endParaRPr lang="en-GB" sz="2000" b="1" baseline="-25000" dirty="0"/>
          </a:p>
        </p:txBody>
      </p:sp>
      <p:sp>
        <p:nvSpPr>
          <p:cNvPr id="59" name="Rectangle 58"/>
          <p:cNvSpPr/>
          <p:nvPr/>
        </p:nvSpPr>
        <p:spPr>
          <a:xfrm>
            <a:off x="970479" y="4922254"/>
            <a:ext cx="933033" cy="594978"/>
          </a:xfrm>
          <a:prstGeom prst="rect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</a:t>
            </a:r>
            <a:r>
              <a:rPr lang="en-GB" sz="3200" b="1" baseline="-25000" dirty="0" smtClean="0"/>
              <a:t>N</a:t>
            </a:r>
            <a:endParaRPr lang="en-GB" sz="2000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GB" dirty="0" smtClean="0"/>
              <a:t>Helios: Tallying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885351" y="1672932"/>
            <a:ext cx="4710985" cy="4142279"/>
            <a:chOff x="2885351" y="1672932"/>
            <a:chExt cx="4710985" cy="4142279"/>
          </a:xfrm>
        </p:grpSpPr>
        <p:sp>
          <p:nvSpPr>
            <p:cNvPr id="26" name="Rectangle 25"/>
            <p:cNvSpPr/>
            <p:nvPr/>
          </p:nvSpPr>
          <p:spPr>
            <a:xfrm>
              <a:off x="4443217" y="1926779"/>
              <a:ext cx="1235943" cy="388843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15425" y="1926779"/>
              <a:ext cx="1280911" cy="3888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59441" y="2214811"/>
              <a:ext cx="936051" cy="864096"/>
            </a:xfrm>
            <a:prstGeom prst="rect">
              <a:avLst/>
            </a:prstGeom>
            <a:solidFill>
              <a:srgbClr val="006C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vote</a:t>
              </a:r>
              <a:r>
                <a:rPr lang="en-GB" baseline="-25000" dirty="0">
                  <a:sym typeface="Symbol"/>
                </a:rPr>
                <a:t> </a:t>
              </a:r>
              <a:r>
                <a:rPr lang="en-GB" baseline="-25000" dirty="0" smtClean="0">
                  <a:sym typeface="Symbol"/>
                </a:rPr>
                <a:t>(2)</a:t>
              </a:r>
              <a:endParaRPr lang="en-GB" sz="105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41566" y="3222923"/>
              <a:ext cx="936050" cy="864096"/>
            </a:xfrm>
            <a:prstGeom prst="rect">
              <a:avLst/>
            </a:prstGeom>
            <a:solidFill>
              <a:srgbClr val="006C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vote</a:t>
              </a:r>
              <a:r>
                <a:rPr lang="en-GB" sz="1600" baseline="-25000" dirty="0">
                  <a:sym typeface="Symbol"/>
                </a:rPr>
                <a:t> </a:t>
              </a:r>
              <a:r>
                <a:rPr lang="en-GB" sz="1600" baseline="-25000" dirty="0" smtClean="0">
                  <a:sym typeface="Symbol"/>
                </a:rPr>
                <a:t>(</a:t>
              </a:r>
              <a:r>
                <a:rPr lang="en-GB" sz="1600" baseline="-25000" dirty="0" smtClean="0"/>
                <a:t>N)</a:t>
              </a:r>
              <a:endParaRPr lang="en-GB" sz="12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7370" y="4735091"/>
              <a:ext cx="936050" cy="864096"/>
            </a:xfrm>
            <a:prstGeom prst="rect">
              <a:avLst/>
            </a:prstGeom>
            <a:solidFill>
              <a:srgbClr val="006C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vote</a:t>
              </a:r>
              <a:r>
                <a:rPr lang="en-GB" baseline="-25000" dirty="0">
                  <a:sym typeface="Symbol"/>
                </a:rPr>
                <a:t> </a:t>
              </a:r>
              <a:r>
                <a:rPr lang="en-GB" baseline="-25000" dirty="0" smtClean="0">
                  <a:sym typeface="Symbol"/>
                </a:rPr>
                <a:t>(</a:t>
              </a:r>
              <a:r>
                <a:rPr lang="en-GB" baseline="-25000" dirty="0" smtClean="0"/>
                <a:t>1)</a:t>
              </a:r>
              <a:endParaRPr lang="en-GB" sz="1050" baseline="-25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30389" y="2628638"/>
              <a:ext cx="1230550" cy="2538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2460" y="2628638"/>
              <a:ext cx="1248771" cy="9543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425697" y="3529176"/>
              <a:ext cx="1217313" cy="16561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649424" y="3529176"/>
              <a:ext cx="792142" cy="35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67353" y="5148918"/>
              <a:ext cx="7742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9" idx="1"/>
            </p:cNvCxnSpPr>
            <p:nvPr/>
          </p:nvCxnSpPr>
          <p:spPr>
            <a:xfrm flipV="1">
              <a:off x="5667353" y="2646859"/>
              <a:ext cx="792088" cy="17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695099" y="1672932"/>
              <a:ext cx="64953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b="1" dirty="0">
                  <a:sym typeface="Symbol"/>
                </a:rPr>
                <a:t></a:t>
              </a:r>
              <a:endParaRPr lang="en-GB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885351" y="2636620"/>
              <a:ext cx="1557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885351" y="3590653"/>
              <a:ext cx="1527109" cy="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885351" y="5185362"/>
              <a:ext cx="1557866" cy="438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 descr="C:\Users\toshiba\AppData\Local\Microsoft\Windows\Temporary Internet Files\Content.IE5\MC0PQNTD\MC9000364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848" y="1124744"/>
            <a:ext cx="867608" cy="9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8168720" y="2192338"/>
            <a:ext cx="851902" cy="1014610"/>
            <a:chOff x="6930797" y="692696"/>
            <a:chExt cx="1209300" cy="1459324"/>
          </a:xfrm>
        </p:grpSpPr>
        <p:pic>
          <p:nvPicPr>
            <p:cNvPr id="49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/>
            </a:p>
          </p:txBody>
        </p:sp>
      </p:grpSp>
      <p:pic>
        <p:nvPicPr>
          <p:cNvPr id="51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28" y="3244318"/>
            <a:ext cx="940094" cy="10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toshiba\AppData\Local\Microsoft\Windows\Temporary Internet Files\Content.IE5\Z29ASTFD\MC90015147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85" y="4496891"/>
            <a:ext cx="731049" cy="10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oshiba\AppData\Local\Microsoft\Windows\Temporary Internet Files\Content.IE5\Z29ASTFD\MC90036165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78" y="115754"/>
            <a:ext cx="1068656" cy="9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toshiba\AppData\Local\Microsoft\Windows\Temporary Internet Files\Content.IE5\MC0PQNTD\MC90003648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94" y="3870995"/>
            <a:ext cx="722491" cy="1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971600" y="6021288"/>
            <a:ext cx="933033" cy="594978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9559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382 0.55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76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03 L 1.11111E-6 0.429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0417 0.16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4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66595" y="1787227"/>
            <a:ext cx="1877653" cy="3325691"/>
            <a:chOff x="4572677" y="548680"/>
            <a:chExt cx="1067718" cy="4104456"/>
          </a:xfrm>
        </p:grpSpPr>
        <p:sp>
          <p:nvSpPr>
            <p:cNvPr id="6" name="Rectangle 5"/>
            <p:cNvSpPr/>
            <p:nvPr/>
          </p:nvSpPr>
          <p:spPr>
            <a:xfrm>
              <a:off x="4572677" y="1124744"/>
              <a:ext cx="1067718" cy="35283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92783" y="548680"/>
              <a:ext cx="464156" cy="94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GB" dirty="0" smtClean="0"/>
              <a:t>Helios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192058" y="2613449"/>
            <a:ext cx="1219875" cy="464659"/>
            <a:chOff x="1403648" y="1844824"/>
            <a:chExt cx="1906956" cy="594978"/>
          </a:xfrm>
        </p:grpSpPr>
        <p:sp>
          <p:nvSpPr>
            <p:cNvPr id="16" name="Rectangle 15"/>
            <p:cNvSpPr/>
            <p:nvPr/>
          </p:nvSpPr>
          <p:spPr>
            <a:xfrm>
              <a:off x="1403648" y="1844824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1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1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1844824"/>
                  <a:ext cx="951862" cy="5945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9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127989" y="3314629"/>
            <a:ext cx="1219875" cy="464659"/>
            <a:chOff x="1403648" y="3140968"/>
            <a:chExt cx="1906956" cy="594978"/>
          </a:xfrm>
        </p:grpSpPr>
        <p:sp>
          <p:nvSpPr>
            <p:cNvPr id="22" name="Rectangle 21"/>
            <p:cNvSpPr/>
            <p:nvPr/>
          </p:nvSpPr>
          <p:spPr>
            <a:xfrm>
              <a:off x="1403648" y="314096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C</a:t>
              </a:r>
              <a:r>
                <a:rPr lang="en-GB" sz="3200" b="1" baseline="-25000" dirty="0" smtClean="0"/>
                <a:t>2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2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3140968"/>
                  <a:ext cx="951862" cy="5945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111725" y="4292952"/>
            <a:ext cx="1219875" cy="464659"/>
            <a:chOff x="1403648" y="4581128"/>
            <a:chExt cx="1906956" cy="594978"/>
          </a:xfrm>
        </p:grpSpPr>
        <p:sp>
          <p:nvSpPr>
            <p:cNvPr id="24" name="Rectangle 23"/>
            <p:cNvSpPr/>
            <p:nvPr/>
          </p:nvSpPr>
          <p:spPr>
            <a:xfrm>
              <a:off x="1403648" y="4581128"/>
              <a:ext cx="933033" cy="594978"/>
            </a:xfrm>
            <a:prstGeom prst="rect">
              <a:avLst/>
            </a:prstGeom>
            <a:solidFill>
              <a:srgbClr val="004C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err="1" smtClean="0"/>
                <a:t>C</a:t>
              </a:r>
              <a:r>
                <a:rPr lang="en-GB" sz="3200" b="1" baseline="-25000" dirty="0" err="1" smtClean="0"/>
                <a:t>n</a:t>
              </a:r>
              <a:endParaRPr lang="en-GB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  <a:sym typeface="Symbol"/>
                        </a:rPr>
                        <m:t></m:t>
                      </m:r>
                    </m:oMath>
                  </a14:m>
                  <a:r>
                    <a:rPr lang="en-GB" sz="1600" b="1" baseline="-25000" dirty="0" smtClean="0"/>
                    <a:t>n</a:t>
                  </a:r>
                  <a:endParaRPr lang="en-GB" sz="1600" b="1" baseline="-25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742" y="4581128"/>
                  <a:ext cx="951862" cy="5945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4443217" y="2253991"/>
            <a:ext cx="901419" cy="29752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315425" y="2253991"/>
            <a:ext cx="1097995" cy="2975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459442" y="2398661"/>
            <a:ext cx="802382" cy="550021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vote</a:t>
            </a:r>
            <a:r>
              <a:rPr lang="en-GB" sz="1400" baseline="-25000" dirty="0">
                <a:sym typeface="Symbol"/>
              </a:rPr>
              <a:t>  </a:t>
            </a:r>
            <a:r>
              <a:rPr lang="en-GB" sz="1400" baseline="-25000" dirty="0" smtClean="0">
                <a:sym typeface="Symbol"/>
              </a:rPr>
              <a:t>(2)</a:t>
            </a:r>
            <a:endParaRPr lang="en-GB" sz="9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6441566" y="3351737"/>
            <a:ext cx="802381" cy="605057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vote</a:t>
            </a:r>
            <a:r>
              <a:rPr lang="en-GB" sz="1400" baseline="-25000" dirty="0">
                <a:sym typeface="Symbol"/>
              </a:rPr>
              <a:t>  </a:t>
            </a:r>
            <a:r>
              <a:rPr lang="en-GB" sz="1400" baseline="-25000" dirty="0" smtClean="0">
                <a:sym typeface="Symbol"/>
              </a:rPr>
              <a:t>(</a:t>
            </a:r>
            <a:r>
              <a:rPr lang="en-GB" sz="1400" baseline="-25000" dirty="0" smtClean="0"/>
              <a:t>N)</a:t>
            </a:r>
            <a:endParaRPr lang="en-GB" sz="11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477370" y="4499296"/>
            <a:ext cx="802381" cy="483464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vote</a:t>
            </a:r>
            <a:r>
              <a:rPr lang="en-GB" sz="1400" baseline="-25000" dirty="0">
                <a:sym typeface="Symbol"/>
              </a:rPr>
              <a:t> </a:t>
            </a:r>
            <a:r>
              <a:rPr lang="en-GB" sz="1400" baseline="-25000" dirty="0" smtClean="0">
                <a:sym typeface="Symbol"/>
              </a:rPr>
              <a:t>( </a:t>
            </a:r>
            <a:r>
              <a:rPr lang="en-GB" sz="1400" baseline="-25000" dirty="0" smtClean="0"/>
              <a:t>1)</a:t>
            </a:r>
            <a:endParaRPr lang="en-GB" sz="900" baseline="-25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12460" y="2875535"/>
            <a:ext cx="1230550" cy="1902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12460" y="2628638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12460" y="3529176"/>
            <a:ext cx="1230550" cy="102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649424" y="3529176"/>
            <a:ext cx="792142" cy="3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67353" y="4725144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9" idx="1"/>
          </p:cNvCxnSpPr>
          <p:nvPr/>
        </p:nvCxnSpPr>
        <p:spPr>
          <a:xfrm>
            <a:off x="5667353" y="2664498"/>
            <a:ext cx="792089" cy="9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69157" y="1940164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11933" y="2843174"/>
            <a:ext cx="10184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47864" y="3582964"/>
            <a:ext cx="1064596" cy="76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47864" y="4512400"/>
            <a:ext cx="1095353" cy="219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C:\Users\toshiba\AppData\Local\Microsoft\Windows\Temporary Internet Files\Content.IE5\MC0PQNTD\MC9000364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848" y="1124744"/>
            <a:ext cx="867608" cy="9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8168720" y="2192338"/>
            <a:ext cx="851902" cy="1014610"/>
            <a:chOff x="6930797" y="692696"/>
            <a:chExt cx="1209300" cy="1459324"/>
          </a:xfrm>
        </p:grpSpPr>
        <p:pic>
          <p:nvPicPr>
            <p:cNvPr id="49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/>
            </a:p>
          </p:txBody>
        </p:sp>
      </p:grpSp>
      <p:pic>
        <p:nvPicPr>
          <p:cNvPr id="51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28" y="3244318"/>
            <a:ext cx="940094" cy="10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toshiba\AppData\Local\Microsoft\Windows\Temporary Internet Files\Content.IE5\Z29ASTFD\MC90015147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85" y="4496891"/>
            <a:ext cx="731049" cy="10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oshiba\AppData\Local\Microsoft\Windows\Temporary Internet Files\Content.IE5\Z29ASTFD\MC90036165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78" y="115754"/>
            <a:ext cx="1068656" cy="9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toshiba\AppData\Local\Microsoft\Windows\Temporary Internet Files\Content.IE5\MC0PQNTD\MC90003648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94" y="3870995"/>
            <a:ext cx="722491" cy="1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7" y="2398661"/>
            <a:ext cx="511296" cy="4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11560" y="2185700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sp>
        <p:nvSpPr>
          <p:cNvPr id="45" name="Rectangle 44"/>
          <p:cNvSpPr/>
          <p:nvPr/>
        </p:nvSpPr>
        <p:spPr>
          <a:xfrm>
            <a:off x="712989" y="3090127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sp>
        <p:nvSpPr>
          <p:cNvPr id="55" name="Rectangle 54"/>
          <p:cNvSpPr/>
          <p:nvPr/>
        </p:nvSpPr>
        <p:spPr>
          <a:xfrm>
            <a:off x="683568" y="3939306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P</a:t>
            </a:r>
            <a:r>
              <a:rPr lang="en-GB" sz="2800" baseline="-25000" dirty="0" err="1" smtClean="0"/>
              <a:t>n</a:t>
            </a:r>
            <a:r>
              <a:rPr lang="en-GB" sz="2800" dirty="0" smtClean="0"/>
              <a:t>: </a:t>
            </a:r>
            <a:r>
              <a:rPr lang="en-GB" sz="2800" dirty="0" err="1" smtClean="0"/>
              <a:t>v</a:t>
            </a:r>
            <a:r>
              <a:rPr lang="en-GB" sz="2800" baseline="-25000" dirty="0" err="1" smtClean="0"/>
              <a:t>n</a:t>
            </a:r>
            <a:endParaRPr lang="en-GB" sz="2800" dirty="0"/>
          </a:p>
        </p:txBody>
      </p:sp>
      <p:pic>
        <p:nvPicPr>
          <p:cNvPr id="6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2102"/>
            <a:ext cx="511296" cy="4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9864"/>
            <a:ext cx="511296" cy="4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023970" y="5877272"/>
            <a:ext cx="933033" cy="594978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65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Fujisaki Okamoto </a:t>
            </a:r>
            <a:r>
              <a:rPr lang="en-GB" dirty="0" err="1" smtClean="0"/>
              <a:t>Ohta</a:t>
            </a:r>
            <a:r>
              <a:rPr lang="en-GB" dirty="0" smtClean="0"/>
              <a:t> </a:t>
            </a:r>
            <a:r>
              <a:rPr lang="en-GB" sz="3600" dirty="0" smtClean="0"/>
              <a:t>[FOO92]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252" y="2996953"/>
            <a:ext cx="6577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149080"/>
            <a:ext cx="6577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252" y="5301208"/>
            <a:ext cx="6577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MC0PQNTD\MC900186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717" y="1632204"/>
            <a:ext cx="1027299" cy="14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861048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2768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Voters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13167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Election authorities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51571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Tallying authorities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41097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Registration phase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Voting phase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Tallying phase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9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primitives and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131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1"/>
            <a:ext cx="1791124" cy="13798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1790761" cy="13798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1"/>
            <a:ext cx="1790761" cy="13798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15" y="1268760"/>
            <a:ext cx="1790761" cy="1379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1791124" cy="1379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38672"/>
            <a:ext cx="1790761" cy="1379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01" y="3438673"/>
            <a:ext cx="1712575" cy="13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880319" cy="216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880319" cy="216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556792"/>
            <a:ext cx="2952329" cy="216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4390442"/>
            <a:ext cx="2952329" cy="2134901"/>
          </a:xfrm>
          <a:prstGeom prst="rect">
            <a:avLst/>
          </a:prstGeom>
        </p:spPr>
      </p:pic>
      <p:pic>
        <p:nvPicPr>
          <p:cNvPr id="9" name="Picture 2" descr="C:\Users\bogiri\Desktop\TheGobblingGlutt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1742637" cy="15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400351" cy="3161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03" y="652463"/>
            <a:ext cx="4105076" cy="32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428" y="1419063"/>
            <a:ext cx="6269980" cy="4127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88024" y="1268760"/>
            <a:ext cx="2621219" cy="3095681"/>
            <a:chOff x="4788024" y="1268760"/>
            <a:chExt cx="2621219" cy="3095681"/>
          </a:xfrm>
        </p:grpSpPr>
        <p:grpSp>
          <p:nvGrpSpPr>
            <p:cNvPr id="13" name="Group 12"/>
            <p:cNvGrpSpPr/>
            <p:nvPr/>
          </p:nvGrpSpPr>
          <p:grpSpPr>
            <a:xfrm>
              <a:off x="4788024" y="1301976"/>
              <a:ext cx="1194558" cy="3062465"/>
              <a:chOff x="4702518" y="1340768"/>
              <a:chExt cx="1194558" cy="3062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76703" y="1850195"/>
                <a:ext cx="1019433" cy="2553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02518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4685" y="1268760"/>
              <a:ext cx="1194558" cy="3053754"/>
              <a:chOff x="6214685" y="1340768"/>
              <a:chExt cx="1194558" cy="30537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288871" y="1874242"/>
                <a:ext cx="1019433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14685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5400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Ballot secrecy for SPS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201112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134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11" y="20902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0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  <a:blipFill rotWithShape="1">
                <a:blip r:embed="rId3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81146" y="3711749"/>
            <a:ext cx="1523550" cy="58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pic>
        <p:nvPicPr>
          <p:cNvPr id="22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8" y="3386410"/>
            <a:ext cx="1513764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1220531" y="2373690"/>
            <a:ext cx="560626" cy="1201154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2" y="36498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5" name="Rectangle 24"/>
          <p:cNvSpPr/>
          <p:nvPr/>
        </p:nvSpPr>
        <p:spPr>
          <a:xfrm>
            <a:off x="6525485" y="2462414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3648" y="3757880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ight Arrow 31"/>
              <p:cNvSpPr/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32" name="Right Arrow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ular Callout 29"/>
          <p:cNvSpPr/>
          <p:nvPr/>
        </p:nvSpPr>
        <p:spPr>
          <a:xfrm>
            <a:off x="107504" y="1860686"/>
            <a:ext cx="1695018" cy="560202"/>
          </a:xfrm>
          <a:prstGeom prst="wedgeRoundRectCallout">
            <a:avLst>
              <a:gd name="adj1" fmla="val -20975"/>
              <a:gd name="adj2" fmla="val 193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Sees </a:t>
            </a:r>
            <a:r>
              <a:rPr lang="en-GB" sz="2400" b="1" dirty="0" err="1" smtClean="0"/>
              <a:t>BB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b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397988" y="5104053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</a:rPr>
                  <a:t> d=b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01" t="-10526" r="-494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 flipH="1">
            <a:off x="1331640" y="4520549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>
                    <a:solidFill>
                      <a:schemeClr val="bg1"/>
                    </a:solidFill>
                  </a:rPr>
                  <a:t>Tally</a:t>
                </a:r>
                <a:r>
                  <a:rPr lang="en-GB" sz="2400" b="1" baseline="-25000" dirty="0" err="1" smtClean="0">
                    <a:solidFill>
                      <a:schemeClr val="bg1"/>
                    </a:solidFill>
                  </a:rPr>
                  <a:t>SK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(BB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044" t="-10667" r="-229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5325" y="1916832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85325" y="3674442"/>
            <a:ext cx="1934947" cy="618654"/>
            <a:chOff x="5085325" y="3674442"/>
            <a:chExt cx="1934947" cy="618654"/>
          </a:xfrm>
        </p:grpSpPr>
        <p:sp>
          <p:nvSpPr>
            <p:cNvPr id="27" name="Rectangle 26"/>
            <p:cNvSpPr/>
            <p:nvPr/>
          </p:nvSpPr>
          <p:spPr>
            <a:xfrm>
              <a:off x="6453477" y="3674442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5325" y="3708321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08178" y="1441242"/>
            <a:ext cx="6164222" cy="566762"/>
            <a:chOff x="2008178" y="1441242"/>
            <a:chExt cx="6164222" cy="566762"/>
          </a:xfrm>
        </p:grpSpPr>
        <p:sp>
          <p:nvSpPr>
            <p:cNvPr id="7" name="TextBox 6"/>
            <p:cNvSpPr txBox="1"/>
            <p:nvPr/>
          </p:nvSpPr>
          <p:spPr>
            <a:xfrm>
              <a:off x="2008178" y="144124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6" y="148478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71800" y="5610771"/>
            <a:ext cx="648072" cy="884421"/>
            <a:chOff x="4067944" y="4149080"/>
            <a:chExt cx="648072" cy="884421"/>
          </a:xfrm>
        </p:grpSpPr>
        <p:sp>
          <p:nvSpPr>
            <p:cNvPr id="38" name="Down Arrow 3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GB" sz="2800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752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11" y="22426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11" y="23950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72" y="38022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4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2" y="39546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27540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Useful, desirable, difficult to get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135</a:t>
            </a:fld>
            <a:endParaRPr lang="en-US"/>
          </a:p>
        </p:txBody>
      </p:sp>
      <p:pic>
        <p:nvPicPr>
          <p:cNvPr id="1026" name="Picture 2" descr="C:\Users\toshiba\Desktop\work\myslides\13HP\mode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dirty="0" smtClean="0"/>
              <a:t>(not)</a:t>
            </a:r>
            <a:r>
              <a:rPr lang="en-GB" dirty="0" smtClean="0"/>
              <a:t> The end.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151049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4108035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5004048" y="2564904"/>
            <a:ext cx="3240360" cy="15431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1979712" y="3310900"/>
            <a:ext cx="2430270" cy="934925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194847" y="4267886"/>
            <a:ext cx="1215136" cy="632591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1979712" y="4245825"/>
            <a:ext cx="1215135" cy="654651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39752" y="1916832"/>
            <a:ext cx="18722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My vote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79712" y="4267886"/>
            <a:ext cx="2430270" cy="12651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1179E-6 L -0.00781 0.3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151049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5004048" y="2564904"/>
            <a:ext cx="3240360" cy="15431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2422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500404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979712" y="4245825"/>
            <a:ext cx="2430271" cy="1287242"/>
            <a:chOff x="1979712" y="4245825"/>
            <a:chExt cx="2430271" cy="1287242"/>
          </a:xfrm>
          <a:solidFill>
            <a:srgbClr val="002060"/>
          </a:solidFill>
        </p:grpSpPr>
        <p:sp>
          <p:nvSpPr>
            <p:cNvPr id="13" name="Rectangle 12"/>
            <p:cNvSpPr/>
            <p:nvPr/>
          </p:nvSpPr>
          <p:spPr>
            <a:xfrm>
              <a:off x="1979712" y="4267886"/>
              <a:ext cx="2430270" cy="12651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94847" y="4267886"/>
              <a:ext cx="1215136" cy="632591"/>
            </a:xfrm>
            <a:prstGeom prst="line">
              <a:avLst/>
            </a:prstGeom>
            <a:grpFill/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79712" y="4245825"/>
              <a:ext cx="1215135" cy="654651"/>
            </a:xfrm>
            <a:prstGeom prst="line">
              <a:avLst/>
            </a:prstGeom>
            <a:grpFill/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004048" y="4108035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2915817" y="1268760"/>
            <a:ext cx="2448272" cy="3528392"/>
            <a:chOff x="2915817" y="1268760"/>
            <a:chExt cx="2448272" cy="352839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194848" y="2780928"/>
              <a:ext cx="945104" cy="201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915817" y="1268760"/>
              <a:ext cx="2448272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Special glue</a:t>
              </a:r>
            </a:p>
            <a:p>
              <a:pPr algn="ctr"/>
              <a:r>
                <a:rPr lang="en-GB" dirty="0" smtClean="0"/>
                <a:t>Can only be unglued  with</a:t>
              </a:r>
              <a:endParaRPr lang="en-GB" dirty="0"/>
            </a:p>
          </p:txBody>
        </p:sp>
        <p:pic>
          <p:nvPicPr>
            <p:cNvPr id="6146" name="Picture 2" descr="C:\Users\toshiba\AppData\Local\Microsoft\Windows\Temporary Internet Files\Content.IE5\Z29ASTFD\MC90029004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784" y="2080544"/>
              <a:ext cx="644305" cy="48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0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5732 C 0.0092 -0.08737 0.02152 -0.11904 0.02951 -0.15372 C 0.0368 -0.18562 0.03263 -0.1736 0.04132 -0.19186 C 0.04201 -0.1981 0.04184 -0.20665 0.04322 -0.21105 C 0.04652 -0.22191 0.05503 -0.23717 0.05503 -0.2367 C 0.05885 -0.27415 0.05399 -0.23948 0.06284 -0.26907 C 0.07517 -0.30975 0.05746 -0.26907 0.07257 -0.30074 C 0.07395 -0.30698 0.07447 -0.31599 0.07656 -0.32015 C 0.07934 -0.3257 0.08298 -0.32455 0.08628 -0.32686 C 0.0967 -0.33472 0.10486 -0.34165 0.11579 -0.34627 C 0.12812 -0.35922 0.14062 -0.36662 0.15295 -0.37794 C 0.15694 -0.38141 0.16475 -0.39089 0.16475 -0.39043 C 0.16562 -0.39089 0.20607 -0.38765 0.2177 -0.37794 C 0.23246 -0.36592 0.24531 -0.35252 0.26076 -0.34627 C 0.26736 -0.33148 0.27257 -0.32686 0.28038 -0.32015 C 0.29618 -0.28594 0.30798 -0.23948 0.32361 -0.2048 C 0.32482 -0.19856 0.32586 -0.19117 0.32743 -0.18562 C 0.32916 -0.17868 0.33177 -0.1736 0.33333 -0.1662 C 0.33454 -0.16065 0.33437 -0.15256 0.33541 -0.14701 C 0.33888 -0.12713 0.34479 -0.11118 0.34704 -0.08969 C 0.34774 -0.08344 0.34774 -0.07535 0.34913 -0.07027 C 0.35069 -0.06403 0.35312 -0.06195 0.35503 -0.05732 C 0.35972 -0.02542 0.36319 -0.02427 0.37066 -4.11003E-6 C 0.37135 0.00625 0.3717 0.01318 0.37257 0.01942 C 0.37361 0.02613 0.37656 0.03861 0.37656 0.0393 " pathEditMode="relative" rAng="0" ptsTypes="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11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151049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5004048" y="2564904"/>
            <a:ext cx="3240360" cy="15431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2422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500404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409092" y="4365104"/>
            <a:ext cx="2430271" cy="1287242"/>
            <a:chOff x="1979712" y="4245825"/>
            <a:chExt cx="2430271" cy="1287242"/>
          </a:xfrm>
        </p:grpSpPr>
        <p:sp>
          <p:nvSpPr>
            <p:cNvPr id="13" name="Rectangle 12"/>
            <p:cNvSpPr/>
            <p:nvPr/>
          </p:nvSpPr>
          <p:spPr>
            <a:xfrm>
              <a:off x="1979712" y="4267886"/>
              <a:ext cx="2430270" cy="1265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94847" y="4267886"/>
              <a:ext cx="1215136" cy="632591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79712" y="4245825"/>
              <a:ext cx="1215135" cy="654651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004048" y="980728"/>
            <a:ext cx="3096344" cy="1440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Carbon paper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4048" y="4108035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3828E-7 L 0.004 0.4907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151049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4108035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2422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4048" y="4108035"/>
            <a:ext cx="1620180" cy="1044116"/>
          </a:xfrm>
          <a:prstGeom prst="line">
            <a:avLst/>
          </a:prstGeom>
          <a:ln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2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72816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19672" y="1906751"/>
            <a:ext cx="1620180" cy="1044116"/>
            <a:chOff x="5004048" y="4108035"/>
            <a:chExt cx="3240360" cy="2088232"/>
          </a:xfrm>
        </p:grpSpPr>
        <p:sp>
          <p:nvSpPr>
            <p:cNvPr id="3" name="Rectangle 2"/>
            <p:cNvSpPr/>
            <p:nvPr/>
          </p:nvSpPr>
          <p:spPr>
            <a:xfrm>
              <a:off x="5004048" y="4108035"/>
              <a:ext cx="324036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62422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0404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024717" y="2379843"/>
            <a:ext cx="1035115" cy="57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Brush Script MT" pitchFamily="66" charset="0"/>
              </a:rPr>
              <a:t>John Smith</a:t>
            </a:r>
            <a:endParaRPr lang="en-GB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72816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19672" y="1906751"/>
            <a:ext cx="1620180" cy="1044116"/>
            <a:chOff x="1619672" y="1906751"/>
            <a:chExt cx="1620180" cy="1044116"/>
          </a:xfrm>
        </p:grpSpPr>
        <p:grpSp>
          <p:nvGrpSpPr>
            <p:cNvPr id="9" name="Group 8"/>
            <p:cNvGrpSpPr/>
            <p:nvPr/>
          </p:nvGrpSpPr>
          <p:grpSpPr>
            <a:xfrm>
              <a:off x="1619672" y="1906751"/>
              <a:ext cx="1620180" cy="1044116"/>
              <a:chOff x="5004048" y="4108035"/>
              <a:chExt cx="3240360" cy="208823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004048" y="4108035"/>
                <a:ext cx="3240360" cy="20882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6624228" y="4108035"/>
                <a:ext cx="1620180" cy="1044116"/>
              </a:xfrm>
              <a:prstGeom prst="line">
                <a:avLst/>
              </a:prstGeom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04048" y="4108035"/>
                <a:ext cx="1620180" cy="1044116"/>
              </a:xfrm>
              <a:prstGeom prst="line">
                <a:avLst/>
              </a:prstGeom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24717" y="2379843"/>
              <a:ext cx="1035115" cy="571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ush Script MT" pitchFamily="66" charset="0"/>
                </a:rPr>
                <a:t>John Smith</a:t>
              </a:r>
              <a:endParaRPr lang="en-GB" dirty="0">
                <a:latin typeface="Brush Script MT" pitchFamily="66" charset="0"/>
              </a:endParaRPr>
            </a:p>
          </p:txBody>
        </p:sp>
      </p:grpSp>
      <p:pic>
        <p:nvPicPr>
          <p:cNvPr id="4098" name="Picture 2" descr="C:\Users\toshiba\AppData\Local\Microsoft\Windows\Temporary Internet Files\Content.IE5\MC0PQNTD\MC900186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530411"/>
            <a:ext cx="1284732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6516216" y="116632"/>
            <a:ext cx="2627784" cy="1413779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John Smith : registered voter who didn’t vote yet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3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4924E-6 L 0.48646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600" dirty="0"/>
              <a:t>Cryptographic tools are amazingly </a:t>
            </a:r>
            <a:r>
              <a:rPr lang="en-GB" sz="2600" dirty="0" smtClean="0"/>
              <a:t>powerful</a:t>
            </a:r>
          </a:p>
          <a:p>
            <a:r>
              <a:rPr lang="en-GB" sz="2600" dirty="0" smtClean="0"/>
              <a:t>Models are useful, desirable, and difficult to get right</a:t>
            </a:r>
          </a:p>
          <a:p>
            <a:r>
              <a:rPr lang="en-GB" sz="2600" dirty="0" smtClean="0"/>
              <a:t>Cryptographic proofs are not difficult</a:t>
            </a:r>
          </a:p>
          <a:p>
            <a:pPr marL="114300" indent="0">
              <a:buNone/>
            </a:pPr>
            <a:endParaRPr lang="en-GB" sz="2600" dirty="0" smtClean="0"/>
          </a:p>
          <a:p>
            <a:r>
              <a:rPr lang="en-GB" sz="2600" dirty="0" smtClean="0"/>
              <a:t>Me: Survey </a:t>
            </a:r>
            <a:r>
              <a:rPr lang="en-GB" sz="2600" dirty="0"/>
              <a:t>basic cryptographic primitives and their models</a:t>
            </a:r>
          </a:p>
          <a:p>
            <a:r>
              <a:rPr lang="en-GB" sz="2600" dirty="0" smtClean="0"/>
              <a:t>Me: Sketch one (several?) cryptographic proofs</a:t>
            </a:r>
          </a:p>
          <a:p>
            <a:r>
              <a:rPr lang="en-GB" sz="2600" dirty="0" smtClean="0"/>
              <a:t>You (and me): Ask questions</a:t>
            </a:r>
          </a:p>
          <a:p>
            <a:r>
              <a:rPr lang="en-GB" sz="2600" dirty="0" smtClean="0"/>
              <a:t>You: I assume you know groups, RSA, DDH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72816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976156" y="1906751"/>
            <a:ext cx="1620180" cy="1044116"/>
            <a:chOff x="5004048" y="4108035"/>
            <a:chExt cx="3240360" cy="2088232"/>
          </a:xfrm>
        </p:grpSpPr>
        <p:sp>
          <p:nvSpPr>
            <p:cNvPr id="3" name="Rectangle 2"/>
            <p:cNvSpPr/>
            <p:nvPr/>
          </p:nvSpPr>
          <p:spPr>
            <a:xfrm>
              <a:off x="5004048" y="4108035"/>
              <a:ext cx="324036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62422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0404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381201" y="2379843"/>
            <a:ext cx="1035115" cy="57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Bradley Hand ITC" pitchFamily="66" charset="0"/>
              </a:rPr>
              <a:t>Valid!</a:t>
            </a:r>
            <a:endParaRPr lang="en-GB" dirty="0">
              <a:latin typeface="Bradley Hand ITC" pitchFamily="66" charset="0"/>
            </a:endParaRPr>
          </a:p>
        </p:txBody>
      </p:sp>
      <p:pic>
        <p:nvPicPr>
          <p:cNvPr id="4098" name="Picture 2" descr="C:\Users\toshiba\AppData\Local\Microsoft\Windows\Temporary Internet Files\Content.IE5\MC0PQNTD\MC900186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530411"/>
            <a:ext cx="1284732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72816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976156" y="1906751"/>
            <a:ext cx="1620180" cy="1044116"/>
            <a:chOff x="5976156" y="1906751"/>
            <a:chExt cx="1620180" cy="1044116"/>
          </a:xfrm>
        </p:grpSpPr>
        <p:grpSp>
          <p:nvGrpSpPr>
            <p:cNvPr id="9" name="Group 8"/>
            <p:cNvGrpSpPr/>
            <p:nvPr/>
          </p:nvGrpSpPr>
          <p:grpSpPr>
            <a:xfrm>
              <a:off x="5976156" y="1906751"/>
              <a:ext cx="1620180" cy="1044116"/>
              <a:chOff x="5004048" y="4108035"/>
              <a:chExt cx="3240360" cy="208823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004048" y="4108035"/>
                <a:ext cx="3240360" cy="20882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6624228" y="4108035"/>
                <a:ext cx="1620180" cy="1044116"/>
              </a:xfrm>
              <a:prstGeom prst="line">
                <a:avLst/>
              </a:prstGeom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04048" y="4108035"/>
                <a:ext cx="1620180" cy="1044116"/>
              </a:xfrm>
              <a:prstGeom prst="line">
                <a:avLst/>
              </a:prstGeom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6381201" y="2379843"/>
              <a:ext cx="1035115" cy="571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4098" name="Picture 2" descr="C:\Users\toshiba\AppData\Local\Microsoft\Windows\Temporary Internet Files\Content.IE5\MC0PQNTD\MC900186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530411"/>
            <a:ext cx="1284732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4924E-6 L -0.47847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3678" y="2121470"/>
            <a:ext cx="1512168" cy="807923"/>
            <a:chOff x="1727684" y="3327207"/>
            <a:chExt cx="1512168" cy="807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- Registration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72816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19672" y="1906751"/>
            <a:ext cx="1620180" cy="1044116"/>
            <a:chOff x="5004048" y="4108035"/>
            <a:chExt cx="3240360" cy="2088232"/>
          </a:xfrm>
        </p:grpSpPr>
        <p:sp>
          <p:nvSpPr>
            <p:cNvPr id="3" name="Rectangle 2"/>
            <p:cNvSpPr/>
            <p:nvPr/>
          </p:nvSpPr>
          <p:spPr>
            <a:xfrm>
              <a:off x="5004048" y="4108035"/>
              <a:ext cx="324036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62422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04048" y="4108035"/>
              <a:ext cx="1620180" cy="1044116"/>
            </a:xfrm>
            <a:prstGeom prst="line">
              <a:avLst/>
            </a:prstGeom>
            <a:ln>
              <a:solidFill>
                <a:srgbClr val="0013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toshiba\AppData\Local\Microsoft\Windows\Temporary Internet Files\Content.IE5\MC0PQNTD\MC900186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530411"/>
            <a:ext cx="1284732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2372E-6 L -0.0019 -0.161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3678" y="1617414"/>
            <a:ext cx="1512168" cy="807923"/>
            <a:chOff x="1727684" y="3327207"/>
            <a:chExt cx="1512168" cy="807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– Voting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01670" y="2707615"/>
            <a:ext cx="1512168" cy="807923"/>
            <a:chOff x="1727684" y="3327207"/>
            <a:chExt cx="1512168" cy="807923"/>
          </a:xfrm>
        </p:grpSpPr>
        <p:grpSp>
          <p:nvGrpSpPr>
            <p:cNvPr id="17" name="Group 16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2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358961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73678" y="3993678"/>
            <a:ext cx="1512168" cy="807923"/>
            <a:chOff x="1727684" y="3327207"/>
            <a:chExt cx="1512168" cy="807923"/>
          </a:xfrm>
        </p:grpSpPr>
        <p:grpSp>
          <p:nvGrpSpPr>
            <p:cNvPr id="24" name="Group 23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9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673678" y="5371911"/>
            <a:ext cx="1512168" cy="807923"/>
            <a:chOff x="1727684" y="3327207"/>
            <a:chExt cx="1512168" cy="807923"/>
          </a:xfrm>
        </p:grpSpPr>
        <p:grpSp>
          <p:nvGrpSpPr>
            <p:cNvPr id="31" name="Group 30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3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023257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598" y="1694909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3678" y="1617414"/>
            <a:ext cx="1512168" cy="807923"/>
            <a:chOff x="1727684" y="3327207"/>
            <a:chExt cx="1512168" cy="807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– Voting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01670" y="2707615"/>
            <a:ext cx="1512168" cy="807923"/>
            <a:chOff x="1727684" y="3327207"/>
            <a:chExt cx="1512168" cy="807923"/>
          </a:xfrm>
        </p:grpSpPr>
        <p:grpSp>
          <p:nvGrpSpPr>
            <p:cNvPr id="17" name="Group 16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2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358961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73678" y="3993678"/>
            <a:ext cx="1512168" cy="807923"/>
            <a:chOff x="1727684" y="3327207"/>
            <a:chExt cx="1512168" cy="807923"/>
          </a:xfrm>
        </p:grpSpPr>
        <p:grpSp>
          <p:nvGrpSpPr>
            <p:cNvPr id="24" name="Group 23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9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673678" y="5371911"/>
            <a:ext cx="1512168" cy="807923"/>
            <a:chOff x="1727684" y="3327207"/>
            <a:chExt cx="1512168" cy="807923"/>
          </a:xfrm>
        </p:grpSpPr>
        <p:grpSp>
          <p:nvGrpSpPr>
            <p:cNvPr id="31" name="Group 30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3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023257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598" y="1694909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3240874" y="1214973"/>
            <a:ext cx="2016224" cy="5400600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/>
              <a:t>Anonymous Channel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26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855E-6 L 0.39983 0.551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275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3366E-6 L 0.41545 -0.131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6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7818E-6 L 0.39983 -0.172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86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4947 L 0.39983 -0.176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1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72430" y="5313853"/>
            <a:ext cx="1512168" cy="807923"/>
            <a:chOff x="1727684" y="3327207"/>
            <a:chExt cx="1512168" cy="807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– Tallying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472430" y="1763730"/>
            <a:ext cx="1512168" cy="807923"/>
            <a:chOff x="1727684" y="3327207"/>
            <a:chExt cx="1512168" cy="807923"/>
          </a:xfrm>
        </p:grpSpPr>
        <p:grpSp>
          <p:nvGrpSpPr>
            <p:cNvPr id="17" name="Group 16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2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358961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72430" y="2837101"/>
            <a:ext cx="1512168" cy="807923"/>
            <a:chOff x="1727684" y="3327207"/>
            <a:chExt cx="1512168" cy="807923"/>
          </a:xfrm>
        </p:grpSpPr>
        <p:grpSp>
          <p:nvGrpSpPr>
            <p:cNvPr id="24" name="Group 23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9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472429" y="4144380"/>
            <a:ext cx="1512168" cy="807923"/>
            <a:chOff x="1727684" y="3327207"/>
            <a:chExt cx="1512168" cy="807923"/>
          </a:xfrm>
        </p:grpSpPr>
        <p:grpSp>
          <p:nvGrpSpPr>
            <p:cNvPr id="31" name="Group 30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3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023257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598" y="1694909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3240874" y="1214973"/>
            <a:ext cx="2016224" cy="5400600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/>
              <a:t>Anonymous Channel</a:t>
            </a:r>
            <a:endParaRPr lang="en-GB" sz="3200" dirty="0"/>
          </a:p>
        </p:txBody>
      </p:sp>
      <p:pic>
        <p:nvPicPr>
          <p:cNvPr id="37" name="Picture 2" descr="C:\Users\toshiba\AppData\Local\Microsoft\Windows\Temporary Internet Files\Content.IE5\Z29ASTFD\MC9002900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0254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oshiba\AppData\Local\Microsoft\Windows\Temporary Internet Files\Content.IE5\SIRPGT39\MC90034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0485"/>
            <a:ext cx="474116" cy="9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shiba\AppData\Local\Microsoft\Windows\Temporary Internet Files\Content.IE5\MC0PQNTD\MC9003403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6825"/>
            <a:ext cx="768098" cy="8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shiba\AppData\Local\Microsoft\Windows\Temporary Internet Files\Content.IE5\SIRPGT39\MC9003000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4422" y="5411634"/>
            <a:ext cx="917401" cy="5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72430" y="5313853"/>
            <a:ext cx="1512168" cy="807923"/>
            <a:chOff x="1727684" y="3327207"/>
            <a:chExt cx="1512168" cy="8079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– Tallying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472430" y="1763730"/>
            <a:ext cx="1512168" cy="807923"/>
            <a:chOff x="1727684" y="3327207"/>
            <a:chExt cx="1512168" cy="807923"/>
          </a:xfrm>
        </p:grpSpPr>
        <p:grpSp>
          <p:nvGrpSpPr>
            <p:cNvPr id="17" name="Group 16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2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358961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72430" y="2837101"/>
            <a:ext cx="1512168" cy="807923"/>
            <a:chOff x="1727684" y="3327207"/>
            <a:chExt cx="1512168" cy="807923"/>
          </a:xfrm>
        </p:grpSpPr>
        <p:grpSp>
          <p:nvGrpSpPr>
            <p:cNvPr id="24" name="Group 23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29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472429" y="4144380"/>
            <a:ext cx="1512168" cy="807923"/>
            <a:chOff x="1727684" y="3327207"/>
            <a:chExt cx="1512168" cy="807923"/>
          </a:xfrm>
        </p:grpSpPr>
        <p:grpSp>
          <p:nvGrpSpPr>
            <p:cNvPr id="31" name="Group 30"/>
            <p:cNvGrpSpPr/>
            <p:nvPr/>
          </p:nvGrpSpPr>
          <p:grpSpPr>
            <a:xfrm>
              <a:off x="1727684" y="3327207"/>
              <a:ext cx="1512168" cy="807923"/>
              <a:chOff x="1979712" y="4245825"/>
              <a:chExt cx="2430271" cy="1287242"/>
            </a:xfrm>
            <a:solidFill>
              <a:srgbClr val="00206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979712" y="4267886"/>
                <a:ext cx="2430270" cy="126518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3194847" y="4267886"/>
                <a:ext cx="1215136" cy="63259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79712" y="4245825"/>
                <a:ext cx="1215135" cy="654651"/>
              </a:xfrm>
              <a:prstGeom prst="line">
                <a:avLst/>
              </a:prstGeom>
              <a:grpFill/>
              <a:ln>
                <a:solidFill>
                  <a:srgbClr val="001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096725" y="3506048"/>
              <a:ext cx="1035115" cy="571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Bradley Hand ITC" pitchFamily="66" charset="0"/>
                </a:rPr>
                <a:t>Valid!</a:t>
              </a:r>
              <a:endParaRPr lang="en-GB" dirty="0">
                <a:latin typeface="Bradley Hand ITC" pitchFamily="66" charset="0"/>
              </a:endParaRPr>
            </a:p>
          </p:txBody>
        </p:sp>
      </p:grpSp>
      <p:pic>
        <p:nvPicPr>
          <p:cNvPr id="3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023257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598" y="1694909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oshiba\AppData\Local\Microsoft\Windows\Temporary Internet Files\Content.IE5\Z29ASTFD\MC9002900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0254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oshiba\AppData\Local\Microsoft\Windows\Temporary Internet Files\Content.IE5\SIRPGT39\MC90034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0485"/>
            <a:ext cx="474116" cy="9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shiba\AppData\Local\Microsoft\Windows\Temporary Internet Files\Content.IE5\MC0PQNTD\MC9003403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6825"/>
            <a:ext cx="768098" cy="8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shiba\AppData\Local\Microsoft\Windows\Temporary Internet Files\Content.IE5\SIRPGT39\MC9003000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4422" y="5411634"/>
            <a:ext cx="917401" cy="5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3240874" y="1214973"/>
            <a:ext cx="2016224" cy="5400600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/>
              <a:t>Anonymous Channel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89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3763E-6 L 0.56337 0.61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308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321E-9 L 0.53316 -0.079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39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0712E-6 L 0.51719 -0.124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1" y="-6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2325E-6 L 0.51979 -0.125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6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688454" y="1862573"/>
            <a:ext cx="1080120" cy="651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 1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5724128" y="2924944"/>
            <a:ext cx="1080120" cy="651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 2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5724128" y="4254288"/>
            <a:ext cx="1080120" cy="651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 3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5724128" y="5406124"/>
            <a:ext cx="1080120" cy="651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 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 – Tallying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358961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oshiba\AppData\Local\Microsoft\Windows\Temporary Internet Files\Content.IE5\SIRPGT39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023257"/>
            <a:ext cx="1008112" cy="12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oshiba\AppData\Local\Microsoft\Windows\Temporary Internet Files\Content.IE5\MC0PQNTD\MC900044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598" y="1694909"/>
            <a:ext cx="1259810" cy="1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72429" y="1763730"/>
            <a:ext cx="1840327" cy="4484766"/>
            <a:chOff x="5472429" y="1763730"/>
            <a:chExt cx="1840327" cy="4484766"/>
          </a:xfrm>
        </p:grpSpPr>
        <p:grpSp>
          <p:nvGrpSpPr>
            <p:cNvPr id="7" name="Group 6"/>
            <p:cNvGrpSpPr/>
            <p:nvPr/>
          </p:nvGrpSpPr>
          <p:grpSpPr>
            <a:xfrm>
              <a:off x="5472430" y="5313853"/>
              <a:ext cx="1512168" cy="807923"/>
              <a:chOff x="1727684" y="3327207"/>
              <a:chExt cx="1512168" cy="80792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727684" y="3327207"/>
                <a:ext cx="1512168" cy="807923"/>
                <a:chOff x="1979712" y="4245825"/>
                <a:chExt cx="2430271" cy="1287242"/>
              </a:xfrm>
              <a:solidFill>
                <a:srgbClr val="002060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979712" y="4267886"/>
                  <a:ext cx="2430270" cy="126518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3194847" y="4267886"/>
                  <a:ext cx="1215136" cy="63259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979712" y="4245825"/>
                  <a:ext cx="1215135" cy="65465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ectangle 4"/>
              <p:cNvSpPr/>
              <p:nvPr/>
            </p:nvSpPr>
            <p:spPr>
              <a:xfrm>
                <a:off x="2096725" y="3506048"/>
                <a:ext cx="1035115" cy="571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Bradley Hand ITC" pitchFamily="66" charset="0"/>
                  </a:rPr>
                  <a:t>Valid!</a:t>
                </a:r>
                <a:endParaRPr lang="en-GB" dirty="0">
                  <a:latin typeface="Bradley Hand ITC" pitchFamily="66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72430" y="1763730"/>
              <a:ext cx="1512168" cy="807923"/>
              <a:chOff x="1727684" y="3327207"/>
              <a:chExt cx="1512168" cy="80792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727684" y="3327207"/>
                <a:ext cx="1512168" cy="807923"/>
                <a:chOff x="1979712" y="4245825"/>
                <a:chExt cx="2430271" cy="1287242"/>
              </a:xfrm>
              <a:solidFill>
                <a:srgbClr val="002060"/>
              </a:solidFill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979712" y="4267886"/>
                  <a:ext cx="2430270" cy="126518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3194847" y="4267886"/>
                  <a:ext cx="1215136" cy="63259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979712" y="4245825"/>
                  <a:ext cx="1215135" cy="65465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ctangle 17"/>
              <p:cNvSpPr/>
              <p:nvPr/>
            </p:nvSpPr>
            <p:spPr>
              <a:xfrm>
                <a:off x="2096725" y="3506048"/>
                <a:ext cx="1035115" cy="571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Bradley Hand ITC" pitchFamily="66" charset="0"/>
                  </a:rPr>
                  <a:t>Valid!</a:t>
                </a:r>
                <a:endParaRPr lang="en-GB" dirty="0">
                  <a:latin typeface="Bradley Hand ITC" pitchFamily="66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72430" y="2837101"/>
              <a:ext cx="1512168" cy="807923"/>
              <a:chOff x="1727684" y="3327207"/>
              <a:chExt cx="1512168" cy="80792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27684" y="3327207"/>
                <a:ext cx="1512168" cy="807923"/>
                <a:chOff x="1979712" y="4245825"/>
                <a:chExt cx="2430271" cy="1287242"/>
              </a:xfrm>
              <a:solidFill>
                <a:srgbClr val="00206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979712" y="4267886"/>
                  <a:ext cx="2430270" cy="126518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3194847" y="4267886"/>
                  <a:ext cx="1215136" cy="63259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979712" y="4245825"/>
                  <a:ext cx="1215135" cy="65465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 24"/>
              <p:cNvSpPr/>
              <p:nvPr/>
            </p:nvSpPr>
            <p:spPr>
              <a:xfrm>
                <a:off x="2096725" y="3506048"/>
                <a:ext cx="1035115" cy="571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Bradley Hand ITC" pitchFamily="66" charset="0"/>
                  </a:rPr>
                  <a:t>Valid!</a:t>
                </a:r>
                <a:endParaRPr lang="en-GB" dirty="0">
                  <a:latin typeface="Bradley Hand ITC" pitchFamily="66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72429" y="4144380"/>
              <a:ext cx="1512168" cy="807923"/>
              <a:chOff x="1727684" y="3327207"/>
              <a:chExt cx="1512168" cy="80792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727684" y="3327207"/>
                <a:ext cx="1512168" cy="807923"/>
                <a:chOff x="1979712" y="4245825"/>
                <a:chExt cx="2430271" cy="1287242"/>
              </a:xfrm>
              <a:solidFill>
                <a:srgbClr val="002060"/>
              </a:solidFill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979712" y="4267886"/>
                  <a:ext cx="2430270" cy="126518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3194847" y="4267886"/>
                  <a:ext cx="1215136" cy="63259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979712" y="4245825"/>
                  <a:ext cx="1215135" cy="654651"/>
                </a:xfrm>
                <a:prstGeom prst="line">
                  <a:avLst/>
                </a:prstGeom>
                <a:grpFill/>
                <a:ln>
                  <a:solidFill>
                    <a:srgbClr val="0013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angle 31"/>
              <p:cNvSpPr/>
              <p:nvPr/>
            </p:nvSpPr>
            <p:spPr>
              <a:xfrm>
                <a:off x="2096725" y="3506048"/>
                <a:ext cx="1035115" cy="571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Bradley Hand ITC" pitchFamily="66" charset="0"/>
                  </a:rPr>
                  <a:t>Valid!</a:t>
                </a:r>
                <a:endParaRPr lang="en-GB" dirty="0">
                  <a:latin typeface="Bradley Hand ITC" pitchFamily="66" charset="0"/>
                </a:endParaRPr>
              </a:p>
            </p:txBody>
          </p:sp>
        </p:grpSp>
        <p:pic>
          <p:nvPicPr>
            <p:cNvPr id="37" name="Picture 2" descr="C:\Users\toshiba\AppData\Local\Microsoft\Windows\Temporary Internet Files\Content.IE5\Z29ASTFD\MC90029004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55" y="5764136"/>
              <a:ext cx="644305" cy="48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C:\Users\toshiba\AppData\Local\Microsoft\Windows\Temporary Internet Files\Content.IE5\SIRPGT39\MC90034034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911" y="1918587"/>
              <a:ext cx="474116" cy="91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toshiba\AppData\Local\Microsoft\Windows\Temporary Internet Files\Content.IE5\MC0PQNTD\MC90034037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658" y="3094556"/>
              <a:ext cx="768098" cy="83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toshiba\AppData\Local\Microsoft\Windows\Temporary Internet Files\Content.IE5\SIRPGT39\MC900300081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17884" y="4530480"/>
              <a:ext cx="917401" cy="50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loud 2"/>
          <p:cNvSpPr/>
          <p:nvPr/>
        </p:nvSpPr>
        <p:spPr>
          <a:xfrm>
            <a:off x="3240874" y="1214973"/>
            <a:ext cx="2016224" cy="5400600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/>
              <a:t>Anonymous Channel</a:t>
            </a:r>
            <a:endParaRPr lang="en-GB" sz="3200" dirty="0"/>
          </a:p>
        </p:txBody>
      </p:sp>
      <p:sp>
        <p:nvSpPr>
          <p:cNvPr id="44" name="Cloud 43"/>
          <p:cNvSpPr/>
          <p:nvPr/>
        </p:nvSpPr>
        <p:spPr>
          <a:xfrm>
            <a:off x="6516216" y="116632"/>
            <a:ext cx="2627784" cy="1413779"/>
          </a:xfrm>
          <a:prstGeom prst="cloud">
            <a:avLst/>
          </a:prstGeom>
          <a:solidFill>
            <a:srgbClr val="69B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…and the winner is: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Cryptographic implementation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signature schemes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630" y="4221088"/>
            <a:ext cx="129614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Sign</a:t>
            </a:r>
            <a:r>
              <a:rPr lang="en-GB" sz="2800" baseline="-25000" dirty="0" err="1" smtClean="0"/>
              <a:t>sk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08104" y="4174867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Verify</a:t>
            </a:r>
            <a:r>
              <a:rPr lang="en-GB" sz="2400" baseline="-25000" dirty="0" err="1" smtClean="0"/>
              <a:t>vk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198" y="443711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cxnSp>
        <p:nvCxnSpPr>
          <p:cNvPr id="12" name="Straight Arrow Connector 11"/>
          <p:cNvCxnSpPr>
            <a:stCxn id="9" idx="3"/>
            <a:endCxn id="4" idx="1"/>
          </p:cNvCxnSpPr>
          <p:nvPr/>
        </p:nvCxnSpPr>
        <p:spPr>
          <a:xfrm flipV="1">
            <a:off x="790750" y="4689140"/>
            <a:ext cx="1205880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 flipV="1">
            <a:off x="3292774" y="4642919"/>
            <a:ext cx="2215330" cy="462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1960" y="414036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</a:t>
            </a:r>
            <a:endParaRPr lang="en-GB" b="1" dirty="0"/>
          </a:p>
        </p:txBody>
      </p:sp>
      <p:cxnSp>
        <p:nvCxnSpPr>
          <p:cNvPr id="41" name="Straight Arrow Connector 40"/>
          <p:cNvCxnSpPr>
            <a:stCxn id="6" idx="3"/>
            <a:endCxn id="42" idx="1"/>
          </p:cNvCxnSpPr>
          <p:nvPr/>
        </p:nvCxnSpPr>
        <p:spPr>
          <a:xfrm>
            <a:off x="6804248" y="4642919"/>
            <a:ext cx="792088" cy="8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96336" y="4390196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Yes/no</a:t>
            </a:r>
            <a:endParaRPr lang="en-GB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1348558" y="211483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Setup</a:t>
            </a:r>
            <a:endParaRPr lang="en-GB" sz="2800" dirty="0"/>
          </a:p>
        </p:txBody>
      </p:sp>
      <p:sp>
        <p:nvSpPr>
          <p:cNvPr id="48" name="Rectangle 47"/>
          <p:cNvSpPr/>
          <p:nvPr/>
        </p:nvSpPr>
        <p:spPr>
          <a:xfrm>
            <a:off x="4171027" y="211684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Kg</a:t>
            </a:r>
            <a:endParaRPr lang="en-GB" sz="2800" dirty="0"/>
          </a:p>
        </p:txBody>
      </p:sp>
      <p:cxnSp>
        <p:nvCxnSpPr>
          <p:cNvPr id="49" name="Straight Arrow Connector 48"/>
          <p:cNvCxnSpPr>
            <a:stCxn id="47" idx="3"/>
            <a:endCxn id="48" idx="1"/>
          </p:cNvCxnSpPr>
          <p:nvPr/>
        </p:nvCxnSpPr>
        <p:spPr>
          <a:xfrm>
            <a:off x="2644702" y="2582888"/>
            <a:ext cx="1526325" cy="2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2"/>
            <a:endCxn id="4" idx="0"/>
          </p:cNvCxnSpPr>
          <p:nvPr/>
        </p:nvCxnSpPr>
        <p:spPr>
          <a:xfrm flipH="1">
            <a:off x="2644702" y="3052950"/>
            <a:ext cx="2174397" cy="1168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6" idx="0"/>
          </p:cNvCxnSpPr>
          <p:nvPr/>
        </p:nvCxnSpPr>
        <p:spPr>
          <a:xfrm>
            <a:off x="4819099" y="3052950"/>
            <a:ext cx="1337077" cy="112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7" idx="1"/>
          </p:cNvCxnSpPr>
          <p:nvPr/>
        </p:nvCxnSpPr>
        <p:spPr>
          <a:xfrm>
            <a:off x="790750" y="2573306"/>
            <a:ext cx="55780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6" y="227687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ν</a:t>
            </a:r>
            <a:endParaRPr lang="en-GB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752750" y="2079004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059832" y="32658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sk</a:t>
            </a:r>
            <a:endParaRPr lang="en-GB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868144" y="326593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vk</a:t>
            </a:r>
            <a:endParaRPr lang="en-GB" sz="28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362665" y="4698722"/>
            <a:ext cx="31025" cy="1106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2665" y="5805264"/>
            <a:ext cx="33943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4756999" y="4642919"/>
            <a:ext cx="751105" cy="11623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24336" y="5283569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7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Useful, desirable, difficult to get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toshiba\Desktop\work\myslides\13HP\mode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Syntax:</a:t>
            </a:r>
          </a:p>
          <a:p>
            <a:pPr lvl="1"/>
            <a:r>
              <a:rPr lang="en-GB" sz="2800" b="1" dirty="0" err="1" smtClean="0"/>
              <a:t>Keygen</a:t>
            </a:r>
            <a:r>
              <a:rPr lang="en-GB" sz="2800" b="1" dirty="0" smtClean="0"/>
              <a:t>(</a:t>
            </a:r>
            <a:r>
              <a:rPr lang="el-GR" sz="2800" b="1" dirty="0"/>
              <a:t>ν</a:t>
            </a:r>
            <a:r>
              <a:rPr lang="en-GB" sz="2800" b="1" dirty="0"/>
              <a:t>)</a:t>
            </a:r>
            <a:r>
              <a:rPr lang="en-GB" sz="2800" dirty="0"/>
              <a:t>: generates </a:t>
            </a:r>
            <a:r>
              <a:rPr lang="en-GB" sz="2800" dirty="0" smtClean="0"/>
              <a:t>(</a:t>
            </a:r>
            <a:r>
              <a:rPr lang="en-GB" sz="2800" b="1" dirty="0" err="1" smtClean="0"/>
              <a:t>sk</a:t>
            </a:r>
            <a:r>
              <a:rPr lang="en-GB" sz="2800" dirty="0" err="1" smtClean="0"/>
              <a:t>,</a:t>
            </a:r>
            <a:r>
              <a:rPr lang="en-GB" sz="2800" b="1" dirty="0" err="1" smtClean="0"/>
              <a:t>vk</a:t>
            </a:r>
            <a:r>
              <a:rPr lang="en-GB" sz="2800" dirty="0" smtClean="0"/>
              <a:t>) secret signing key, verification key</a:t>
            </a:r>
            <a:endParaRPr lang="en-GB" sz="2800" dirty="0"/>
          </a:p>
          <a:p>
            <a:pPr lvl="1"/>
            <a:r>
              <a:rPr lang="en-GB" sz="2800" b="1" dirty="0" smtClean="0"/>
              <a:t>Sign(</a:t>
            </a:r>
            <a:r>
              <a:rPr lang="en-GB" sz="2800" b="1" dirty="0" err="1" smtClean="0"/>
              <a:t>sk,m</a:t>
            </a:r>
            <a:r>
              <a:rPr lang="en-GB" sz="2800" b="1" dirty="0" smtClean="0"/>
              <a:t>)</a:t>
            </a:r>
            <a:r>
              <a:rPr lang="en-GB" sz="2800" dirty="0" smtClean="0"/>
              <a:t>: </a:t>
            </a:r>
            <a:r>
              <a:rPr lang="en-GB" sz="2800" dirty="0"/>
              <a:t>the </a:t>
            </a:r>
            <a:r>
              <a:rPr lang="en-GB" sz="2800" dirty="0" smtClean="0"/>
              <a:t>signing algorithm produces a signature </a:t>
            </a:r>
            <a:r>
              <a:rPr lang="en-GB" sz="2800" b="1" dirty="0" smtClean="0"/>
              <a:t>s </a:t>
            </a:r>
            <a:r>
              <a:rPr lang="en-GB" sz="2800" dirty="0" smtClean="0"/>
              <a:t>on </a:t>
            </a:r>
            <a:r>
              <a:rPr lang="en-GB" sz="2800" b="1" dirty="0" smtClean="0"/>
              <a:t>m</a:t>
            </a:r>
            <a:endParaRPr lang="en-GB" sz="2800" b="1" dirty="0"/>
          </a:p>
          <a:p>
            <a:pPr lvl="1"/>
            <a:r>
              <a:rPr lang="en-GB" sz="2800" b="1" dirty="0" smtClean="0"/>
              <a:t>Verify(</a:t>
            </a:r>
            <a:r>
              <a:rPr lang="en-GB" sz="2800" b="1" dirty="0" err="1" smtClean="0"/>
              <a:t>vk,m,s</a:t>
            </a:r>
            <a:r>
              <a:rPr lang="en-GB" sz="2800" b="1" dirty="0" smtClean="0"/>
              <a:t>)</a:t>
            </a:r>
            <a:r>
              <a:rPr lang="en-GB" sz="2800" dirty="0" smtClean="0"/>
              <a:t>: the verification algorithm outputs accept/reject</a:t>
            </a:r>
          </a:p>
          <a:p>
            <a:pPr lvl="1"/>
            <a:endParaRPr lang="en-GB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620000" cy="1143000"/>
          </a:xfrm>
        </p:spPr>
        <p:txBody>
          <a:bodyPr/>
          <a:lstStyle/>
          <a:p>
            <a:r>
              <a:rPr lang="en-US" dirty="0" err="1" smtClean="0"/>
              <a:t>Unforgeability</a:t>
            </a:r>
            <a:r>
              <a:rPr lang="en-US" dirty="0" smtClean="0"/>
              <a:t> under </a:t>
            </a:r>
            <a:r>
              <a:rPr lang="en-US" dirty="0" err="1" smtClean="0"/>
              <a:t>chosem</a:t>
            </a:r>
            <a:r>
              <a:rPr lang="en-US" dirty="0" smtClean="0"/>
              <a:t> message attack (UF-CMA)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23928" y="2636912"/>
                <a:ext cx="3312368" cy="3508936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GB" sz="2400" dirty="0" smtClean="0"/>
                  <a:t>  par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Setup(n)</a:t>
                </a:r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  (</a:t>
                </a:r>
                <a:r>
                  <a:rPr lang="en-GB" sz="2400" dirty="0" err="1" smtClean="0"/>
                  <a:t>vk,sk</a:t>
                </a:r>
                <a:r>
                  <a:rPr lang="en-GB" sz="2400" dirty="0" smtClean="0"/>
                  <a:t> )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 Kg (par)</a:t>
                </a:r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   </a:t>
                </a:r>
                <a:r>
                  <a:rPr lang="en-GB" sz="2400" dirty="0" err="1" smtClean="0"/>
                  <a:t>s</a:t>
                </a:r>
                <a:r>
                  <a:rPr lang="en-GB" sz="2400" baseline="-25000" dirty="0" err="1" smtClean="0"/>
                  <a:t>i</a:t>
                </a:r>
                <a:r>
                  <a:rPr lang="en-GB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dirty="0" smtClean="0"/>
                  <a:t>Sign</a:t>
                </a:r>
                <a:r>
                  <a:rPr lang="en-GB" sz="2400" baseline="-25000" dirty="0" smtClean="0"/>
                  <a:t>sk</a:t>
                </a:r>
                <a:r>
                  <a:rPr lang="en-GB" sz="2400" dirty="0" smtClean="0"/>
                  <a:t>(m</a:t>
                </a:r>
                <a:r>
                  <a:rPr lang="en-GB" sz="2400" baseline="-25000" dirty="0" smtClean="0"/>
                  <a:t>i</a:t>
                </a:r>
                <a:r>
                  <a:rPr lang="en-GB" sz="2400" dirty="0" smtClean="0"/>
                  <a:t>)</a:t>
                </a:r>
              </a:p>
              <a:p>
                <a:endParaRPr lang="en-GB" sz="2400" baseline="-25000" dirty="0" smtClean="0"/>
              </a:p>
              <a:p>
                <a:endParaRPr lang="en-GB" sz="2400" baseline="-25000" dirty="0" smtClean="0"/>
              </a:p>
              <a:p>
                <a:endParaRPr lang="en-GB" sz="2400" baseline="-25000" dirty="0" smtClean="0"/>
              </a:p>
              <a:p>
                <a:r>
                  <a:rPr lang="en-GB" sz="2400" dirty="0" smtClean="0"/>
                  <a:t>  win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Verify(vk,m</a:t>
                </a:r>
                <a:r>
                  <a:rPr lang="en-GB" sz="2400" baseline="30000" dirty="0" smtClean="0"/>
                  <a:t>*</a:t>
                </a:r>
                <a:r>
                  <a:rPr lang="en-GB" sz="2400" dirty="0" smtClean="0"/>
                  <a:t>,s*)   </a:t>
                </a:r>
                <a:br>
                  <a:rPr lang="en-GB" sz="2400" dirty="0" smtClean="0"/>
                </a:br>
                <a:r>
                  <a:rPr lang="en-GB" sz="2400" dirty="0" smtClean="0"/>
                  <a:t>              and m*≠m</a:t>
                </a:r>
                <a:r>
                  <a:rPr lang="en-GB" sz="2400" baseline="-25000" dirty="0" smtClean="0"/>
                  <a:t>i</a:t>
                </a:r>
              </a:p>
              <a:p>
                <a:endParaRPr lang="en-GB" sz="20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636912"/>
                <a:ext cx="3312368" cy="3508936"/>
              </a:xfrm>
              <a:prstGeom prst="rect">
                <a:avLst/>
              </a:prstGeom>
              <a:blipFill rotWithShape="1">
                <a:blip r:embed="rId2"/>
                <a:stretch>
                  <a:fillRect t="-3627" r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36667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051720" y="249289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flipH="1">
            <a:off x="1979712" y="321297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vk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123728" y="393305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 smtClean="0"/>
              <a:t>i</a:t>
            </a:r>
            <a:endParaRPr lang="en-GB" baseline="-25000" dirty="0"/>
          </a:p>
        </p:txBody>
      </p:sp>
      <p:sp>
        <p:nvSpPr>
          <p:cNvPr id="10" name="Right Arrow 9"/>
          <p:cNvSpPr/>
          <p:nvPr/>
        </p:nvSpPr>
        <p:spPr>
          <a:xfrm flipH="1">
            <a:off x="1979712" y="458112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</a:t>
            </a:r>
            <a:r>
              <a:rPr lang="en-GB" baseline="-25000" dirty="0" err="1" smtClean="0"/>
              <a:t>i</a:t>
            </a:r>
            <a:endParaRPr lang="en-GB" baseline="-25000" dirty="0"/>
          </a:p>
        </p:txBody>
      </p:sp>
      <p:sp>
        <p:nvSpPr>
          <p:cNvPr id="11" name="Right Arrow 10"/>
          <p:cNvSpPr/>
          <p:nvPr/>
        </p:nvSpPr>
        <p:spPr>
          <a:xfrm>
            <a:off x="2051720" y="5301208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Forgery(m</a:t>
            </a:r>
            <a:r>
              <a:rPr lang="en-GB" baseline="30000" dirty="0" smtClean="0"/>
              <a:t>*</a:t>
            </a:r>
            <a:r>
              <a:rPr lang="en-GB" baseline="-25000" dirty="0"/>
              <a:t>,</a:t>
            </a:r>
            <a:r>
              <a:rPr lang="en-GB" dirty="0" smtClean="0"/>
              <a:t>s</a:t>
            </a:r>
            <a:r>
              <a:rPr lang="en-GB" baseline="30000" dirty="0" smtClean="0"/>
              <a:t>*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16216" y="2060848"/>
                <a:ext cx="79208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060848"/>
                <a:ext cx="792088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355976" y="6072971"/>
            <a:ext cx="648072" cy="740405"/>
            <a:chOff x="4067944" y="4149080"/>
            <a:chExt cx="648072" cy="740405"/>
          </a:xfrm>
        </p:grpSpPr>
        <p:sp>
          <p:nvSpPr>
            <p:cNvPr id="14" name="Down Arrow 13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7944" y="442782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1560" y="5589240"/>
            <a:ext cx="7315200" cy="707886"/>
            <a:chOff x="611560" y="5589240"/>
            <a:chExt cx="7315200" cy="707886"/>
          </a:xfrm>
        </p:grpSpPr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611560" y="5589240"/>
              <a:ext cx="7315200" cy="707886"/>
            </a:xfrm>
            <a:prstGeom prst="rect">
              <a:avLst/>
            </a:prstGeom>
            <a:solidFill>
              <a:srgbClr val="92D050"/>
            </a:solidFill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dirty="0"/>
                <a:t>UF-CMA security: </a:t>
              </a:r>
              <a:r>
                <a:rPr lang="en-US" altLang="en-US" sz="2000" dirty="0">
                  <a:sym typeface="Symbol" pitchFamily="18" charset="2"/>
                </a:rPr>
                <a:t></a:t>
              </a:r>
              <a:r>
                <a:rPr lang="en-US" altLang="en-US" sz="2000" dirty="0"/>
                <a:t> PPT attackers </a:t>
              </a:r>
              <a:r>
                <a:rPr lang="en-US" altLang="en-US" sz="2000" dirty="0" smtClean="0"/>
                <a:t>      </a:t>
              </a:r>
              <a:r>
                <a:rPr lang="en-US" altLang="en-US" sz="2000" dirty="0" smtClean="0">
                  <a:sym typeface="Symbol" pitchFamily="18" charset="2"/>
                </a:rPr>
                <a:t> </a:t>
              </a:r>
              <a:r>
                <a:rPr lang="en-US" altLang="en-US" sz="2000" dirty="0">
                  <a:sym typeface="Symbol" pitchFamily="18" charset="2"/>
                </a:rPr>
                <a:t>negligible function f  n</a:t>
              </a:r>
              <a:r>
                <a:rPr lang="en-US" altLang="en-US" sz="2000" baseline="-25000" dirty="0">
                  <a:sym typeface="Symbol" pitchFamily="18" charset="2"/>
                </a:rPr>
                <a:t>0</a:t>
              </a:r>
              <a:r>
                <a:rPr lang="en-US" altLang="en-US" sz="2000" dirty="0">
                  <a:sym typeface="Symbol" pitchFamily="18" charset="2"/>
                </a:rPr>
                <a:t>  security parameters n 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≥ n</a:t>
              </a:r>
              <a:r>
                <a:rPr lang="en-US" altLang="en-US" sz="2000" baseline="-25000" dirty="0">
                  <a:cs typeface="Arial" charset="0"/>
                  <a:sym typeface="Symbol" pitchFamily="18" charset="2"/>
                </a:rPr>
                <a:t>0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  </a:t>
              </a:r>
              <a:r>
                <a:rPr lang="en-US" altLang="en-US" sz="2000" dirty="0" err="1">
                  <a:cs typeface="Arial" charset="0"/>
                  <a:sym typeface="Symbol" pitchFamily="18" charset="2"/>
                </a:rPr>
                <a:t>Prob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 </a:t>
              </a:r>
              <a:r>
                <a:rPr lang="en-US" altLang="en-US" sz="2000" dirty="0" smtClean="0">
                  <a:cs typeface="Arial" charset="0"/>
                  <a:sym typeface="Symbol" pitchFamily="18" charset="2"/>
                </a:rPr>
                <a:t>[</a:t>
              </a:r>
              <a:r>
                <a:rPr lang="en-US" altLang="en-US" sz="2000" dirty="0" smtClean="0"/>
                <a:t>win]</a:t>
              </a:r>
              <a:r>
                <a:rPr lang="en-US" altLang="en-US" sz="2000" dirty="0" smtClean="0">
                  <a:cs typeface="Arial" charset="0"/>
                  <a:sym typeface="Symbol" pitchFamily="18" charset="2"/>
                </a:rPr>
                <a:t> ≤ 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f(n)</a:t>
              </a:r>
            </a:p>
          </p:txBody>
        </p:sp>
        <p:pic>
          <p:nvPicPr>
            <p:cNvPr id="20" name="Picture 19" descr="C:\Documents and Settings\bogdan\Application Data\Microsoft\Media Catalog\Downloaded Clips\cl54\j02108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42243" y="5656221"/>
              <a:ext cx="395536" cy="29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5766" y="1412776"/>
                <a:ext cx="4686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ea typeface="Cambria Math"/>
                  </a:rPr>
                  <a:t>Defining </a:t>
                </a:r>
                <a:r>
                  <a:rPr lang="en-US" dirty="0" smtClean="0">
                    <a:ea typeface="Cambria Math"/>
                  </a:rPr>
                  <a:t>the security </a:t>
                </a:r>
                <a:r>
                  <a:rPr lang="en-US" dirty="0" err="1" smtClean="0">
                    <a:ea typeface="Cambria Math"/>
                  </a:rPr>
                  <a:t>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dirty="0"/>
                  <a:t>=(</a:t>
                </a:r>
                <a:r>
                  <a:rPr lang="en-GB" dirty="0" err="1"/>
                  <a:t>Setup,Kg,Sign,Verify</a:t>
                </a:r>
                <a:r>
                  <a:rPr lang="en-GB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6" y="1412776"/>
                <a:ext cx="46866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70" t="-8333" r="-3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249633" y="1412776"/>
            <a:ext cx="7848872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Good definition?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75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animBg="1"/>
      <p:bldP spid="8" grpId="0" uiExpand="1" animBg="1"/>
      <p:bldP spid="9" grpId="0" uiExpand="1" animBg="1"/>
      <p:bldP spid="10" grpId="0" uiExpand="1" animBg="1"/>
      <p:bldP spid="11" grpId="0" uiExpand="1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Domain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Syntax:</a:t>
            </a:r>
          </a:p>
          <a:p>
            <a:pPr lvl="1"/>
            <a:r>
              <a:rPr lang="en-GB" sz="2800" b="1" dirty="0" err="1" smtClean="0"/>
              <a:t>Keygen</a:t>
            </a:r>
            <a:r>
              <a:rPr lang="en-GB" sz="2800" b="1" dirty="0" smtClean="0"/>
              <a:t>(</a:t>
            </a:r>
            <a:r>
              <a:rPr lang="el-GR" sz="2800" b="1" dirty="0" smtClean="0"/>
              <a:t>ν</a:t>
            </a:r>
            <a:r>
              <a:rPr lang="en-GB" sz="2800" b="1" dirty="0" smtClean="0"/>
              <a:t>)</a:t>
            </a:r>
            <a:r>
              <a:rPr lang="en-GB" sz="2800" dirty="0" smtClean="0"/>
              <a:t>: </a:t>
            </a:r>
            <a:r>
              <a:rPr lang="en-GB" sz="2800" dirty="0" smtClean="0">
                <a:cs typeface="Arial" panose="020B0604020202020204" pitchFamily="34" charset="0"/>
              </a:rPr>
              <a:t>generate RSA modulus N=PQ,  and d and e such  that </a:t>
            </a:r>
            <a:r>
              <a:rPr lang="en-GB" sz="2800" dirty="0" err="1" smtClean="0">
                <a:cs typeface="Arial" panose="020B0604020202020204" pitchFamily="34" charset="0"/>
              </a:rPr>
              <a:t>ed</a:t>
            </a:r>
            <a:r>
              <a:rPr lang="en-GB" sz="2800" dirty="0" smtClean="0">
                <a:cs typeface="Arial" panose="020B0604020202020204" pitchFamily="34" charset="0"/>
              </a:rPr>
              <a:t>=1 mod </a:t>
            </a:r>
            <a:r>
              <a:rPr lang="en-GB" sz="2800" dirty="0" smtClean="0">
                <a:cs typeface="Arial" panose="020B0604020202020204" pitchFamily="34" charset="0"/>
                <a:sym typeface="Symbol"/>
              </a:rPr>
              <a:t></a:t>
            </a:r>
            <a:r>
              <a:rPr lang="en-GB" sz="2800" dirty="0" smtClean="0">
                <a:cs typeface="Arial" panose="020B0604020202020204" pitchFamily="34" charset="0"/>
              </a:rPr>
              <a:t>(N). </a:t>
            </a:r>
            <a:r>
              <a:rPr lang="en-GB" sz="2800" dirty="0">
                <a:cs typeface="Arial" panose="020B0604020202020204" pitchFamily="34" charset="0"/>
              </a:rPr>
              <a:t>Set H be a good hash </a:t>
            </a:r>
            <a:r>
              <a:rPr lang="en-GB" sz="2800" dirty="0" smtClean="0">
                <a:cs typeface="Arial" panose="020B0604020202020204" pitchFamily="34" charset="0"/>
              </a:rPr>
              <a:t>function that hashes in Z</a:t>
            </a:r>
            <a:r>
              <a:rPr lang="en-GB" sz="2800" baseline="-25000" dirty="0" smtClean="0">
                <a:cs typeface="Arial" panose="020B0604020202020204" pitchFamily="34" charset="0"/>
              </a:rPr>
              <a:t>N</a:t>
            </a:r>
            <a:r>
              <a:rPr lang="en-GB" sz="2800" baseline="30000" dirty="0" smtClean="0">
                <a:cs typeface="Arial" panose="020B0604020202020204" pitchFamily="34" charset="0"/>
              </a:rPr>
              <a:t>*</a:t>
            </a:r>
            <a:r>
              <a:rPr lang="en-GB" sz="2800" dirty="0" smtClean="0">
                <a:cs typeface="Arial" panose="020B0604020202020204" pitchFamily="34" charset="0"/>
              </a:rPr>
              <a:t>. Set </a:t>
            </a:r>
            <a:r>
              <a:rPr lang="en-GB" sz="2800" b="1" dirty="0" err="1" smtClean="0">
                <a:cs typeface="Arial" panose="020B0604020202020204" pitchFamily="34" charset="0"/>
              </a:rPr>
              <a:t>vk</a:t>
            </a:r>
            <a:r>
              <a:rPr lang="en-GB" sz="2800" dirty="0" smtClean="0">
                <a:cs typeface="Arial" panose="020B0604020202020204" pitchFamily="34" charset="0"/>
              </a:rPr>
              <a:t>=(</a:t>
            </a:r>
            <a:r>
              <a:rPr lang="en-GB" sz="2800" dirty="0" err="1" smtClean="0">
                <a:cs typeface="Arial" panose="020B0604020202020204" pitchFamily="34" charset="0"/>
              </a:rPr>
              <a:t>H,N,e</a:t>
            </a:r>
            <a:r>
              <a:rPr lang="en-GB" sz="2800" dirty="0" smtClean="0">
                <a:cs typeface="Arial" panose="020B0604020202020204" pitchFamily="34" charset="0"/>
              </a:rPr>
              <a:t>) and </a:t>
            </a:r>
            <a:r>
              <a:rPr lang="en-GB" sz="2800" b="1" dirty="0" err="1" smtClean="0">
                <a:cs typeface="Arial" panose="020B0604020202020204" pitchFamily="34" charset="0"/>
              </a:rPr>
              <a:t>sk</a:t>
            </a:r>
            <a:r>
              <a:rPr lang="en-GB" sz="2800" dirty="0" smtClean="0">
                <a:cs typeface="Arial" panose="020B0604020202020204" pitchFamily="34" charset="0"/>
              </a:rPr>
              <a:t>=(</a:t>
            </a:r>
            <a:r>
              <a:rPr lang="en-GB" sz="2800" dirty="0" err="1" smtClean="0">
                <a:cs typeface="Arial" panose="020B0604020202020204" pitchFamily="34" charset="0"/>
              </a:rPr>
              <a:t>H,N,d</a:t>
            </a:r>
            <a:r>
              <a:rPr lang="en-GB" sz="2800" dirty="0" smtClean="0">
                <a:cs typeface="Arial" panose="020B0604020202020204" pitchFamily="34" charset="0"/>
              </a:rPr>
              <a:t>). </a:t>
            </a:r>
          </a:p>
          <a:p>
            <a:pPr lvl="1"/>
            <a:r>
              <a:rPr lang="en-GB" sz="3000" b="1" dirty="0" smtClean="0"/>
              <a:t>Sign((</a:t>
            </a:r>
            <a:r>
              <a:rPr lang="en-GB" sz="3000" b="1" dirty="0" err="1" smtClean="0"/>
              <a:t>H,N,d</a:t>
            </a:r>
            <a:r>
              <a:rPr lang="en-GB" sz="3000" b="1" dirty="0" smtClean="0"/>
              <a:t>),m)</a:t>
            </a:r>
            <a:r>
              <a:rPr lang="en-GB" sz="3000" dirty="0" smtClean="0"/>
              <a:t>: output H(m)</a:t>
            </a:r>
            <a:r>
              <a:rPr lang="en-GB" sz="3000" baseline="30000" dirty="0" smtClean="0"/>
              <a:t>d </a:t>
            </a:r>
            <a:r>
              <a:rPr lang="en-GB" sz="3000" dirty="0" smtClean="0"/>
              <a:t>mod N</a:t>
            </a:r>
          </a:p>
          <a:p>
            <a:pPr lvl="1"/>
            <a:r>
              <a:rPr lang="en-GB" sz="3000" b="1" dirty="0" smtClean="0"/>
              <a:t>Verify((</a:t>
            </a:r>
            <a:r>
              <a:rPr lang="en-GB" sz="3000" b="1" dirty="0" err="1" smtClean="0"/>
              <a:t>N,e</a:t>
            </a:r>
            <a:r>
              <a:rPr lang="en-GB" sz="3000" b="1" dirty="0" smtClean="0"/>
              <a:t>),</a:t>
            </a:r>
            <a:r>
              <a:rPr lang="en-GB" sz="3000" b="1" dirty="0" err="1" smtClean="0"/>
              <a:t>m,s</a:t>
            </a:r>
            <a:r>
              <a:rPr lang="en-GB" sz="3000" b="1" dirty="0" smtClean="0"/>
              <a:t>)</a:t>
            </a:r>
            <a:r>
              <a:rPr lang="en-GB" sz="3000" dirty="0" smtClean="0"/>
              <a:t>: accept </a:t>
            </a:r>
            <a:r>
              <a:rPr lang="en-GB" sz="3000" dirty="0" err="1" smtClean="0"/>
              <a:t>iff</a:t>
            </a:r>
            <a:r>
              <a:rPr lang="en-GB" sz="3000" dirty="0" smtClean="0"/>
              <a:t> s</a:t>
            </a:r>
            <a:r>
              <a:rPr lang="en-GB" sz="3000" baseline="30000" dirty="0" smtClean="0"/>
              <a:t>e</a:t>
            </a:r>
            <a:r>
              <a:rPr lang="en-GB" sz="3000" dirty="0" smtClean="0"/>
              <a:t>= H(m) mod</a:t>
            </a:r>
          </a:p>
          <a:p>
            <a:r>
              <a:rPr lang="en-GB" sz="3500" b="1" dirty="0" smtClean="0"/>
              <a:t>Security:</a:t>
            </a:r>
            <a:r>
              <a:rPr lang="en-GB" sz="2800" b="1" dirty="0" smtClean="0"/>
              <a:t> </a:t>
            </a:r>
            <a:r>
              <a:rPr lang="en-GB" sz="3000" dirty="0" smtClean="0"/>
              <a:t>UF-CMA secure in the random oracle model under the RSA assumption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07504" y="3284984"/>
            <a:ext cx="4846701" cy="192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dirty="0" smtClean="0"/>
              <a:t>Blind -Sign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Blind digital signature schemes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088" y="3546149"/>
            <a:ext cx="129614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S</a:t>
            </a:r>
            <a:r>
              <a:rPr lang="en-GB" sz="2800" baseline="-25000" dirty="0" err="1" smtClean="0"/>
              <a:t>sk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862929" y="3546149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Verify</a:t>
            </a:r>
            <a:r>
              <a:rPr lang="en-GB" sz="2400" baseline="-25000" dirty="0" err="1" smtClean="0"/>
              <a:t>vk</a:t>
            </a:r>
            <a:endParaRPr lang="en-GB" sz="2400" dirty="0"/>
          </a:p>
        </p:txBody>
      </p:sp>
      <p:cxnSp>
        <p:nvCxnSpPr>
          <p:cNvPr id="15" name="Straight Arrow Connector 14"/>
          <p:cNvCxnSpPr>
            <a:stCxn id="35" idx="3"/>
            <a:endCxn id="6" idx="1"/>
          </p:cNvCxnSpPr>
          <p:nvPr/>
        </p:nvCxnSpPr>
        <p:spPr>
          <a:xfrm flipV="1">
            <a:off x="4644008" y="4014201"/>
            <a:ext cx="1218921" cy="268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345334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</a:t>
            </a:r>
            <a:endParaRPr lang="en-GB" b="1" dirty="0"/>
          </a:p>
        </p:txBody>
      </p:sp>
      <p:cxnSp>
        <p:nvCxnSpPr>
          <p:cNvPr id="41" name="Straight Arrow Connector 40"/>
          <p:cNvCxnSpPr>
            <a:stCxn id="6" idx="3"/>
          </p:cNvCxnSpPr>
          <p:nvPr/>
        </p:nvCxnSpPr>
        <p:spPr>
          <a:xfrm>
            <a:off x="7159073" y="4014201"/>
            <a:ext cx="792088" cy="8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53200" y="3779458"/>
            <a:ext cx="136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Yes/no</a:t>
            </a:r>
            <a:endParaRPr lang="en-GB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1060526" y="152061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Setup</a:t>
            </a:r>
            <a:endParaRPr lang="en-GB" sz="2800" dirty="0"/>
          </a:p>
        </p:txBody>
      </p:sp>
      <p:sp>
        <p:nvSpPr>
          <p:cNvPr id="48" name="Rectangle 47"/>
          <p:cNvSpPr/>
          <p:nvPr/>
        </p:nvSpPr>
        <p:spPr>
          <a:xfrm>
            <a:off x="3882995" y="152262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Kg</a:t>
            </a:r>
            <a:endParaRPr lang="en-GB" sz="2800" dirty="0"/>
          </a:p>
        </p:txBody>
      </p:sp>
      <p:cxnSp>
        <p:nvCxnSpPr>
          <p:cNvPr id="49" name="Straight Arrow Connector 48"/>
          <p:cNvCxnSpPr>
            <a:stCxn id="47" idx="3"/>
            <a:endCxn id="48" idx="1"/>
          </p:cNvCxnSpPr>
          <p:nvPr/>
        </p:nvCxnSpPr>
        <p:spPr>
          <a:xfrm>
            <a:off x="2356670" y="1988668"/>
            <a:ext cx="1526325" cy="2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2"/>
            <a:endCxn id="4" idx="0"/>
          </p:cNvCxnSpPr>
          <p:nvPr/>
        </p:nvCxnSpPr>
        <p:spPr>
          <a:xfrm flipH="1">
            <a:off x="945160" y="2458730"/>
            <a:ext cx="3585907" cy="10874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6" idx="0"/>
          </p:cNvCxnSpPr>
          <p:nvPr/>
        </p:nvCxnSpPr>
        <p:spPr>
          <a:xfrm>
            <a:off x="4531067" y="2458730"/>
            <a:ext cx="1979934" cy="10874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7" idx="1"/>
          </p:cNvCxnSpPr>
          <p:nvPr/>
        </p:nvCxnSpPr>
        <p:spPr>
          <a:xfrm>
            <a:off x="502718" y="1979086"/>
            <a:ext cx="55780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7504" y="168265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ν</a:t>
            </a:r>
            <a:endParaRPr lang="en-GB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64718" y="1484784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303748" y="247921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sk</a:t>
            </a:r>
            <a:endParaRPr lang="en-GB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328084" y="247921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vk</a:t>
            </a:r>
            <a:endParaRPr lang="en-GB" sz="2800" b="1" dirty="0"/>
          </a:p>
        </p:txBody>
      </p:sp>
      <p:cxnSp>
        <p:nvCxnSpPr>
          <p:cNvPr id="16" name="Straight Arrow Connector 15"/>
          <p:cNvCxnSpPr>
            <a:stCxn id="32" idx="0"/>
            <a:endCxn id="35" idx="2"/>
          </p:cNvCxnSpPr>
          <p:nvPr/>
        </p:nvCxnSpPr>
        <p:spPr>
          <a:xfrm flipH="1" flipV="1">
            <a:off x="3995936" y="4509120"/>
            <a:ext cx="30367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56527" y="587727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sp>
        <p:nvSpPr>
          <p:cNvPr id="35" name="Rectangle 34"/>
          <p:cNvSpPr/>
          <p:nvPr/>
        </p:nvSpPr>
        <p:spPr>
          <a:xfrm>
            <a:off x="3347864" y="3573016"/>
            <a:ext cx="129614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U</a:t>
            </a:r>
            <a:endParaRPr lang="en-GB" sz="2800" dirty="0"/>
          </a:p>
        </p:txBody>
      </p:sp>
      <p:cxnSp>
        <p:nvCxnSpPr>
          <p:cNvPr id="38" name="Straight Arrow Connector 37"/>
          <p:cNvCxnSpPr>
            <a:stCxn id="32" idx="0"/>
            <a:endCxn id="6" idx="1"/>
          </p:cNvCxnSpPr>
          <p:nvPr/>
        </p:nvCxnSpPr>
        <p:spPr>
          <a:xfrm flipV="1">
            <a:off x="4026303" y="4014201"/>
            <a:ext cx="1836626" cy="18630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93232" y="3694040"/>
            <a:ext cx="17546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93232" y="4293096"/>
            <a:ext cx="17546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00622" y="4005064"/>
            <a:ext cx="17546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digital 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Syntax:</a:t>
            </a:r>
          </a:p>
          <a:p>
            <a:pPr lvl="1"/>
            <a:r>
              <a:rPr lang="en-GB" sz="2800" b="1" dirty="0" err="1" smtClean="0"/>
              <a:t>Keygen</a:t>
            </a:r>
            <a:r>
              <a:rPr lang="en-GB" sz="2800" b="1" dirty="0" smtClean="0"/>
              <a:t>(</a:t>
            </a:r>
            <a:r>
              <a:rPr lang="el-GR" sz="2800" b="1" dirty="0"/>
              <a:t>ν</a:t>
            </a:r>
            <a:r>
              <a:rPr lang="en-GB" sz="2800" b="1" dirty="0"/>
              <a:t>)</a:t>
            </a:r>
            <a:r>
              <a:rPr lang="en-GB" sz="2800" dirty="0"/>
              <a:t>: generates </a:t>
            </a:r>
            <a:r>
              <a:rPr lang="en-GB" sz="2800" dirty="0" smtClean="0"/>
              <a:t>(</a:t>
            </a:r>
            <a:r>
              <a:rPr lang="en-GB" sz="2800" b="1" dirty="0" err="1" smtClean="0"/>
              <a:t>sk</a:t>
            </a:r>
            <a:r>
              <a:rPr lang="en-GB" sz="2800" dirty="0" err="1" smtClean="0"/>
              <a:t>,</a:t>
            </a:r>
            <a:r>
              <a:rPr lang="en-GB" sz="2800" b="1" dirty="0" err="1" smtClean="0"/>
              <a:t>vk</a:t>
            </a:r>
            <a:r>
              <a:rPr lang="en-GB" sz="2800" dirty="0" smtClean="0"/>
              <a:t>) secret signing key, verification key</a:t>
            </a:r>
            <a:endParaRPr lang="en-GB" sz="2800" dirty="0"/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Blind-Sign</a:t>
            </a:r>
            <a:r>
              <a:rPr lang="en-GB" sz="2800" dirty="0" smtClean="0"/>
              <a:t>: </a:t>
            </a:r>
            <a:r>
              <a:rPr lang="en-US" sz="3200" dirty="0"/>
              <a:t>protocol between user U(</a:t>
            </a:r>
            <a:r>
              <a:rPr lang="en-US" sz="3200" b="1" dirty="0" err="1"/>
              <a:t>m</a:t>
            </a:r>
            <a:r>
              <a:rPr lang="en-US" sz="3200" dirty="0" err="1"/>
              <a:t>,</a:t>
            </a:r>
            <a:r>
              <a:rPr lang="en-US" sz="3200" b="1" dirty="0" err="1"/>
              <a:t>vk</a:t>
            </a:r>
            <a:r>
              <a:rPr lang="en-US" sz="3200" dirty="0"/>
              <a:t>) and signer S(</a:t>
            </a:r>
            <a:r>
              <a:rPr lang="en-US" sz="3200" b="1" dirty="0" err="1"/>
              <a:t>sk</a:t>
            </a:r>
            <a:r>
              <a:rPr lang="en-US" sz="3200" dirty="0" smtClean="0"/>
              <a:t>); the user obtains </a:t>
            </a:r>
            <a:r>
              <a:rPr lang="en-GB" sz="2800" dirty="0" smtClean="0"/>
              <a:t>a signature </a:t>
            </a:r>
            <a:r>
              <a:rPr lang="en-GB" sz="2800" b="1" dirty="0" smtClean="0"/>
              <a:t>s </a:t>
            </a:r>
            <a:r>
              <a:rPr lang="en-GB" sz="2800" dirty="0" smtClean="0"/>
              <a:t>on </a:t>
            </a:r>
            <a:r>
              <a:rPr lang="en-GB" sz="2800" b="1" dirty="0" smtClean="0"/>
              <a:t>m</a:t>
            </a:r>
            <a:endParaRPr lang="en-GB" sz="2800" b="1" dirty="0"/>
          </a:p>
          <a:p>
            <a:pPr lvl="1"/>
            <a:r>
              <a:rPr lang="en-GB" sz="2800" b="1" dirty="0" smtClean="0"/>
              <a:t>Verify(</a:t>
            </a:r>
            <a:r>
              <a:rPr lang="en-GB" sz="2800" b="1" dirty="0" err="1" smtClean="0"/>
              <a:t>vk,m,s</a:t>
            </a:r>
            <a:r>
              <a:rPr lang="en-GB" sz="2800" b="1" dirty="0" smtClean="0"/>
              <a:t>)</a:t>
            </a:r>
            <a:r>
              <a:rPr lang="en-GB" sz="2800" dirty="0" smtClean="0"/>
              <a:t>: the verification algorithm outputs accept/reject</a:t>
            </a:r>
          </a:p>
          <a:p>
            <a:pPr lvl="1"/>
            <a:endParaRPr lang="en-GB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digital 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Security:</a:t>
            </a:r>
            <a:endParaRPr lang="en-US" sz="2800" dirty="0" smtClean="0"/>
          </a:p>
          <a:p>
            <a:pPr lvl="1"/>
            <a:r>
              <a:rPr lang="en-US" sz="2800" b="1" dirty="0" smtClean="0"/>
              <a:t>Blindness: </a:t>
            </a:r>
            <a:r>
              <a:rPr lang="en-US" sz="2800" dirty="0" smtClean="0"/>
              <a:t>a malicious signer obtains no information about the message being signed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err="1" smtClean="0"/>
              <a:t>Unforgeability</a:t>
            </a:r>
            <a:r>
              <a:rPr lang="en-US" sz="2800" dirty="0" smtClean="0"/>
              <a:t>:...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blind signature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13165" y="4646899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351466" y="5321258"/>
            <a:ext cx="3802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210" y="5657937"/>
            <a:ext cx="1382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1</a:t>
            </a:r>
            <a:endParaRPr lang="en-US" altLang="zh-TW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275856" y="4234688"/>
                <a:ext cx="10759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234688"/>
                <a:ext cx="107593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695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5816" y="4929033"/>
                <a:ext cx="2714076" cy="3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929033"/>
                <a:ext cx="2714076" cy="381643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520" y="4151768"/>
            <a:ext cx="1872208" cy="1466850"/>
            <a:chOff x="576" y="1200"/>
            <a:chExt cx="864" cy="924"/>
          </a:xfrm>
        </p:grpSpPr>
        <p:pic>
          <p:nvPicPr>
            <p:cNvPr id="18" name="Picture 17" descr="MCj019804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864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16" y="1920"/>
              <a:ext cx="6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 smtClean="0">
                  <a:latin typeface="Calibri" pitchFamily="34" charset="0"/>
                </a:rPr>
                <a:t>User (m,(</a:t>
              </a:r>
              <a:r>
                <a:rPr lang="en-US" sz="1500" dirty="0" err="1" smtClean="0">
                  <a:latin typeface="Calibri" pitchFamily="34" charset="0"/>
                </a:rPr>
                <a:t>N,e</a:t>
              </a:r>
              <a:r>
                <a:rPr lang="en-US" sz="1500" dirty="0" smtClean="0">
                  <a:latin typeface="Calibri" pitchFamily="34" charset="0"/>
                </a:rPr>
                <a:t>))</a:t>
              </a:r>
              <a:endParaRPr lang="en-US" sz="1500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822645" y="4005064"/>
            <a:ext cx="1368425" cy="1633538"/>
            <a:chOff x="626" y="2784"/>
            <a:chExt cx="862" cy="1029"/>
          </a:xfrm>
        </p:grpSpPr>
        <p:pic>
          <p:nvPicPr>
            <p:cNvPr id="16" name="Picture 15" descr="MCj039673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6" y="2784"/>
              <a:ext cx="814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 flipH="1">
              <a:off x="705" y="3600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dirty="0" smtClean="0">
                  <a:latin typeface="Calibri" pitchFamily="34" charset="0"/>
                </a:rPr>
                <a:t>Signer (</a:t>
              </a:r>
              <a:r>
                <a:rPr lang="en-US" sz="1600" dirty="0" err="1" smtClean="0">
                  <a:latin typeface="Calibri" pitchFamily="34" charset="0"/>
                </a:rPr>
                <a:t>d,N</a:t>
              </a:r>
              <a:r>
                <a:rPr lang="en-US" sz="1600" dirty="0" smtClean="0">
                  <a:latin typeface="Calibri" pitchFamily="34" charset="0"/>
                </a:rPr>
                <a:t>)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9512" y="1628800"/>
            <a:ext cx="84249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Key generation()</a:t>
            </a:r>
            <a:r>
              <a:rPr lang="en-GB" sz="2800" dirty="0" smtClean="0">
                <a:cs typeface="Arial" panose="020B0604020202020204" pitchFamily="34" charset="0"/>
              </a:rPr>
              <a:t>: </a:t>
            </a:r>
            <a:r>
              <a:rPr lang="en-GB" sz="2600" dirty="0" smtClean="0">
                <a:cs typeface="Arial" panose="020B0604020202020204" pitchFamily="34" charset="0"/>
              </a:rPr>
              <a:t>generate RSA modulus N=PQ,  and d and e such  </a:t>
            </a:r>
            <a:br>
              <a:rPr lang="en-GB" sz="2600" dirty="0" smtClean="0">
                <a:cs typeface="Arial" panose="020B0604020202020204" pitchFamily="34" charset="0"/>
              </a:rPr>
            </a:br>
            <a:r>
              <a:rPr lang="en-GB" sz="2600" dirty="0" smtClean="0">
                <a:cs typeface="Arial" panose="020B0604020202020204" pitchFamily="34" charset="0"/>
              </a:rPr>
              <a:t>                                 that </a:t>
            </a:r>
            <a:r>
              <a:rPr lang="en-GB" sz="2600" dirty="0" err="1" smtClean="0">
                <a:cs typeface="Arial" panose="020B0604020202020204" pitchFamily="34" charset="0"/>
              </a:rPr>
              <a:t>ed</a:t>
            </a:r>
            <a:r>
              <a:rPr lang="en-GB" sz="2600" dirty="0" smtClean="0">
                <a:cs typeface="Arial" panose="020B0604020202020204" pitchFamily="34" charset="0"/>
              </a:rPr>
              <a:t>=1 mod </a:t>
            </a:r>
            <a:r>
              <a:rPr lang="en-GB" sz="2600" dirty="0" smtClean="0">
                <a:cs typeface="Arial" panose="020B0604020202020204" pitchFamily="34" charset="0"/>
                <a:sym typeface="Symbol"/>
              </a:rPr>
              <a:t></a:t>
            </a:r>
            <a:r>
              <a:rPr lang="en-GB" sz="2600" dirty="0" smtClean="0">
                <a:cs typeface="Arial" panose="020B0604020202020204" pitchFamily="34" charset="0"/>
              </a:rPr>
              <a:t>(N).    </a:t>
            </a:r>
            <a:br>
              <a:rPr lang="en-GB" sz="2600" dirty="0" smtClean="0">
                <a:cs typeface="Arial" panose="020B0604020202020204" pitchFamily="34" charset="0"/>
              </a:rPr>
            </a:br>
            <a:r>
              <a:rPr lang="en-GB" sz="2600" dirty="0" smtClean="0">
                <a:cs typeface="Arial" panose="020B0604020202020204" pitchFamily="34" charset="0"/>
              </a:rPr>
              <a:t>                                 Set </a:t>
            </a:r>
            <a:r>
              <a:rPr lang="en-GB" sz="2600" b="1" dirty="0" err="1" smtClean="0">
                <a:cs typeface="Arial" panose="020B0604020202020204" pitchFamily="34" charset="0"/>
              </a:rPr>
              <a:t>vk</a:t>
            </a:r>
            <a:r>
              <a:rPr lang="en-GB" sz="2600" dirty="0" smtClean="0">
                <a:cs typeface="Arial" panose="020B0604020202020204" pitchFamily="34" charset="0"/>
              </a:rPr>
              <a:t>=(</a:t>
            </a:r>
            <a:r>
              <a:rPr lang="en-GB" sz="2600" dirty="0" err="1" smtClean="0">
                <a:cs typeface="Arial" panose="020B0604020202020204" pitchFamily="34" charset="0"/>
              </a:rPr>
              <a:t>N,e</a:t>
            </a:r>
            <a:r>
              <a:rPr lang="en-GB" sz="2600" dirty="0" smtClean="0">
                <a:cs typeface="Arial" panose="020B0604020202020204" pitchFamily="34" charset="0"/>
              </a:rPr>
              <a:t>) and </a:t>
            </a:r>
            <a:r>
              <a:rPr lang="en-GB" sz="2600" b="1" dirty="0" err="1" smtClean="0">
                <a:cs typeface="Arial" panose="020B0604020202020204" pitchFamily="34" charset="0"/>
              </a:rPr>
              <a:t>sk</a:t>
            </a:r>
            <a:r>
              <a:rPr lang="en-GB" sz="2600" dirty="0" smtClean="0">
                <a:cs typeface="Arial" panose="020B0604020202020204" pitchFamily="34" charset="0"/>
              </a:rPr>
              <a:t>=(</a:t>
            </a:r>
            <a:r>
              <a:rPr lang="en-GB" sz="2600" dirty="0" err="1" smtClean="0">
                <a:cs typeface="Arial" panose="020B0604020202020204" pitchFamily="34" charset="0"/>
              </a:rPr>
              <a:t>N,d</a:t>
            </a:r>
            <a:r>
              <a:rPr lang="en-GB" sz="2600" dirty="0" smtClean="0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Blind-sign:</a:t>
            </a:r>
            <a:r>
              <a:rPr lang="en-GB" sz="2400" b="1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9512" y="6021288"/>
                <a:ext cx="2350259" cy="3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en-GB" altLang="zh-TW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21288"/>
                <a:ext cx="2350259" cy="381643"/>
              </a:xfrm>
              <a:prstGeom prst="rect">
                <a:avLst/>
              </a:prstGeom>
              <a:blipFill rotWithShape="1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2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blind signature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13165" y="4646899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351466" y="5321258"/>
            <a:ext cx="3802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210" y="5657937"/>
            <a:ext cx="1382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1</a:t>
            </a:r>
            <a:endParaRPr lang="en-US" altLang="zh-TW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275856" y="4234688"/>
                <a:ext cx="1985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p>
                    </m:sSup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234688"/>
                <a:ext cx="1985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5816" y="4929033"/>
                <a:ext cx="2921826" cy="3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</m:t>
                            </m:r>
                          </m:sup>
                        </m:sSup>
                        <m: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929033"/>
                <a:ext cx="2921826" cy="381643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520" y="4151768"/>
            <a:ext cx="1872208" cy="1466850"/>
            <a:chOff x="576" y="1200"/>
            <a:chExt cx="864" cy="924"/>
          </a:xfrm>
        </p:grpSpPr>
        <p:pic>
          <p:nvPicPr>
            <p:cNvPr id="18" name="Picture 17" descr="MCj019804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864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16" y="1920"/>
              <a:ext cx="6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500" dirty="0" smtClean="0">
                  <a:latin typeface="Calibri" pitchFamily="34" charset="0"/>
                </a:rPr>
                <a:t>User (m,(</a:t>
              </a:r>
              <a:r>
                <a:rPr lang="en-US" sz="1500" dirty="0" err="1" smtClean="0">
                  <a:latin typeface="Calibri" pitchFamily="34" charset="0"/>
                </a:rPr>
                <a:t>N,e</a:t>
              </a:r>
              <a:r>
                <a:rPr lang="en-US" sz="1500" dirty="0" smtClean="0">
                  <a:latin typeface="Calibri" pitchFamily="34" charset="0"/>
                </a:rPr>
                <a:t>))</a:t>
              </a:r>
              <a:endParaRPr lang="en-US" sz="1500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822645" y="4005064"/>
            <a:ext cx="1368425" cy="1633538"/>
            <a:chOff x="626" y="2784"/>
            <a:chExt cx="862" cy="1029"/>
          </a:xfrm>
        </p:grpSpPr>
        <p:pic>
          <p:nvPicPr>
            <p:cNvPr id="16" name="Picture 15" descr="MCj039673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6" y="2784"/>
              <a:ext cx="814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 flipH="1">
              <a:off x="705" y="3600"/>
              <a:ext cx="7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dirty="0" smtClean="0">
                  <a:latin typeface="Calibri" pitchFamily="34" charset="0"/>
                </a:rPr>
                <a:t>Signer (</a:t>
              </a:r>
              <a:r>
                <a:rPr lang="en-US" sz="1600" dirty="0" err="1" smtClean="0">
                  <a:latin typeface="Calibri" pitchFamily="34" charset="0"/>
                </a:rPr>
                <a:t>d,N</a:t>
              </a:r>
              <a:r>
                <a:rPr lang="en-US" sz="1600" dirty="0" smtClean="0">
                  <a:latin typeface="Calibri" pitchFamily="34" charset="0"/>
                </a:rPr>
                <a:t>)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9512" y="1628800"/>
            <a:ext cx="84249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Key generation()</a:t>
            </a:r>
            <a:r>
              <a:rPr lang="en-GB" sz="2800" dirty="0" smtClean="0">
                <a:cs typeface="Arial" panose="020B0604020202020204" pitchFamily="34" charset="0"/>
              </a:rPr>
              <a:t>: </a:t>
            </a:r>
            <a:r>
              <a:rPr lang="en-GB" sz="2600" dirty="0" smtClean="0">
                <a:cs typeface="Arial" panose="020B0604020202020204" pitchFamily="34" charset="0"/>
              </a:rPr>
              <a:t>generate RSA modulus N=PQ,  and d and e such  </a:t>
            </a:r>
            <a:br>
              <a:rPr lang="en-GB" sz="2600" dirty="0" smtClean="0">
                <a:cs typeface="Arial" panose="020B0604020202020204" pitchFamily="34" charset="0"/>
              </a:rPr>
            </a:br>
            <a:r>
              <a:rPr lang="en-GB" sz="2600" dirty="0" smtClean="0">
                <a:cs typeface="Arial" panose="020B0604020202020204" pitchFamily="34" charset="0"/>
              </a:rPr>
              <a:t>                                 that </a:t>
            </a:r>
            <a:r>
              <a:rPr lang="en-GB" sz="2600" dirty="0" err="1" smtClean="0">
                <a:cs typeface="Arial" panose="020B0604020202020204" pitchFamily="34" charset="0"/>
              </a:rPr>
              <a:t>ed</a:t>
            </a:r>
            <a:r>
              <a:rPr lang="en-GB" sz="2600" dirty="0" smtClean="0">
                <a:cs typeface="Arial" panose="020B0604020202020204" pitchFamily="34" charset="0"/>
              </a:rPr>
              <a:t>=1 mod </a:t>
            </a:r>
            <a:r>
              <a:rPr lang="en-GB" sz="2600" dirty="0" smtClean="0">
                <a:cs typeface="Arial" panose="020B0604020202020204" pitchFamily="34" charset="0"/>
                <a:sym typeface="Symbol"/>
              </a:rPr>
              <a:t></a:t>
            </a:r>
            <a:r>
              <a:rPr lang="en-GB" sz="2600" dirty="0" smtClean="0">
                <a:cs typeface="Arial" panose="020B0604020202020204" pitchFamily="34" charset="0"/>
              </a:rPr>
              <a:t>(N).    </a:t>
            </a:r>
            <a:br>
              <a:rPr lang="en-GB" sz="2600" dirty="0" smtClean="0">
                <a:cs typeface="Arial" panose="020B0604020202020204" pitchFamily="34" charset="0"/>
              </a:rPr>
            </a:br>
            <a:r>
              <a:rPr lang="en-GB" sz="2600" dirty="0" smtClean="0">
                <a:cs typeface="Arial" panose="020B0604020202020204" pitchFamily="34" charset="0"/>
              </a:rPr>
              <a:t>                                 Set </a:t>
            </a:r>
            <a:r>
              <a:rPr lang="en-GB" sz="2600" b="1" dirty="0" err="1" smtClean="0">
                <a:cs typeface="Arial" panose="020B0604020202020204" pitchFamily="34" charset="0"/>
              </a:rPr>
              <a:t>vk</a:t>
            </a:r>
            <a:r>
              <a:rPr lang="en-GB" sz="2600" dirty="0" smtClean="0">
                <a:cs typeface="Arial" panose="020B0604020202020204" pitchFamily="34" charset="0"/>
              </a:rPr>
              <a:t>=(</a:t>
            </a:r>
            <a:r>
              <a:rPr lang="en-GB" sz="2600" dirty="0" err="1" smtClean="0">
                <a:cs typeface="Arial" panose="020B0604020202020204" pitchFamily="34" charset="0"/>
              </a:rPr>
              <a:t>N,e</a:t>
            </a:r>
            <a:r>
              <a:rPr lang="en-GB" sz="2600" dirty="0" smtClean="0">
                <a:cs typeface="Arial" panose="020B0604020202020204" pitchFamily="34" charset="0"/>
              </a:rPr>
              <a:t>) and </a:t>
            </a:r>
            <a:r>
              <a:rPr lang="en-GB" sz="2600" b="1" dirty="0" err="1" smtClean="0">
                <a:cs typeface="Arial" panose="020B0604020202020204" pitchFamily="34" charset="0"/>
              </a:rPr>
              <a:t>sk</a:t>
            </a:r>
            <a:r>
              <a:rPr lang="en-GB" sz="2600" dirty="0" smtClean="0">
                <a:cs typeface="Arial" panose="020B0604020202020204" pitchFamily="34" charset="0"/>
              </a:rPr>
              <a:t>=(</a:t>
            </a:r>
            <a:r>
              <a:rPr lang="en-GB" sz="2600" dirty="0" err="1" smtClean="0">
                <a:cs typeface="Arial" panose="020B0604020202020204" pitchFamily="34" charset="0"/>
              </a:rPr>
              <a:t>N,d</a:t>
            </a:r>
            <a:r>
              <a:rPr lang="en-GB" sz="2600" dirty="0" smtClean="0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cs typeface="Arial" panose="020B0604020202020204" pitchFamily="34" charset="0"/>
              </a:rPr>
              <a:t>Blind-sign:</a:t>
            </a:r>
            <a:r>
              <a:rPr lang="en-GB" sz="2400" b="1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9512" y="6021288"/>
                <a:ext cx="2560253" cy="3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21288"/>
                <a:ext cx="2560253" cy="381643"/>
              </a:xfrm>
              <a:prstGeom prst="rect">
                <a:avLst/>
              </a:prstGeom>
              <a:blipFill rotWithShape="1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5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slide </a:t>
            </a:r>
            <a:fld id="{30BF1F6E-143D-45B3-BAD1-4233366236D4}" type="slidenum">
              <a:rPr lang="en-US" altLang="en-US" sz="1200">
                <a:latin typeface="Arial" pitchFamily="34" charset="0"/>
              </a:rPr>
              <a:pPr/>
              <a:t>38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schemes</a:t>
            </a:r>
            <a:endParaRPr lang="en-US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59216" cy="50292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Temporarily hide a value, but ensure that it cannot be changed later</a:t>
            </a:r>
            <a:endParaRPr lang="en-US" altLang="en-US" sz="2800" dirty="0" smtClean="0">
              <a:solidFill>
                <a:schemeClr val="hlink"/>
              </a:solidFill>
            </a:endParaRP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stage: </a:t>
            </a:r>
            <a:r>
              <a:rPr lang="en-US" altLang="en-US" sz="2800" b="1" dirty="0"/>
              <a:t>C</a:t>
            </a:r>
            <a:r>
              <a:rPr lang="en-US" altLang="en-US" sz="2800" b="1" dirty="0" smtClean="0"/>
              <a:t>ommit</a:t>
            </a:r>
          </a:p>
          <a:p>
            <a:pPr lvl="1"/>
            <a:r>
              <a:rPr lang="en-US" altLang="en-US" sz="2800" dirty="0" smtClean="0"/>
              <a:t>Sender electronically “locks” a message in an envelope and sends the envelope to the Receiver</a:t>
            </a:r>
          </a:p>
          <a:p>
            <a:r>
              <a:rPr lang="en-US" altLang="en-US" sz="2800" dirty="0" smtClean="0"/>
              <a:t>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stage: </a:t>
            </a:r>
            <a:r>
              <a:rPr lang="en-US" altLang="en-US" sz="2800" b="1" dirty="0" err="1" smtClean="0"/>
              <a:t>Decommit</a:t>
            </a:r>
            <a:endParaRPr lang="en-US" altLang="en-US" sz="2800" b="1" dirty="0" smtClean="0"/>
          </a:p>
          <a:p>
            <a:pPr lvl="1"/>
            <a:r>
              <a:rPr lang="en-US" altLang="en-US" sz="2800" dirty="0" smtClean="0"/>
              <a:t>Sender proves to the Receiver that a certain message is contained in the envelope</a:t>
            </a:r>
          </a:p>
        </p:txBody>
      </p:sp>
    </p:spTree>
    <p:extLst>
      <p:ext uri="{BB962C8B-B14F-4D97-AF65-F5344CB8AC3E}">
        <p14:creationId xmlns:p14="http://schemas.microsoft.com/office/powerpoint/2010/main" val="20753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 schemes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2168" y="4221088"/>
            <a:ext cx="160109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Commit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4968552" y="4193795"/>
            <a:ext cx="1512168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Decommit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86" y="443711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cxnSp>
        <p:nvCxnSpPr>
          <p:cNvPr id="12" name="Straight Arrow Connector 11"/>
          <p:cNvCxnSpPr>
            <a:stCxn id="9" idx="3"/>
            <a:endCxn id="4" idx="1"/>
          </p:cNvCxnSpPr>
          <p:nvPr/>
        </p:nvCxnSpPr>
        <p:spPr>
          <a:xfrm flipV="1">
            <a:off x="611238" y="4689140"/>
            <a:ext cx="900930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 flipV="1">
            <a:off x="3113262" y="4661847"/>
            <a:ext cx="1855290" cy="272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8432" y="40770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C,d</a:t>
            </a:r>
            <a:endParaRPr lang="en-GB" b="1" dirty="0"/>
          </a:p>
        </p:txBody>
      </p:sp>
      <p:cxnSp>
        <p:nvCxnSpPr>
          <p:cNvPr id="41" name="Straight Arrow Connector 40"/>
          <p:cNvCxnSpPr>
            <a:stCxn id="6" idx="3"/>
            <a:endCxn id="42" idx="1"/>
          </p:cNvCxnSpPr>
          <p:nvPr/>
        </p:nvCxnSpPr>
        <p:spPr>
          <a:xfrm>
            <a:off x="6480720" y="4661847"/>
            <a:ext cx="899592" cy="136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80312" y="4413883"/>
            <a:ext cx="12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Yes/no</a:t>
            </a:r>
            <a:endParaRPr lang="en-GB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3483160" y="1592624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Setup</a:t>
            </a:r>
            <a:endParaRPr lang="en-GB" sz="2800" dirty="0"/>
          </a:p>
        </p:txBody>
      </p:sp>
      <p:cxnSp>
        <p:nvCxnSpPr>
          <p:cNvPr id="49" name="Straight Arrow Connector 48"/>
          <p:cNvCxnSpPr>
            <a:stCxn id="47" idx="2"/>
            <a:endCxn id="4" idx="0"/>
          </p:cNvCxnSpPr>
          <p:nvPr/>
        </p:nvCxnSpPr>
        <p:spPr>
          <a:xfrm flipH="1">
            <a:off x="2312715" y="2528728"/>
            <a:ext cx="1818517" cy="1692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2"/>
            <a:endCxn id="6" idx="0"/>
          </p:cNvCxnSpPr>
          <p:nvPr/>
        </p:nvCxnSpPr>
        <p:spPr>
          <a:xfrm>
            <a:off x="4131232" y="2528728"/>
            <a:ext cx="1593404" cy="1665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56427" y="2069250"/>
            <a:ext cx="55780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61213" y="177281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ν</a:t>
            </a:r>
            <a:endParaRPr lang="en-GB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872208" y="2977788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69732" y="2996952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23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toshiba\AppData\Local\Microsoft\Windows\Temporary Internet Files\Content.IE5\99RO1EIG\MC9003912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24944"/>
            <a:ext cx="2448272" cy="21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8" y="2881585"/>
            <a:ext cx="2719101" cy="213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81585"/>
            <a:ext cx="2467788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Design-then-break paradigm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6" y="5157192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0121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>
            <a:off x="1259632" y="2684841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9966390">
            <a:off x="1319365" y="4926155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1259632" y="3818331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12" y="2852936"/>
            <a:ext cx="2467788" cy="21240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9" y="2823942"/>
            <a:ext cx="2576784" cy="2322822"/>
          </a:xfrm>
        </p:spPr>
      </p:pic>
      <p:sp>
        <p:nvSpPr>
          <p:cNvPr id="11" name="TextBox 10"/>
          <p:cNvSpPr txBox="1"/>
          <p:nvPr/>
        </p:nvSpPr>
        <p:spPr>
          <a:xfrm>
            <a:off x="4788024" y="213285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…attack 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…attack </a:t>
            </a:r>
            <a:r>
              <a:rPr lang="en-GB" sz="2800" b="1" dirty="0" smtClean="0"/>
              <a:t>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…attack </a:t>
            </a:r>
            <a:r>
              <a:rPr lang="en-GB" sz="2800" b="1" dirty="0" smtClean="0"/>
              <a:t>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…no attack found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5589240"/>
            <a:ext cx="63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Guarantees</a:t>
            </a:r>
            <a:r>
              <a:rPr lang="en-GB" sz="2800" b="1" dirty="0" smtClean="0"/>
              <a:t>: no attack has been found </a:t>
            </a:r>
            <a:r>
              <a:rPr lang="en-GB" b="1" dirty="0"/>
              <a:t>yet</a:t>
            </a:r>
          </a:p>
        </p:txBody>
      </p:sp>
    </p:spTree>
    <p:extLst>
      <p:ext uri="{BB962C8B-B14F-4D97-AF65-F5344CB8AC3E}">
        <p14:creationId xmlns:p14="http://schemas.microsoft.com/office/powerpoint/2010/main" val="19918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slide </a:t>
            </a:r>
            <a:fld id="{30BF1F6E-143D-45B3-BAD1-4233366236D4}" type="slidenum">
              <a:rPr lang="en-US" altLang="en-US" sz="1200">
                <a:latin typeface="Arial" pitchFamily="34" charset="0"/>
              </a:rPr>
              <a:pPr/>
              <a:t>40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schemes</a:t>
            </a:r>
            <a:endParaRPr lang="en-US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59216" cy="5029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Syntax</a:t>
            </a:r>
            <a:r>
              <a:rPr lang="en-US" altLang="en-US" sz="2800" b="1" dirty="0" smtClean="0"/>
              <a:t>:</a:t>
            </a:r>
          </a:p>
          <a:p>
            <a:pPr lvl="1"/>
            <a:r>
              <a:rPr lang="en-US" altLang="en-US" sz="2800" b="1" dirty="0" smtClean="0"/>
              <a:t>Setup():</a:t>
            </a:r>
            <a:r>
              <a:rPr lang="en-US" altLang="en-US" sz="2600" dirty="0" smtClean="0"/>
              <a:t> outputs scheme parameters</a:t>
            </a:r>
          </a:p>
          <a:p>
            <a:pPr lvl="1"/>
            <a:r>
              <a:rPr lang="en-US" altLang="en-US" sz="2800" b="1" dirty="0" smtClean="0"/>
              <a:t>Commit(</a:t>
            </a:r>
            <a:r>
              <a:rPr lang="en-US" altLang="en-US" sz="2800" b="1" dirty="0" err="1" smtClean="0"/>
              <a:t>x;r</a:t>
            </a:r>
            <a:r>
              <a:rPr lang="en-US" altLang="en-US" sz="2800" b="1" dirty="0" smtClean="0"/>
              <a:t>): </a:t>
            </a:r>
            <a:r>
              <a:rPr lang="en-US" altLang="en-US" sz="2800" dirty="0" smtClean="0"/>
              <a:t>outputs (</a:t>
            </a:r>
            <a:r>
              <a:rPr lang="en-US" altLang="en-US" sz="2800" dirty="0" err="1" smtClean="0"/>
              <a:t>C,d</a:t>
            </a:r>
            <a:r>
              <a:rPr lang="en-US" altLang="en-US" sz="2800" dirty="0" smtClean="0"/>
              <a:t>): </a:t>
            </a:r>
          </a:p>
          <a:p>
            <a:pPr lvl="2"/>
            <a:r>
              <a:rPr lang="en-US" altLang="en-US" sz="2600" dirty="0" smtClean="0"/>
              <a:t>C is a commitment to x</a:t>
            </a:r>
          </a:p>
          <a:p>
            <a:pPr lvl="2"/>
            <a:r>
              <a:rPr lang="en-US" altLang="en-US" sz="2600" dirty="0" smtClean="0"/>
              <a:t>d is </a:t>
            </a:r>
            <a:r>
              <a:rPr lang="en-US" altLang="en-US" sz="2600" dirty="0" err="1" smtClean="0"/>
              <a:t>decommiting</a:t>
            </a:r>
            <a:r>
              <a:rPr lang="en-US" altLang="en-US" sz="2600" dirty="0" smtClean="0"/>
              <a:t> information</a:t>
            </a:r>
          </a:p>
          <a:p>
            <a:pPr lvl="1"/>
            <a:r>
              <a:rPr lang="en-US" altLang="en-US" sz="2800" b="1" dirty="0" err="1" smtClean="0"/>
              <a:t>Decommit</a:t>
            </a:r>
            <a:r>
              <a:rPr lang="en-US" altLang="en-US" sz="2800" b="1" dirty="0" smtClean="0"/>
              <a:t>(</a:t>
            </a:r>
            <a:r>
              <a:rPr lang="en-US" altLang="en-US" sz="2800" b="1" dirty="0" err="1" smtClean="0"/>
              <a:t>C,x,d</a:t>
            </a:r>
            <a:r>
              <a:rPr lang="en-US" altLang="en-US" sz="2800" b="1" dirty="0" smtClean="0"/>
              <a:t>): </a:t>
            </a:r>
            <a:r>
              <a:rPr lang="en-US" altLang="en-US" sz="2800" dirty="0" smtClean="0"/>
              <a:t>outputs true/false</a:t>
            </a:r>
          </a:p>
          <a:p>
            <a:r>
              <a:rPr lang="en-US" altLang="en-US" sz="3200" b="1" dirty="0" smtClean="0"/>
              <a:t>Functionality</a:t>
            </a:r>
            <a:r>
              <a:rPr lang="en-US" altLang="en-US" sz="3000" dirty="0" smtClean="0"/>
              <a:t>: If (</a:t>
            </a:r>
            <a:r>
              <a:rPr lang="en-US" altLang="en-US" sz="3000" dirty="0" err="1" smtClean="0"/>
              <a:t>C,d</a:t>
            </a:r>
            <a:r>
              <a:rPr lang="en-US" altLang="en-US" sz="3000" dirty="0" smtClean="0"/>
              <a:t>) was the output of Commit(</a:t>
            </a:r>
            <a:r>
              <a:rPr lang="en-US" altLang="en-US" sz="3000" dirty="0" err="1" smtClean="0"/>
              <a:t>x;r</a:t>
            </a:r>
            <a:r>
              <a:rPr lang="en-US" altLang="en-US" sz="3000" dirty="0" smtClean="0"/>
              <a:t>) then </a:t>
            </a:r>
            <a:r>
              <a:rPr lang="en-US" altLang="en-US" sz="3000" dirty="0" err="1" smtClean="0"/>
              <a:t>Decomit</a:t>
            </a:r>
            <a:r>
              <a:rPr lang="en-US" altLang="en-US" sz="3000" dirty="0" smtClean="0"/>
              <a:t>(</a:t>
            </a:r>
            <a:r>
              <a:rPr lang="en-US" altLang="en-US" sz="3000" dirty="0" err="1" smtClean="0"/>
              <a:t>C,x,d</a:t>
            </a:r>
            <a:r>
              <a:rPr lang="en-US" altLang="en-US" sz="3000" dirty="0" smtClean="0"/>
              <a:t>) is true</a:t>
            </a: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2861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slide </a:t>
            </a:r>
            <a:fld id="{89A794FA-2DD0-467A-8C2A-1A6DC164AB4B}" type="slidenum">
              <a:rPr lang="en-US" altLang="en-US" sz="1200">
                <a:latin typeface="Arial" pitchFamily="34" charset="0"/>
              </a:rPr>
              <a:pPr/>
              <a:t>41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914400"/>
          </a:xfrm>
        </p:spPr>
        <p:txBody>
          <a:bodyPr/>
          <a:lstStyle/>
          <a:p>
            <a:r>
              <a:rPr lang="en-US" altLang="en-US" dirty="0" smtClean="0"/>
              <a:t>Security of Commitment Schemes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224" cy="50292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chemeClr val="hlink"/>
                </a:solidFill>
              </a:rPr>
              <a:t>Hiding</a:t>
            </a:r>
          </a:p>
          <a:p>
            <a:pPr lvl="1"/>
            <a:r>
              <a:rPr lang="en-US" altLang="en-US" sz="2400" dirty="0" smtClean="0"/>
              <a:t>The commitment does not reveal any information about the committed value</a:t>
            </a:r>
          </a:p>
          <a:p>
            <a:pPr lvl="2"/>
            <a:r>
              <a:rPr lang="en-US" altLang="en-US" sz="2200" dirty="0" smtClean="0"/>
              <a:t>If receiver is probabilistic polynomial-time, then </a:t>
            </a:r>
            <a:r>
              <a:rPr lang="en-US" altLang="en-US" sz="2200" u="sng" dirty="0" smtClean="0"/>
              <a:t>computationally</a:t>
            </a:r>
            <a:r>
              <a:rPr lang="en-US" altLang="en-US" sz="2200" dirty="0" smtClean="0"/>
              <a:t> hiding; if receiver has unlimited computational power, then </a:t>
            </a:r>
            <a:r>
              <a:rPr lang="en-US" altLang="en-US" sz="2200" u="sng" dirty="0" smtClean="0"/>
              <a:t>perfectly</a:t>
            </a:r>
            <a:r>
              <a:rPr lang="en-US" altLang="en-US" sz="2200" dirty="0" smtClean="0"/>
              <a:t> hiding</a:t>
            </a:r>
          </a:p>
          <a:p>
            <a:r>
              <a:rPr lang="en-US" altLang="en-US" sz="2800" b="1" dirty="0" smtClean="0">
                <a:solidFill>
                  <a:schemeClr val="hlink"/>
                </a:solidFill>
              </a:rPr>
              <a:t>Binding</a:t>
            </a:r>
            <a:endParaRPr lang="en-US" altLang="en-US" sz="2400" b="1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sz="2400" dirty="0" smtClean="0"/>
              <a:t>There is at most one value that an adversarial </a:t>
            </a:r>
            <a:r>
              <a:rPr lang="en-US" altLang="en-US" sz="2400" dirty="0" err="1" smtClean="0"/>
              <a:t>commiter</a:t>
            </a:r>
            <a:r>
              <a:rPr lang="en-US" altLang="en-US" sz="2400" dirty="0" smtClean="0"/>
              <a:t> can successfully “</a:t>
            </a:r>
            <a:r>
              <a:rPr lang="en-US" altLang="en-US" sz="2400" dirty="0" err="1" smtClean="0"/>
              <a:t>decommit</a:t>
            </a:r>
            <a:r>
              <a:rPr lang="en-US" altLang="en-US" sz="2400" dirty="0" smtClean="0"/>
              <a:t>” to</a:t>
            </a:r>
          </a:p>
          <a:p>
            <a:pPr lvl="2"/>
            <a:r>
              <a:rPr lang="en-US" altLang="en-US" sz="2200" dirty="0" smtClean="0"/>
              <a:t>Perfectly binding vs. computationally binding</a:t>
            </a:r>
          </a:p>
        </p:txBody>
      </p:sp>
    </p:spTree>
    <p:extLst>
      <p:ext uri="{BB962C8B-B14F-4D97-AF65-F5344CB8AC3E}">
        <p14:creationId xmlns:p14="http://schemas.microsoft.com/office/powerpoint/2010/main" val="3815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Exercises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0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3000" b="1" dirty="0">
                <a:solidFill>
                  <a:srgbClr val="FF0000"/>
                </a:solidFill>
              </a:rPr>
              <a:t>easy)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Can </a:t>
            </a:r>
            <a:r>
              <a:rPr lang="en-US" altLang="en-US" sz="2800" dirty="0" smtClean="0"/>
              <a:t>a commitment </a:t>
            </a:r>
            <a:r>
              <a:rPr lang="en-US" altLang="en-US" sz="2800" dirty="0"/>
              <a:t>scheme be both perfectly hiding and binding?</a:t>
            </a:r>
          </a:p>
          <a:p>
            <a:endParaRPr lang="en-US" sz="2800" dirty="0" smtClean="0"/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(tricky): </a:t>
            </a:r>
            <a:r>
              <a:rPr lang="en-US" sz="2600" dirty="0" smtClean="0"/>
              <a:t>Let G be a cyclic group and g a generator for G. Consider the commitment scheme (</a:t>
            </a:r>
            <a:r>
              <a:rPr lang="en-US" sz="2600" b="1" dirty="0" smtClean="0"/>
              <a:t>Commit</a:t>
            </a:r>
            <a:r>
              <a:rPr lang="en-US" sz="2600" dirty="0" smtClean="0"/>
              <a:t>, </a:t>
            </a:r>
            <a:r>
              <a:rPr lang="en-US" sz="2600" b="1" dirty="0" err="1" smtClean="0"/>
              <a:t>Decommit</a:t>
            </a:r>
            <a:r>
              <a:rPr lang="en-US" sz="2600" dirty="0" smtClean="0"/>
              <a:t>) for elements in {1,2,…,|G|}:</a:t>
            </a:r>
          </a:p>
          <a:p>
            <a:pPr lvl="1"/>
            <a:r>
              <a:rPr lang="en-US" sz="2600" b="1" dirty="0" smtClean="0"/>
              <a:t>Commit</a:t>
            </a:r>
            <a:r>
              <a:rPr lang="en-US" sz="2600" dirty="0" smtClean="0"/>
              <a:t>(x) output C=</a:t>
            </a:r>
            <a:r>
              <a:rPr lang="en-US" sz="2600" dirty="0" err="1" smtClean="0"/>
              <a:t>g</a:t>
            </a:r>
            <a:r>
              <a:rPr lang="en-US" sz="2600" baseline="30000" dirty="0" err="1" smtClean="0"/>
              <a:t>x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and d=x</a:t>
            </a:r>
          </a:p>
          <a:p>
            <a:pPr lvl="1"/>
            <a:r>
              <a:rPr lang="en-US" sz="2600" b="1" dirty="0" err="1" smtClean="0"/>
              <a:t>Decommit</a:t>
            </a:r>
            <a:r>
              <a:rPr lang="en-US" sz="2600" dirty="0" smtClean="0"/>
              <a:t>(</a:t>
            </a:r>
            <a:r>
              <a:rPr lang="en-US" sz="2600" dirty="0" err="1" smtClean="0"/>
              <a:t>C,d</a:t>
            </a:r>
            <a:r>
              <a:rPr lang="en-US" sz="2600" dirty="0" smtClean="0"/>
              <a:t>) is 1 if </a:t>
            </a:r>
            <a:r>
              <a:rPr lang="en-US" sz="2600" dirty="0" err="1" smtClean="0"/>
              <a:t>g</a:t>
            </a:r>
            <a:r>
              <a:rPr lang="en-US" sz="2600" baseline="30000" dirty="0" err="1" smtClean="0"/>
              <a:t>x</a:t>
            </a:r>
            <a:r>
              <a:rPr lang="en-US" sz="2600" dirty="0" smtClean="0"/>
              <a:t>=C and 0 otherwise</a:t>
            </a:r>
          </a:p>
          <a:p>
            <a:endParaRPr lang="en-US" sz="2600" dirty="0" smtClean="0"/>
          </a:p>
          <a:p>
            <a:r>
              <a:rPr lang="en-US" sz="2600" dirty="0" smtClean="0"/>
              <a:t>Is </a:t>
            </a:r>
            <a:r>
              <a:rPr lang="en-US" sz="2600" dirty="0"/>
              <a:t>it </a:t>
            </a:r>
            <a:r>
              <a:rPr lang="en-US" sz="2600" dirty="0" smtClean="0"/>
              <a:t>binding (perfectly, computationally?) 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Is </a:t>
            </a:r>
            <a:r>
              <a:rPr lang="en-US" sz="2600" dirty="0"/>
              <a:t>it hiding (perfectly/computationally)?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slide </a:t>
            </a:r>
            <a:fld id="{EDE066CB-FBAD-4576-A2C0-13E93E4FF00C}" type="slidenum">
              <a:rPr lang="en-US" altLang="en-US" sz="1200">
                <a:latin typeface="Arial" pitchFamily="34" charset="0"/>
              </a:rPr>
              <a:pPr/>
              <a:t>43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Pedersen Commitment Scheme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3232" cy="50292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Setup</a:t>
            </a:r>
            <a:r>
              <a:rPr lang="en-US" altLang="en-US" sz="2800" dirty="0" smtClean="0">
                <a:solidFill>
                  <a:schemeClr val="hlink"/>
                </a:solidFill>
              </a:rPr>
              <a:t>:</a:t>
            </a:r>
            <a:r>
              <a:rPr lang="en-US" altLang="en-US" sz="2800" dirty="0" smtClean="0"/>
              <a:t> Generate a cyclic group G of prime order, with generator g. Set </a:t>
            </a:r>
          </a:p>
          <a:p>
            <a:pPr lvl="1"/>
            <a:r>
              <a:rPr lang="en-US" altLang="en-US" sz="2800" dirty="0" smtClean="0"/>
              <a:t>h=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/>
              <a:t> for </a:t>
            </a:r>
            <a:r>
              <a:rPr lang="en-US" altLang="en-US" sz="2800" dirty="0" smtClean="0"/>
              <a:t>random </a:t>
            </a:r>
            <a:r>
              <a:rPr lang="en-US" altLang="en-US" sz="2800" dirty="0"/>
              <a:t>secret a </a:t>
            </a:r>
            <a:r>
              <a:rPr lang="en-US" altLang="en-US" sz="2800" dirty="0" smtClean="0"/>
              <a:t>in [|G|]</a:t>
            </a:r>
          </a:p>
          <a:p>
            <a:pPr lvl="1"/>
            <a:r>
              <a:rPr lang="en-US" altLang="en-US" sz="2400" dirty="0" err="1" smtClean="0"/>
              <a:t>G,g,h</a:t>
            </a:r>
            <a:r>
              <a:rPr lang="en-US" altLang="en-US" sz="2400" dirty="0" smtClean="0"/>
              <a:t> are public parameters (a is kept secret)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r>
              <a:rPr lang="en-US" altLang="en-US" sz="2800" b="1" dirty="0" smtClean="0"/>
              <a:t>Commit(</a:t>
            </a:r>
            <a:r>
              <a:rPr lang="en-US" altLang="en-US" sz="2800" b="1" dirty="0" err="1" smtClean="0"/>
              <a:t>x;r</a:t>
            </a:r>
            <a:r>
              <a:rPr lang="en-US" altLang="en-US" sz="2800" b="1" dirty="0" smtClean="0"/>
              <a:t>): </a:t>
            </a:r>
            <a:r>
              <a:rPr lang="en-US" altLang="en-US" sz="2800" dirty="0" smtClean="0"/>
              <a:t>to commit to some x</a:t>
            </a:r>
            <a:r>
              <a:rPr lang="en-US" altLang="en-US" sz="2800" dirty="0" smtClean="0">
                <a:sym typeface="Symbol" pitchFamily="18" charset="2"/>
              </a:rPr>
              <a:t></a:t>
            </a:r>
            <a:r>
              <a:rPr lang="en-US" altLang="en-US" sz="2800" dirty="0"/>
              <a:t> [|G</a:t>
            </a:r>
            <a:r>
              <a:rPr lang="en-US" altLang="en-US" sz="2800" dirty="0" smtClean="0"/>
              <a:t>|]</a:t>
            </a:r>
            <a:r>
              <a:rPr lang="en-US" altLang="en-US" sz="2800" dirty="0" smtClean="0">
                <a:sym typeface="Symbol" pitchFamily="18" charset="2"/>
              </a:rPr>
              <a:t>,</a:t>
            </a:r>
            <a:r>
              <a:rPr lang="en-US" altLang="en-US" sz="2800" dirty="0" smtClean="0"/>
              <a:t> choose random r</a:t>
            </a:r>
            <a:r>
              <a:rPr lang="en-US" altLang="en-US" sz="2800" dirty="0" smtClean="0">
                <a:sym typeface="Symbol" pitchFamily="18" charset="2"/>
              </a:rPr>
              <a:t></a:t>
            </a:r>
            <a:r>
              <a:rPr lang="en-US" altLang="en-US" sz="2800" dirty="0"/>
              <a:t> [|G|]</a:t>
            </a:r>
            <a:r>
              <a:rPr lang="en-US" altLang="en-US" sz="2800" baseline="-25000" dirty="0" smtClean="0"/>
              <a:t>.</a:t>
            </a:r>
            <a:r>
              <a:rPr lang="en-US" altLang="en-US" sz="2800" dirty="0" smtClean="0"/>
              <a:t> The commitment to x is C=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x</a:t>
            </a:r>
            <a:r>
              <a:rPr lang="en-US" altLang="en-US" sz="2800" dirty="0" err="1" smtClean="0"/>
              <a:t>h</a:t>
            </a:r>
            <a:r>
              <a:rPr lang="en-US" altLang="en-US" sz="2800" baseline="30000" dirty="0" err="1" smtClean="0"/>
              <a:t>r</a:t>
            </a:r>
            <a:r>
              <a:rPr lang="en-US" altLang="en-US" sz="2800" dirty="0" smtClean="0"/>
              <a:t> (Notice that C=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x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 smtClean="0"/>
              <a:t>)</a:t>
            </a:r>
            <a:r>
              <a:rPr lang="en-US" altLang="en-US" sz="2800" baseline="30000" dirty="0" smtClean="0"/>
              <a:t>r</a:t>
            </a:r>
            <a:r>
              <a:rPr lang="en-US" altLang="en-US" sz="2800" dirty="0" smtClean="0"/>
              <a:t>=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x+ar</a:t>
            </a:r>
            <a:r>
              <a:rPr lang="en-US" altLang="en-US" sz="2800" dirty="0" smtClean="0"/>
              <a:t>)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r>
              <a:rPr lang="en-US" altLang="en-US" sz="2800" b="1" dirty="0" err="1" smtClean="0"/>
              <a:t>Decommit</a:t>
            </a:r>
            <a:r>
              <a:rPr lang="en-US" altLang="en-US" sz="2800" b="1" dirty="0" smtClean="0"/>
              <a:t>(</a:t>
            </a:r>
            <a:r>
              <a:rPr lang="en-US" altLang="en-US" sz="2800" b="1" dirty="0" err="1" smtClean="0"/>
              <a:t>C,x,r</a:t>
            </a:r>
            <a:r>
              <a:rPr lang="en-US" altLang="en-US" sz="2800" b="1" dirty="0" smtClean="0"/>
              <a:t>): </a:t>
            </a:r>
            <a:r>
              <a:rPr lang="en-US" altLang="en-US" sz="2800" dirty="0" smtClean="0"/>
              <a:t>check C=</a:t>
            </a:r>
            <a:r>
              <a:rPr lang="en-US" altLang="en-US" sz="2800" dirty="0" err="1" smtClean="0"/>
              <a:t>g</a:t>
            </a:r>
            <a:r>
              <a:rPr lang="en-US" altLang="en-US" sz="2800" baseline="30000" dirty="0" err="1" smtClean="0"/>
              <a:t>x</a:t>
            </a:r>
            <a:r>
              <a:rPr lang="en-US" altLang="en-US" sz="2800" dirty="0" err="1" smtClean="0"/>
              <a:t>h</a:t>
            </a:r>
            <a:r>
              <a:rPr lang="en-US" altLang="en-US" sz="2800" baseline="30000" dirty="0" err="1" smtClean="0"/>
              <a:t>r</a:t>
            </a:r>
            <a:endParaRPr lang="en-US" altLang="en-US" sz="28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slide </a:t>
            </a:r>
            <a:fld id="{598BFF62-2862-417A-8A49-E04D273D2D26}" type="slidenum">
              <a:rPr lang="en-US" altLang="en-US" sz="1200">
                <a:latin typeface="Arial" pitchFamily="34" charset="0"/>
              </a:rPr>
              <a:pPr/>
              <a:t>44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914400"/>
          </a:xfrm>
        </p:spPr>
        <p:txBody>
          <a:bodyPr/>
          <a:lstStyle/>
          <a:p>
            <a:r>
              <a:rPr lang="en-US" altLang="en-US" smtClean="0"/>
              <a:t>Security of Pedersen Commitments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Perfectly hiding</a:t>
            </a:r>
          </a:p>
          <a:p>
            <a:pPr lvl="1"/>
            <a:r>
              <a:rPr lang="en-US" altLang="en-US" sz="2600" dirty="0" smtClean="0"/>
              <a:t>Given commitment c, every value x is equally likely to be the value </a:t>
            </a:r>
            <a:r>
              <a:rPr lang="en-US" altLang="en-US" sz="2600" dirty="0" err="1" smtClean="0"/>
              <a:t>commited</a:t>
            </a:r>
            <a:r>
              <a:rPr lang="en-US" altLang="en-US" sz="2600" dirty="0" smtClean="0"/>
              <a:t> in c</a:t>
            </a:r>
          </a:p>
          <a:p>
            <a:pPr lvl="2"/>
            <a:r>
              <a:rPr lang="en-US" altLang="en-US" sz="2400" dirty="0" smtClean="0"/>
              <a:t>Given x, r and any x’, </a:t>
            </a:r>
            <a:r>
              <a:rPr lang="en-US" altLang="en-US" sz="2400" u="sng" dirty="0" smtClean="0">
                <a:sym typeface="Symbol" pitchFamily="18" charset="2"/>
              </a:rPr>
              <a:t>exists a unique</a:t>
            </a:r>
            <a:r>
              <a:rPr lang="en-US" altLang="en-US" sz="2400" dirty="0" smtClean="0"/>
              <a:t> r’ such that </a:t>
            </a:r>
            <a:r>
              <a:rPr lang="en-US" altLang="en-US" sz="2400" dirty="0" err="1" smtClean="0"/>
              <a:t>g</a:t>
            </a:r>
            <a:r>
              <a:rPr lang="en-US" altLang="en-US" sz="2400" baseline="30000" dirty="0" err="1" smtClean="0"/>
              <a:t>x</a:t>
            </a:r>
            <a:r>
              <a:rPr lang="en-US" altLang="en-US" sz="2400" dirty="0" err="1" smtClean="0"/>
              <a:t>h</a:t>
            </a:r>
            <a:r>
              <a:rPr lang="en-US" altLang="en-US" sz="2400" baseline="30000" dirty="0" err="1" smtClean="0"/>
              <a:t>r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g</a:t>
            </a:r>
            <a:r>
              <a:rPr lang="en-US" altLang="en-US" sz="2400" baseline="30000" dirty="0" err="1" smtClean="0"/>
              <a:t>x’</a:t>
            </a:r>
            <a:r>
              <a:rPr lang="en-US" altLang="en-US" sz="2400" dirty="0" err="1" smtClean="0"/>
              <a:t>h</a:t>
            </a:r>
            <a:r>
              <a:rPr lang="en-US" altLang="en-US" sz="2400" baseline="30000" dirty="0" err="1" smtClean="0"/>
              <a:t>r</a:t>
            </a:r>
            <a:r>
              <a:rPr lang="en-US" altLang="en-US" sz="2400" baseline="30000" dirty="0" smtClean="0"/>
              <a:t>’</a:t>
            </a:r>
            <a:r>
              <a:rPr lang="en-US" altLang="en-US" sz="2400" dirty="0" smtClean="0"/>
              <a:t> r’ = (x-x’)a</a:t>
            </a:r>
            <a:r>
              <a:rPr lang="en-US" altLang="en-US" sz="2400" baseline="30000" dirty="0" smtClean="0"/>
              <a:t>-1</a:t>
            </a:r>
            <a:r>
              <a:rPr lang="en-US" altLang="en-US" sz="2400" dirty="0" smtClean="0"/>
              <a:t> + r (but must know a to </a:t>
            </a:r>
            <a:r>
              <a:rPr lang="en-US" altLang="en-US" sz="2400" u="sng" dirty="0" smtClean="0"/>
              <a:t>compute</a:t>
            </a:r>
            <a:r>
              <a:rPr lang="en-US" altLang="en-US" sz="2400" dirty="0" smtClean="0"/>
              <a:t> r’)</a:t>
            </a:r>
          </a:p>
          <a:p>
            <a:r>
              <a:rPr lang="en-US" altLang="en-US" sz="2800" b="1" dirty="0" smtClean="0"/>
              <a:t>Computationally binding</a:t>
            </a:r>
          </a:p>
          <a:p>
            <a:pPr lvl="1"/>
            <a:r>
              <a:rPr lang="en-US" altLang="en-US" sz="2400" dirty="0" smtClean="0"/>
              <a:t>If sender can find different x and x’ both of which open commitment c=</a:t>
            </a:r>
            <a:r>
              <a:rPr lang="en-US" altLang="en-US" sz="2400" dirty="0" err="1" smtClean="0"/>
              <a:t>g</a:t>
            </a:r>
            <a:r>
              <a:rPr lang="en-US" altLang="en-US" sz="2400" baseline="30000" dirty="0" err="1" smtClean="0"/>
              <a:t>x</a:t>
            </a:r>
            <a:r>
              <a:rPr lang="en-US" altLang="en-US" sz="2400" dirty="0" err="1" smtClean="0"/>
              <a:t>h</a:t>
            </a:r>
            <a:r>
              <a:rPr lang="en-US" altLang="en-US" sz="2400" baseline="30000" dirty="0" err="1" smtClean="0"/>
              <a:t>r</a:t>
            </a:r>
            <a:r>
              <a:rPr lang="en-US" altLang="en-US" sz="2400" dirty="0" smtClean="0"/>
              <a:t>, then he can solve discrete log</a:t>
            </a:r>
          </a:p>
          <a:p>
            <a:pPr lvl="2"/>
            <a:r>
              <a:rPr lang="en-US" altLang="en-US" sz="2000" dirty="0" smtClean="0"/>
              <a:t>Suppose sender knows </a:t>
            </a:r>
            <a:r>
              <a:rPr lang="en-US" altLang="en-US" sz="2000" dirty="0" err="1" smtClean="0"/>
              <a:t>x,r,x’,r</a:t>
            </a:r>
            <a:r>
              <a:rPr lang="en-US" altLang="en-US" sz="2000" dirty="0" smtClean="0"/>
              <a:t>’ </a:t>
            </a:r>
            <a:r>
              <a:rPr lang="en-US" altLang="en-US" sz="2000" dirty="0" err="1" smtClean="0"/>
              <a:t>s.t.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</a:t>
            </a:r>
            <a:r>
              <a:rPr lang="en-US" altLang="en-US" sz="2000" baseline="30000" dirty="0" err="1" smtClean="0"/>
              <a:t>x</a:t>
            </a:r>
            <a:r>
              <a:rPr lang="en-US" altLang="en-US" sz="2000" dirty="0" err="1" smtClean="0"/>
              <a:t>h</a:t>
            </a:r>
            <a:r>
              <a:rPr lang="en-US" altLang="en-US" sz="2000" baseline="30000" dirty="0" err="1" smtClean="0"/>
              <a:t>r</a:t>
            </a:r>
            <a:r>
              <a:rPr lang="en-US" altLang="en-US" sz="2000" baseline="30000" dirty="0" smtClean="0"/>
              <a:t> </a:t>
            </a:r>
            <a:r>
              <a:rPr lang="en-US" altLang="en-US" sz="2000" dirty="0" smtClean="0"/>
              <a:t>= </a:t>
            </a:r>
            <a:r>
              <a:rPr lang="en-US" altLang="en-US" sz="2000" dirty="0" err="1" smtClean="0"/>
              <a:t>g</a:t>
            </a:r>
            <a:r>
              <a:rPr lang="en-US" altLang="en-US" sz="2000" baseline="30000" dirty="0" err="1" smtClean="0"/>
              <a:t>x’</a:t>
            </a:r>
            <a:r>
              <a:rPr lang="en-US" altLang="en-US" sz="2000" dirty="0" err="1" smtClean="0"/>
              <a:t>h</a:t>
            </a:r>
            <a:r>
              <a:rPr lang="en-US" altLang="en-US" sz="2000" baseline="30000" dirty="0" err="1" smtClean="0"/>
              <a:t>r</a:t>
            </a:r>
            <a:r>
              <a:rPr lang="en-US" altLang="en-US" sz="2000" baseline="30000" dirty="0" smtClean="0"/>
              <a:t>’</a:t>
            </a:r>
            <a:endParaRPr lang="en-US" altLang="en-US" sz="2000" dirty="0" smtClean="0"/>
          </a:p>
          <a:p>
            <a:pPr lvl="2"/>
            <a:r>
              <a:rPr lang="en-US" altLang="en-US" sz="2000" dirty="0" smtClean="0"/>
              <a:t>Because h=</a:t>
            </a:r>
            <a:r>
              <a:rPr lang="en-US" altLang="en-US" sz="2000" dirty="0" err="1" smtClean="0"/>
              <a:t>g</a:t>
            </a:r>
            <a:r>
              <a:rPr lang="en-US" altLang="en-US" sz="2000" baseline="30000" dirty="0" err="1" smtClean="0"/>
              <a:t>a</a:t>
            </a:r>
            <a:r>
              <a:rPr lang="en-US" altLang="en-US" sz="2000" dirty="0" smtClean="0"/>
              <a:t> mod </a:t>
            </a:r>
            <a:r>
              <a:rPr lang="en-US" altLang="en-US" sz="2000" dirty="0"/>
              <a:t>|G|, </a:t>
            </a:r>
            <a:r>
              <a:rPr lang="en-US" altLang="en-US" sz="2000" dirty="0" smtClean="0"/>
              <a:t>this means </a:t>
            </a:r>
            <a:r>
              <a:rPr lang="en-US" altLang="en-US" sz="2000" dirty="0" err="1" smtClean="0"/>
              <a:t>x+ar</a:t>
            </a:r>
            <a:r>
              <a:rPr lang="en-US" altLang="en-US" sz="2000" dirty="0" smtClean="0"/>
              <a:t> = x’+</a:t>
            </a:r>
            <a:r>
              <a:rPr lang="en-US" altLang="en-US" sz="2000" dirty="0" err="1" smtClean="0"/>
              <a:t>ar</a:t>
            </a:r>
            <a:r>
              <a:rPr lang="en-US" altLang="en-US" sz="2000" dirty="0" smtClean="0"/>
              <a:t>’ mod |G|</a:t>
            </a:r>
          </a:p>
          <a:p>
            <a:pPr lvl="2"/>
            <a:r>
              <a:rPr lang="en-US" altLang="en-US" sz="2000" dirty="0" smtClean="0"/>
              <a:t>Sender can compute a as (x’-x)(r-r’)</a:t>
            </a:r>
            <a:r>
              <a:rPr lang="en-US" altLang="en-US" sz="2000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841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Fujisaki Okamoto </a:t>
            </a:r>
            <a:r>
              <a:rPr lang="en-US" dirty="0" err="1" smtClean="0"/>
              <a:t>Ohta</a:t>
            </a:r>
            <a:r>
              <a:rPr lang="en-US" dirty="0" smtClean="0"/>
              <a:t> (FOO)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medium</a:t>
            </a:r>
            <a:r>
              <a:rPr lang="en-US" sz="2800" dirty="0" smtClean="0"/>
              <a:t>) Specify the Fujisaki, Okamoto, </a:t>
            </a:r>
            <a:r>
              <a:rPr lang="en-US" sz="2800" dirty="0" err="1" smtClean="0"/>
              <a:t>Ohta</a:t>
            </a:r>
            <a:r>
              <a:rPr lang="en-US" sz="2800" dirty="0" smtClean="0"/>
              <a:t>  protocol [you may assume two-move blind signing protocols, like </a:t>
            </a:r>
            <a:r>
              <a:rPr lang="en-US" sz="2800" dirty="0" err="1" smtClean="0"/>
              <a:t>Chaum’s</a:t>
            </a:r>
            <a:r>
              <a:rPr lang="en-US" sz="2800" dirty="0" smtClean="0"/>
              <a:t>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difficulties with FOO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Requires anonymous channels (Tor?)</a:t>
            </a:r>
          </a:p>
          <a:p>
            <a:endParaRPr lang="en-US" sz="2800" dirty="0"/>
          </a:p>
          <a:p>
            <a:r>
              <a:rPr lang="en-US" sz="2800" dirty="0" smtClean="0"/>
              <a:t>Voters involved in all of the tallying phases</a:t>
            </a:r>
          </a:p>
          <a:p>
            <a:endParaRPr lang="en-US" sz="2800" dirty="0" smtClean="0"/>
          </a:p>
          <a:p>
            <a:r>
              <a:rPr lang="en-US" sz="2800" dirty="0" smtClean="0"/>
              <a:t>Only individual verifiability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Encryption schemes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encryption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630" y="4221088"/>
            <a:ext cx="129614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Enc</a:t>
            </a:r>
            <a:r>
              <a:rPr lang="en-GB" sz="2800" baseline="-25000" dirty="0" err="1" smtClean="0"/>
              <a:t>pk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08104" y="4174867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Dec</a:t>
            </a:r>
            <a:r>
              <a:rPr lang="en-GB" sz="2400" baseline="-25000" dirty="0" err="1" smtClean="0"/>
              <a:t>sk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198" y="443711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cxnSp>
        <p:nvCxnSpPr>
          <p:cNvPr id="12" name="Straight Arrow Connector 11"/>
          <p:cNvCxnSpPr>
            <a:stCxn id="9" idx="3"/>
            <a:endCxn id="4" idx="1"/>
          </p:cNvCxnSpPr>
          <p:nvPr/>
        </p:nvCxnSpPr>
        <p:spPr>
          <a:xfrm flipV="1">
            <a:off x="790750" y="4689140"/>
            <a:ext cx="1205880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 flipV="1">
            <a:off x="3292774" y="4642919"/>
            <a:ext cx="2215330" cy="462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1960" y="414036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endParaRPr lang="en-GB" b="1" dirty="0"/>
          </a:p>
        </p:txBody>
      </p:sp>
      <p:cxnSp>
        <p:nvCxnSpPr>
          <p:cNvPr id="41" name="Straight Arrow Connector 40"/>
          <p:cNvCxnSpPr>
            <a:stCxn id="6" idx="3"/>
            <a:endCxn id="42" idx="1"/>
          </p:cNvCxnSpPr>
          <p:nvPr/>
        </p:nvCxnSpPr>
        <p:spPr>
          <a:xfrm>
            <a:off x="6804248" y="4642919"/>
            <a:ext cx="1116632" cy="8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20880" y="4390196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1348558" y="211483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Setup</a:t>
            </a:r>
            <a:endParaRPr lang="en-GB" sz="2800" dirty="0"/>
          </a:p>
        </p:txBody>
      </p:sp>
      <p:sp>
        <p:nvSpPr>
          <p:cNvPr id="48" name="Rectangle 47"/>
          <p:cNvSpPr/>
          <p:nvPr/>
        </p:nvSpPr>
        <p:spPr>
          <a:xfrm>
            <a:off x="4171027" y="2116846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Kg</a:t>
            </a:r>
            <a:endParaRPr lang="en-GB" sz="2800" dirty="0"/>
          </a:p>
        </p:txBody>
      </p:sp>
      <p:cxnSp>
        <p:nvCxnSpPr>
          <p:cNvPr id="49" name="Straight Arrow Connector 48"/>
          <p:cNvCxnSpPr>
            <a:stCxn id="47" idx="3"/>
            <a:endCxn id="48" idx="1"/>
          </p:cNvCxnSpPr>
          <p:nvPr/>
        </p:nvCxnSpPr>
        <p:spPr>
          <a:xfrm>
            <a:off x="2644702" y="2582888"/>
            <a:ext cx="1526325" cy="2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2"/>
            <a:endCxn id="4" idx="0"/>
          </p:cNvCxnSpPr>
          <p:nvPr/>
        </p:nvCxnSpPr>
        <p:spPr>
          <a:xfrm flipH="1">
            <a:off x="2644702" y="3052950"/>
            <a:ext cx="2174397" cy="1168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6" idx="0"/>
          </p:cNvCxnSpPr>
          <p:nvPr/>
        </p:nvCxnSpPr>
        <p:spPr>
          <a:xfrm>
            <a:off x="4819099" y="3052950"/>
            <a:ext cx="1337077" cy="112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7" idx="1"/>
          </p:cNvCxnSpPr>
          <p:nvPr/>
        </p:nvCxnSpPr>
        <p:spPr>
          <a:xfrm>
            <a:off x="790750" y="2573306"/>
            <a:ext cx="55780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6" y="2276872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ν</a:t>
            </a:r>
            <a:endParaRPr lang="en-GB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752750" y="2079004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059832" y="32658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pk</a:t>
            </a:r>
            <a:endParaRPr lang="en-GB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868144" y="326593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sk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85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762938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Setup(</a:t>
            </a:r>
            <a:r>
              <a:rPr lang="el-GR" sz="3200" b="1" dirty="0"/>
              <a:t>ν</a:t>
            </a:r>
            <a:r>
              <a:rPr lang="en-GB" sz="3200" b="1" dirty="0" smtClean="0"/>
              <a:t>)</a:t>
            </a:r>
            <a:r>
              <a:rPr lang="en-GB" sz="3200" dirty="0" smtClean="0"/>
              <a:t>: fixes parameters for the scheme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KG(</a:t>
            </a:r>
            <a:r>
              <a:rPr lang="en-GB" sz="3200" b="1" dirty="0" err="1" smtClean="0"/>
              <a:t>params</a:t>
            </a:r>
            <a:r>
              <a:rPr lang="en-GB" sz="3200" b="1" dirty="0" smtClean="0"/>
              <a:t>)</a:t>
            </a:r>
            <a:r>
              <a:rPr lang="en-GB" sz="3200" dirty="0" smtClean="0"/>
              <a:t>: randomized algorithm that  generates (PK,SK) </a:t>
            </a:r>
            <a:endParaRPr lang="en-GB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ENC</a:t>
            </a:r>
            <a:r>
              <a:rPr lang="en-GB" sz="3200" b="1" baseline="-25000" dirty="0" smtClean="0"/>
              <a:t>PK</a:t>
            </a:r>
            <a:r>
              <a:rPr lang="en-GB" sz="3200" b="1" dirty="0" smtClean="0"/>
              <a:t>(m)</a:t>
            </a:r>
            <a:r>
              <a:rPr lang="en-GB" sz="3200" dirty="0" smtClean="0"/>
              <a:t>: randomized algorithm that generates an encryption of m under PK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DEC</a:t>
            </a:r>
            <a:r>
              <a:rPr lang="en-GB" sz="3200" b="1" baseline="-25000" dirty="0" smtClean="0"/>
              <a:t>SK</a:t>
            </a:r>
            <a:r>
              <a:rPr lang="en-GB" sz="3200" b="1" dirty="0" smtClean="0"/>
              <a:t>(C)</a:t>
            </a:r>
            <a:r>
              <a:rPr lang="en-GB" sz="3200" dirty="0" smtClean="0"/>
              <a:t>: deterministic algorithm that calculates the decryption of C under </a:t>
            </a:r>
            <a:r>
              <a:rPr lang="en-GB" sz="3200" dirty="0" err="1" smtClean="0"/>
              <a:t>sk</a:t>
            </a:r>
            <a:endParaRPr lang="en-GB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69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162187"/>
            <a:ext cx="1834306" cy="161419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081" y="1999765"/>
            <a:ext cx="1597956" cy="1922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2" y="3416337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3362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6" y="1844824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>
            <a:off x="1092005" y="2377546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9966390">
            <a:off x="1112957" y="3501362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1120620" y="2941573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1328" y="1700808"/>
            <a:ext cx="5185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Mathematical descriptions:</a:t>
            </a:r>
            <a:endParaRPr lang="en-GB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a system 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How a system 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is an attacker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is a break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8267" y="4293096"/>
            <a:ext cx="773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Advantages</a:t>
            </a:r>
            <a:r>
              <a:rPr lang="en-GB" sz="2800" b="1" dirty="0" smtClean="0"/>
              <a:t>: </a:t>
            </a:r>
            <a:r>
              <a:rPr lang="en-GB" sz="2800" dirty="0" smtClean="0"/>
              <a:t>clarify security notion; allows for security proofs (guarantees within clearly established boundaries)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Shortcomings</a:t>
            </a:r>
            <a:r>
              <a:rPr lang="en-GB" sz="2800" dirty="0" smtClean="0"/>
              <a:t>: abstraction – implicit assumptions, details are missing (e.g. trust in hardware, side-channels)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properties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b="1" dirty="0" smtClean="0"/>
                  <a:t>Correctness:</a:t>
                </a:r>
                <a:r>
                  <a:rPr lang="en-GB" sz="3200" dirty="0" smtClean="0"/>
                  <a:t> </a:t>
                </a:r>
                <a:r>
                  <a:rPr lang="en-GB" sz="2800" dirty="0" smtClean="0"/>
                  <a:t>for any PK,SK and M:</a:t>
                </a:r>
                <a:br>
                  <a:rPr lang="en-GB" sz="2800" dirty="0" smtClean="0"/>
                </a:br>
                <a:endParaRPr lang="en-GB" sz="2800" dirty="0" smtClean="0"/>
              </a:p>
              <a:p>
                <a:pPr marL="114300" indent="0" algn="ctr">
                  <a:buNone/>
                </a:pPr>
                <a:r>
                  <a:rPr lang="en-GB" sz="2800" dirty="0" smtClean="0"/>
                  <a:t>DEC</a:t>
                </a:r>
                <a:r>
                  <a:rPr lang="en-GB" sz="2800" baseline="-25000" dirty="0" smtClean="0"/>
                  <a:t>SK </a:t>
                </a:r>
                <a:r>
                  <a:rPr lang="en-GB" sz="2800" dirty="0" smtClean="0"/>
                  <a:t>(ENC</a:t>
                </a:r>
                <a:r>
                  <a:rPr lang="en-GB" sz="2800" baseline="-25000" dirty="0" smtClean="0"/>
                  <a:t>PK </a:t>
                </a:r>
                <a:r>
                  <a:rPr lang="en-GB" sz="2800" dirty="0" smtClean="0"/>
                  <a:t>(M))=M</a:t>
                </a:r>
              </a:p>
              <a:p>
                <a:endParaRPr lang="en-GB" sz="3200" dirty="0" smtClean="0"/>
              </a:p>
              <a:p>
                <a:r>
                  <a:rPr lang="en-GB" sz="3200" b="1" dirty="0" err="1" smtClean="0"/>
                  <a:t>Homomorphicity</a:t>
                </a:r>
                <a:r>
                  <a:rPr lang="en-GB" sz="3200" b="1" dirty="0" smtClean="0"/>
                  <a:t>:</a:t>
                </a:r>
                <a:r>
                  <a:rPr lang="en-GB" sz="3200" dirty="0" smtClean="0"/>
                  <a:t>  </a:t>
                </a:r>
                <a:r>
                  <a:rPr lang="en-GB" sz="2800" dirty="0" smtClean="0"/>
                  <a:t>for any PK, the function ENC</a:t>
                </a:r>
                <a:r>
                  <a:rPr lang="en-GB" sz="2800" baseline="-25000" dirty="0"/>
                  <a:t>PK</a:t>
                </a:r>
                <a:r>
                  <a:rPr lang="en-GB" sz="2800" baseline="-25000" dirty="0" smtClean="0"/>
                  <a:t> </a:t>
                </a:r>
                <a:r>
                  <a:rPr lang="en-GB" sz="2800" dirty="0" smtClean="0"/>
                  <a:t>( ) is </a:t>
                </a:r>
                <a:r>
                  <a:rPr lang="en-GB" sz="2800" dirty="0" err="1" smtClean="0"/>
                  <a:t>homomorphic</a:t>
                </a:r>
                <a:endParaRPr lang="en-GB" sz="2800" baseline="-25000" dirty="0" smtClean="0"/>
              </a:p>
              <a:p>
                <a:pPr marL="114300" indent="0" algn="ctr">
                  <a:buNone/>
                </a:pPr>
                <a:r>
                  <a:rPr lang="en-GB" sz="2800" dirty="0"/>
                  <a:t/>
                </a:r>
                <a:br>
                  <a:rPr lang="en-GB" sz="2800" dirty="0"/>
                </a:br>
                <a:r>
                  <a:rPr lang="en-GB" sz="2800" dirty="0"/>
                  <a:t>ENC</a:t>
                </a:r>
                <a:r>
                  <a:rPr lang="en-GB" sz="2800" baseline="-25000" dirty="0"/>
                  <a:t>PK</a:t>
                </a:r>
                <a:r>
                  <a:rPr lang="en-GB" sz="2800" dirty="0"/>
                  <a:t>(M</a:t>
                </a:r>
                <a:r>
                  <a:rPr lang="en-GB" sz="2800" baseline="-25000" dirty="0"/>
                  <a:t>1</a:t>
                </a:r>
                <a:r>
                  <a:rPr lang="en-GB" sz="2800" dirty="0"/>
                  <a:t>)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/>
                  <a:t> ENC</a:t>
                </a:r>
                <a:r>
                  <a:rPr lang="en-GB" sz="2800" baseline="-25000" dirty="0"/>
                  <a:t>PK</a:t>
                </a:r>
                <a:r>
                  <a:rPr lang="en-GB" sz="2800" dirty="0"/>
                  <a:t>(M</a:t>
                </a:r>
                <a:r>
                  <a:rPr lang="en-GB" sz="2800" baseline="-25000" dirty="0"/>
                  <a:t>2</a:t>
                </a:r>
                <a:r>
                  <a:rPr lang="en-GB" sz="2800" dirty="0"/>
                  <a:t>) = ENC</a:t>
                </a:r>
                <a:r>
                  <a:rPr lang="en-GB" sz="2800" baseline="-25000" dirty="0"/>
                  <a:t>PK</a:t>
                </a:r>
                <a:r>
                  <a:rPr lang="en-GB" sz="2800" dirty="0"/>
                  <a:t>(M1+M2</a:t>
                </a:r>
                <a:r>
                  <a:rPr lang="en-GB" sz="2800" dirty="0" smtClean="0"/>
                  <a:t>)</a:t>
                </a:r>
                <a:endParaRPr lang="en-GB" sz="28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dirty="0" smtClean="0"/>
              <a:t>(exponent) </a:t>
            </a:r>
            <a:r>
              <a:rPr lang="en-GB" dirty="0" err="1" smtClean="0"/>
              <a:t>ElGamal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412776"/>
                <a:ext cx="7200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Setup(</a:t>
                </a:r>
                <a:r>
                  <a:rPr lang="el-GR" sz="3200" b="1" dirty="0"/>
                  <a:t>ν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produces a description of  	             (G,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dirty="0" smtClean="0"/>
                  <a:t>)  with generator 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KG</a:t>
                </a:r>
                <a:r>
                  <a:rPr lang="en-GB" sz="3200" b="1" dirty="0" smtClean="0">
                    <a:sym typeface="Wingdings" pitchFamily="2" charset="2"/>
                  </a:rPr>
                  <a:t>(G, g)</a:t>
                </a:r>
                <a:r>
                  <a:rPr lang="en-GB" sz="3200" dirty="0" smtClean="0">
                    <a:sym typeface="Wingdings" pitchFamily="2" charset="2"/>
                  </a:rPr>
                  <a:t>:</a:t>
                </a:r>
                <a:r>
                  <a:rPr lang="en-GB" sz="3200" dirty="0" smtClean="0"/>
                  <a:t>  x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{1,…,|G |}; </a:t>
                </a:r>
                <a:br>
                  <a:rPr lang="en-GB" sz="3200" dirty="0" smtClean="0"/>
                </a:br>
                <a:r>
                  <a:rPr lang="en-GB" sz="3200" dirty="0" smtClean="0"/>
                  <a:t>	             X</a:t>
                </a:r>
                <a:r>
                  <a:rPr lang="en-GB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x</a:t>
                </a:r>
                <a:r>
                  <a:rPr lang="en-GB" sz="3200" dirty="0" smtClean="0"/>
                  <a:t> </a:t>
                </a:r>
                <a:br>
                  <a:rPr lang="en-GB" sz="3200" dirty="0" smtClean="0"/>
                </a:br>
                <a:r>
                  <a:rPr lang="en-GB" sz="3200" dirty="0" smtClean="0"/>
                  <a:t> 	             output (</a:t>
                </a:r>
                <a:r>
                  <a:rPr lang="en-GB" sz="3200" dirty="0" err="1" smtClean="0"/>
                  <a:t>X,x</a:t>
                </a:r>
                <a:r>
                  <a:rPr lang="en-GB" sz="32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ENC</a:t>
                </a:r>
                <a:r>
                  <a:rPr lang="en-GB" sz="3200" b="1" baseline="-25000" dirty="0" smtClean="0"/>
                  <a:t>X</a:t>
                </a:r>
                <a:r>
                  <a:rPr lang="en-GB" sz="3200" b="1" dirty="0" smtClean="0"/>
                  <a:t>(m)</a:t>
                </a:r>
                <a:r>
                  <a:rPr lang="en-GB" sz="3200" dirty="0" smtClean="0"/>
                  <a:t>:  r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/>
                  <a:t>{1,…,|G |};</a:t>
                </a:r>
                <a:br>
                  <a:rPr lang="en-GB" sz="3200" dirty="0"/>
                </a:br>
                <a:r>
                  <a:rPr lang="en-GB" sz="3200" dirty="0" smtClean="0"/>
                  <a:t>		   (R,C)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 smtClean="0"/>
                  <a:t>(g</a:t>
                </a:r>
                <a:r>
                  <a:rPr lang="en-GB" sz="3200" baseline="30000" dirty="0" smtClean="0"/>
                  <a:t>r</a:t>
                </a:r>
                <a:r>
                  <a:rPr lang="en-GB" sz="3200" dirty="0" smtClean="0"/>
                  <a:t>,</a:t>
                </a:r>
                <a:r>
                  <a:rPr lang="en-GB" sz="3200" dirty="0"/>
                  <a:t> 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m</a:t>
                </a:r>
                <a:r>
                  <a:rPr lang="en-GB" sz="3200" dirty="0" err="1" smtClean="0"/>
                  <a:t>X</a:t>
                </a:r>
                <a:r>
                  <a:rPr lang="en-GB" sz="3200" baseline="30000" dirty="0" err="1" smtClean="0"/>
                  <a:t>r</a:t>
                </a:r>
                <a:r>
                  <a:rPr lang="en-GB" sz="3200" dirty="0" smtClean="0"/>
                  <a:t>); </a:t>
                </a:r>
                <a:br>
                  <a:rPr lang="en-GB" sz="3200" dirty="0" smtClean="0"/>
                </a:br>
                <a:r>
                  <a:rPr lang="en-GB" sz="3200" dirty="0" smtClean="0"/>
                  <a:t>                  output (R,C)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err="1" smtClean="0"/>
                  <a:t>DEC</a:t>
                </a:r>
                <a:r>
                  <a:rPr lang="en-GB" sz="3200" b="1" baseline="-25000" dirty="0" err="1" smtClean="0"/>
                  <a:t>x</a:t>
                </a:r>
                <a:r>
                  <a:rPr lang="en-GB" sz="3200" b="1" dirty="0" smtClean="0"/>
                  <a:t>((R,C))</a:t>
                </a:r>
                <a:r>
                  <a:rPr lang="en-GB" sz="3200" dirty="0" smtClean="0"/>
                  <a:t>: find t such  that 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t</a:t>
                </a:r>
                <a:r>
                  <a:rPr lang="en-GB" sz="3200" dirty="0" smtClean="0"/>
                  <a:t>=C/R</a:t>
                </a:r>
                <a:r>
                  <a:rPr lang="en-GB" sz="3200" baseline="30000" dirty="0" smtClean="0"/>
                  <a:t>x</a:t>
                </a:r>
                <a:br>
                  <a:rPr lang="en-GB" sz="3200" baseline="30000" dirty="0" smtClean="0"/>
                </a:br>
                <a:r>
                  <a:rPr lang="en-GB" sz="3200" baseline="30000" dirty="0" smtClean="0"/>
                  <a:t>	</a:t>
                </a:r>
                <a:r>
                  <a:rPr lang="en-GB" sz="3200" dirty="0" smtClean="0"/>
                  <a:t>                 output m</a:t>
                </a:r>
                <a:endParaRPr lang="en-GB" sz="3200" baseline="30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72008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948" t="-1580" b="-3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properties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/>
                <a:r>
                  <a:rPr lang="en-GB" sz="3800" b="1" dirty="0"/>
                  <a:t>ENC</a:t>
                </a:r>
                <a:r>
                  <a:rPr lang="en-GB" sz="3800" b="1" baseline="-25000" dirty="0"/>
                  <a:t>X</a:t>
                </a:r>
                <a:r>
                  <a:rPr lang="en-GB" sz="3800" b="1" dirty="0"/>
                  <a:t>(m)</a:t>
                </a:r>
                <a:r>
                  <a:rPr lang="en-GB" sz="3800" dirty="0"/>
                  <a:t>:  (R,C) </a:t>
                </a:r>
                <a14:m>
                  <m:oMath xmlns:m="http://schemas.openxmlformats.org/officeDocument/2006/math">
                    <m:r>
                      <a:rPr lang="en-GB" sz="38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800" dirty="0"/>
                  <a:t>(g</a:t>
                </a:r>
                <a:r>
                  <a:rPr lang="en-GB" sz="3800" baseline="30000" dirty="0"/>
                  <a:t>r</a:t>
                </a:r>
                <a:r>
                  <a:rPr lang="en-GB" sz="3800" dirty="0"/>
                  <a:t>, 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m</a:t>
                </a:r>
                <a:r>
                  <a:rPr lang="en-GB" sz="3800" dirty="0" err="1"/>
                  <a:t>X</a:t>
                </a:r>
                <a:r>
                  <a:rPr lang="en-GB" sz="3800" baseline="30000" dirty="0" err="1"/>
                  <a:t>r</a:t>
                </a:r>
                <a:r>
                  <a:rPr lang="en-GB" sz="3800" dirty="0"/>
                  <a:t>); </a:t>
                </a:r>
                <a:br>
                  <a:rPr lang="en-GB" sz="3800" dirty="0"/>
                </a:br>
                <a:r>
                  <a:rPr lang="en-GB" sz="3800" dirty="0"/>
                  <a:t>                </a:t>
                </a:r>
                <a:r>
                  <a:rPr lang="en-GB" sz="3800" dirty="0" smtClean="0"/>
                  <a:t>   </a:t>
                </a:r>
                <a:r>
                  <a:rPr lang="en-GB" sz="3800" dirty="0"/>
                  <a:t>output (R,C) </a:t>
                </a:r>
              </a:p>
              <a:p>
                <a:pPr marL="457200" indent="-457200"/>
                <a:r>
                  <a:rPr lang="en-GB" sz="3800" b="1" dirty="0" err="1"/>
                  <a:t>DEC</a:t>
                </a:r>
                <a:r>
                  <a:rPr lang="en-GB" sz="3800" b="1" baseline="-25000" dirty="0" err="1"/>
                  <a:t>x</a:t>
                </a:r>
                <a:r>
                  <a:rPr lang="en-GB" sz="3800" b="1" dirty="0"/>
                  <a:t>((R,C))</a:t>
                </a:r>
                <a:r>
                  <a:rPr lang="en-GB" sz="3800" dirty="0"/>
                  <a:t>: find t such  that 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t</a:t>
                </a:r>
                <a:r>
                  <a:rPr lang="en-GB" sz="3800" dirty="0"/>
                  <a:t>=C/R</a:t>
                </a:r>
                <a:r>
                  <a:rPr lang="en-GB" sz="3800" baseline="30000" dirty="0"/>
                  <a:t>x</a:t>
                </a:r>
                <a:br>
                  <a:rPr lang="en-GB" sz="3800" baseline="30000" dirty="0"/>
                </a:br>
                <a:r>
                  <a:rPr lang="en-GB" sz="3800" baseline="30000" dirty="0"/>
                  <a:t>	</a:t>
                </a:r>
                <a:r>
                  <a:rPr lang="en-GB" sz="3800" dirty="0"/>
                  <a:t>                 output </a:t>
                </a:r>
                <a:r>
                  <a:rPr lang="en-GB" sz="3800" dirty="0" smtClean="0"/>
                  <a:t>t</a:t>
                </a:r>
                <a:endParaRPr lang="en-GB" sz="3800" baseline="30000" dirty="0"/>
              </a:p>
              <a:p>
                <a:endParaRPr lang="en-GB" sz="3800" dirty="0"/>
              </a:p>
              <a:p>
                <a:r>
                  <a:rPr lang="en-GB" sz="3800" b="1" dirty="0" smtClean="0"/>
                  <a:t>Correctness:</a:t>
                </a:r>
                <a:r>
                  <a:rPr lang="en-GB" sz="3800" dirty="0" smtClean="0"/>
                  <a:t>  </a:t>
                </a:r>
                <a:br>
                  <a:rPr lang="en-GB" sz="3800" dirty="0" smtClean="0"/>
                </a:br>
                <a:r>
                  <a:rPr lang="en-GB" sz="3800" dirty="0" smtClean="0"/>
                  <a:t>   output </a:t>
                </a:r>
                <a:r>
                  <a:rPr lang="en-GB" sz="3800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3800" dirty="0" smtClean="0"/>
                  <a:t> such that </a:t>
                </a:r>
                <a:r>
                  <a:rPr lang="en-GB" sz="3800" dirty="0" err="1" smtClean="0"/>
                  <a:t>g</a:t>
                </a:r>
                <a:r>
                  <a:rPr lang="en-GB" sz="3800" b="1" baseline="30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GB" sz="3800" baseline="30000" dirty="0" smtClean="0"/>
                  <a:t> </a:t>
                </a:r>
                <a:r>
                  <a:rPr lang="en-GB" sz="3800" dirty="0" smtClean="0"/>
                  <a:t>= 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/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xr</a:t>
                </a:r>
                <a:r>
                  <a:rPr lang="en-GB" sz="3800" dirty="0" smtClean="0"/>
                  <a:t> = 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/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=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smtClean="0"/>
                  <a:t> </a:t>
                </a:r>
                <a:endParaRPr lang="en-GB" sz="3800" dirty="0"/>
              </a:p>
              <a:p>
                <a:endParaRPr lang="en-GB" sz="3800" dirty="0" smtClean="0"/>
              </a:p>
              <a:p>
                <a:r>
                  <a:rPr lang="en-GB" sz="3800" b="1" dirty="0" err="1" smtClean="0"/>
                  <a:t>Homorphicity</a:t>
                </a:r>
                <a:r>
                  <a:rPr lang="en-GB" sz="3800" b="1" dirty="0" smtClean="0"/>
                  <a:t>:</a:t>
                </a:r>
              </a:p>
              <a:p>
                <a:pPr marL="114300" indent="0" algn="ctr">
                  <a:buNone/>
                </a:pPr>
                <a:r>
                  <a:rPr lang="en-GB" sz="3800" dirty="0" smtClean="0"/>
                  <a:t>(g</a:t>
                </a:r>
                <a:r>
                  <a:rPr lang="en-GB" sz="3800" baseline="30000" dirty="0" smtClean="0"/>
                  <a:t>r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v1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r</a:t>
                </a:r>
                <a:r>
                  <a:rPr lang="en-GB" sz="3800" dirty="0"/>
                  <a:t>) </a:t>
                </a:r>
                <a14:m>
                  <m:oMath xmlns:m="http://schemas.openxmlformats.org/officeDocument/2006/math">
                    <m:r>
                      <a:rPr lang="en-GB" sz="3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800" dirty="0"/>
                  <a:t> (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s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v2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s</a:t>
                </a:r>
                <a:r>
                  <a:rPr lang="en-GB" sz="3800" dirty="0"/>
                  <a:t>) = </a:t>
                </a:r>
                <a:r>
                  <a:rPr lang="en-GB" sz="3800" dirty="0" smtClean="0"/>
                  <a:t>(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q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v1+v2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q</a:t>
                </a:r>
                <a:r>
                  <a:rPr lang="en-GB" sz="3800" dirty="0"/>
                  <a:t>)</a:t>
                </a:r>
              </a:p>
              <a:p>
                <a:pPr marL="114300" indent="0" algn="ctr">
                  <a:buNone/>
                </a:pPr>
                <a:r>
                  <a:rPr lang="en-GB" sz="3800" dirty="0" smtClean="0"/>
                  <a:t>where </a:t>
                </a:r>
                <a:r>
                  <a:rPr lang="en-GB" sz="3800" dirty="0"/>
                  <a:t>q=</a:t>
                </a:r>
                <a:r>
                  <a:rPr lang="en-GB" sz="3800" dirty="0" err="1"/>
                  <a:t>r+s</a:t>
                </a:r>
                <a:endParaRPr lang="en-GB" sz="38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40" t="-2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IND-CPA security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3928" y="2132856"/>
                <a:ext cx="3168352" cy="3508936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GB" sz="2400" b="1" dirty="0" smtClean="0"/>
                  <a:t>  par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(par)</a:t>
                </a:r>
              </a:p>
              <a:p>
                <a:endParaRPr lang="en-GB" sz="2400" b="1" dirty="0" smtClean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 smtClean="0"/>
              </a:p>
              <a:p>
                <a:r>
                  <a:rPr lang="en-GB" sz="2400" b="1" dirty="0" smtClean="0"/>
                  <a:t>   C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/>
                  <a:t>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baseline="-25000" dirty="0"/>
              </a:p>
              <a:p>
                <a:r>
                  <a:rPr lang="en-GB" sz="2400" b="1" dirty="0" smtClean="0"/>
                  <a:t>  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d=b</a:t>
                </a:r>
                <a:endParaRPr lang="en-GB" sz="2000" b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32856"/>
                <a:ext cx="3168352" cy="3508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611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198884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70892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PK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84068" y="5712931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96" y="1412776"/>
                <a:ext cx="59350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Security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for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Setup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Enc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59350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123728" y="342900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 smtClean="0"/>
              <a:t>0</a:t>
            </a:r>
            <a:r>
              <a:rPr lang="en-GB" dirty="0" smtClean="0"/>
              <a:t>,M</a:t>
            </a:r>
            <a:r>
              <a:rPr lang="en-GB" baseline="-25000" dirty="0" smtClean="0"/>
              <a:t>I</a:t>
            </a:r>
            <a:endParaRPr lang="en-GB" baseline="-250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1979712" y="407707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2051720" y="479715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Guess 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16216" y="1556792"/>
                <a:ext cx="79208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556792"/>
                <a:ext cx="792088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23528" y="3789040"/>
            <a:ext cx="7848872" cy="2304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 smtClean="0"/>
              <a:t>Theorem</a:t>
            </a:r>
            <a:r>
              <a:rPr lang="en-GB" sz="3200" dirty="0" err="1" smtClean="0"/>
              <a:t>:If</a:t>
            </a:r>
            <a:r>
              <a:rPr lang="en-GB" sz="3200" dirty="0" smtClean="0"/>
              <a:t> the DDH problem is hard in G then the </a:t>
            </a:r>
            <a:r>
              <a:rPr lang="en-GB" sz="3200" dirty="0" err="1" smtClean="0"/>
              <a:t>ElGamal</a:t>
            </a:r>
            <a:r>
              <a:rPr lang="en-GB" sz="3200" dirty="0" smtClean="0"/>
              <a:t> encryption scheme is </a:t>
            </a:r>
            <a:r>
              <a:rPr lang="en-GB" sz="3200" dirty="0"/>
              <a:t>IND-CPA </a:t>
            </a:r>
            <a:r>
              <a:rPr lang="en-GB" sz="3200" dirty="0" smtClean="0"/>
              <a:t>secure.</a:t>
            </a:r>
            <a:endParaRPr lang="en-GB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313946" y="2276872"/>
            <a:ext cx="7848872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Good definition?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13946" y="836712"/>
                <a:ext cx="7848872" cy="115212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is IND-CPA secure if </a:t>
                </a:r>
                <a:r>
                  <a:rPr lang="en-GB" sz="3200" dirty="0" err="1" smtClean="0"/>
                  <a:t>Pr</a:t>
                </a:r>
                <a:r>
                  <a:rPr lang="en-GB" sz="3200" dirty="0" smtClean="0"/>
                  <a:t>[win] ~ 1/2</a:t>
                </a:r>
                <a:endParaRPr lang="en-GB" sz="32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6" y="836712"/>
                <a:ext cx="7848872" cy="115212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8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8" grpId="0" animBg="1"/>
      <p:bldP spid="16" grpId="0" animBg="1"/>
      <p:bldP spid="20" grpId="0" animBg="1"/>
      <p:bldP spid="21" grpId="0" animBg="1"/>
      <p:bldP spid="7" grpId="0" animBg="1"/>
      <p:bldP spid="17" grpId="0" animBg="1"/>
      <p:bldP spid="19" grpId="0" animBg="1"/>
      <p:bldP spid="1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pass voting scheme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64802" y="1052157"/>
            <a:ext cx="1067718" cy="4039277"/>
            <a:chOff x="4464802" y="1052157"/>
            <a:chExt cx="1067718" cy="4039277"/>
          </a:xfrm>
        </p:grpSpPr>
        <p:sp>
          <p:nvSpPr>
            <p:cNvPr id="6" name="Rectangle 5"/>
            <p:cNvSpPr/>
            <p:nvPr/>
          </p:nvSpPr>
          <p:spPr>
            <a:xfrm>
              <a:off x="4464802" y="1563042"/>
              <a:ext cx="1067718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18401" y="1052157"/>
              <a:ext cx="9605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705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619672" y="177906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9066"/>
                <a:ext cx="2254980" cy="864096"/>
              </a:xfrm>
              <a:prstGeom prst="rightArrow">
                <a:avLst/>
              </a:prstGeom>
              <a:blipFill rotWithShape="1">
                <a:blip r:embed="rId4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39462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293119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619672" y="285918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9186"/>
                <a:ext cx="2254980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61392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5762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619672" y="4233754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n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n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33754"/>
                <a:ext cx="2254980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27837" y="3939306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P</a:t>
            </a:r>
            <a:r>
              <a:rPr lang="en-GB" sz="2800" baseline="-25000" dirty="0" err="1" smtClean="0"/>
              <a:t>n</a:t>
            </a:r>
            <a:r>
              <a:rPr lang="en-GB" sz="2800" dirty="0" smtClean="0"/>
              <a:t>: </a:t>
            </a:r>
            <a:r>
              <a:rPr lang="en-GB" sz="2800" dirty="0" err="1" smtClean="0"/>
              <a:t>v</a:t>
            </a:r>
            <a:r>
              <a:rPr lang="en-GB" sz="2800" baseline="-25000" dirty="0" err="1" smtClean="0"/>
              <a:t>n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err="1" smtClean="0">
                <a:solidFill>
                  <a:schemeClr val="bg1"/>
                </a:solidFill>
              </a:rPr>
              <a:t>n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4652" y="833380"/>
            <a:ext cx="3056145" cy="1459324"/>
            <a:chOff x="3874652" y="833380"/>
            <a:chExt cx="3056145" cy="1459324"/>
          </a:xfrm>
        </p:grpSpPr>
        <p:grpSp>
          <p:nvGrpSpPr>
            <p:cNvPr id="22" name="Group 21"/>
            <p:cNvGrpSpPr/>
            <p:nvPr/>
          </p:nvGrpSpPr>
          <p:grpSpPr>
            <a:xfrm>
              <a:off x="5721497" y="833380"/>
              <a:ext cx="1209300" cy="1459324"/>
              <a:chOff x="6930797" y="692696"/>
              <a:chExt cx="1209300" cy="1459324"/>
            </a:xfrm>
          </p:grpSpPr>
          <p:pic>
            <p:nvPicPr>
              <p:cNvPr id="2050" name="Picture 2" descr="C:\Users\toshiba\AppData\Local\Microsoft\Windows\Temporary Internet Files\Content.IE5\CMVHZYSO\MC900390752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0797" y="692696"/>
                <a:ext cx="1209300" cy="1360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35447" y="1628800"/>
                <a:ext cx="604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SK</a:t>
                </a:r>
                <a:endParaRPr lang="en-GB" sz="28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74652" y="1039822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5220072" y="3163128"/>
                <a:ext cx="3600400" cy="1534732"/>
              </a:xfrm>
              <a:prstGeom prst="wedgeRoundRectCallout">
                <a:avLst>
                  <a:gd name="adj1" fmla="val -13315"/>
                  <a:gd name="adj2" fmla="val -168068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,… </a:t>
                </a:r>
                <a:r>
                  <a:rPr lang="en-GB" sz="2400" b="1" dirty="0" err="1"/>
                  <a:t>v</a:t>
                </a:r>
                <a:r>
                  <a:rPr lang="en-GB" sz="2400" b="1" baseline="-25000" dirty="0" err="1"/>
                  <a:t>n</a:t>
                </a:r>
                <a:r>
                  <a:rPr lang="en-GB" sz="2400" b="1" dirty="0" smtClean="0"/>
                  <a:t>. Compute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 smtClean="0"/>
                  <a:t>,…,</a:t>
                </a:r>
                <a:r>
                  <a:rPr lang="en-GB" sz="2400" b="1" dirty="0" err="1" smtClean="0"/>
                  <a:t>v</a:t>
                </a:r>
                <a:r>
                  <a:rPr lang="en-GB" sz="2400" b="1" baseline="-25000" dirty="0" err="1" smtClean="0"/>
                  <a:t>n</a:t>
                </a:r>
                <a:r>
                  <a:rPr lang="en-GB" sz="2400" b="1" dirty="0" smtClean="0"/>
                  <a:t>)</a:t>
                </a:r>
                <a:endParaRPr lang="en-GB" b="1" dirty="0"/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163128"/>
                <a:ext cx="3600400" cy="1534732"/>
              </a:xfrm>
              <a:prstGeom prst="wedgeRoundRectCallout">
                <a:avLst>
                  <a:gd name="adj1" fmla="val -13315"/>
                  <a:gd name="adj2" fmla="val -168068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6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3" grpId="0"/>
      <p:bldP spid="24" grpId="0"/>
      <p:bldP spid="25" grpId="0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Syntax of SPS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Setup(</a:t>
            </a:r>
            <a:r>
              <a:rPr lang="el-GR" sz="3200" b="1" dirty="0" smtClean="0"/>
              <a:t>ν</a:t>
            </a:r>
            <a:r>
              <a:rPr lang="en-GB" sz="3200" b="1" dirty="0" smtClean="0"/>
              <a:t>)</a:t>
            </a:r>
            <a:r>
              <a:rPr lang="en-GB" sz="3200" dirty="0" smtClean="0"/>
              <a:t>: generates (</a:t>
            </a:r>
            <a:r>
              <a:rPr lang="en-GB" sz="3200" b="1" dirty="0" err="1" smtClean="0"/>
              <a:t>x</a:t>
            </a:r>
            <a:r>
              <a:rPr lang="en-GB" sz="3200" dirty="0" err="1" smtClean="0"/>
              <a:t>,</a:t>
            </a:r>
            <a:r>
              <a:rPr lang="en-GB" sz="3200" b="1" dirty="0" err="1" smtClean="0"/>
              <a:t>y</a:t>
            </a:r>
            <a:r>
              <a:rPr lang="en-GB" sz="3200" dirty="0" err="1" smtClean="0"/>
              <a:t>,</a:t>
            </a:r>
            <a:r>
              <a:rPr lang="en-GB" sz="3200" b="1" dirty="0" err="1" smtClean="0"/>
              <a:t>BB</a:t>
            </a:r>
            <a:r>
              <a:rPr lang="en-GB" sz="3200" dirty="0" smtClean="0"/>
              <a:t>) secret information for tallying, public information parameters of the scheme, initial </a:t>
            </a:r>
            <a:r>
              <a:rPr lang="en-GB" sz="3200" b="1" dirty="0" smtClean="0"/>
              <a:t>BB</a:t>
            </a:r>
            <a:r>
              <a:rPr lang="en-GB" sz="3200" dirty="0" smtClean="0"/>
              <a:t> </a:t>
            </a:r>
          </a:p>
          <a:p>
            <a:r>
              <a:rPr lang="en-GB" sz="3200" b="1" dirty="0" smtClean="0"/>
              <a:t>Vote(</a:t>
            </a:r>
            <a:r>
              <a:rPr lang="en-GB" sz="3200" b="1" dirty="0" err="1" smtClean="0"/>
              <a:t>y,v</a:t>
            </a:r>
            <a:r>
              <a:rPr lang="en-GB" sz="3200" b="1" dirty="0" smtClean="0"/>
              <a:t>)</a:t>
            </a:r>
            <a:r>
              <a:rPr lang="en-GB" sz="3200" dirty="0" smtClean="0"/>
              <a:t>: the algorithm run by each voter to produce a ballot </a:t>
            </a:r>
            <a:r>
              <a:rPr lang="en-GB" sz="3200" b="1" dirty="0" smtClean="0"/>
              <a:t>b</a:t>
            </a:r>
            <a:endParaRPr lang="en-GB" sz="3200" b="1" dirty="0"/>
          </a:p>
          <a:p>
            <a:r>
              <a:rPr lang="en-GB" sz="3200" b="1" dirty="0" smtClean="0"/>
              <a:t>Ballot(</a:t>
            </a:r>
            <a:r>
              <a:rPr lang="en-GB" sz="3200" b="1" dirty="0" err="1" smtClean="0"/>
              <a:t>BB,b</a:t>
            </a:r>
            <a:r>
              <a:rPr lang="en-GB" sz="3200" b="1" dirty="0" smtClean="0"/>
              <a:t>)</a:t>
            </a:r>
            <a:r>
              <a:rPr lang="en-GB" sz="3200" dirty="0" smtClean="0"/>
              <a:t>: run by the bulleting board; outputs new </a:t>
            </a:r>
            <a:r>
              <a:rPr lang="en-GB" sz="3200" b="1" dirty="0" smtClean="0"/>
              <a:t>BB</a:t>
            </a:r>
            <a:r>
              <a:rPr lang="en-GB" sz="3200" dirty="0" smtClean="0"/>
              <a:t> and accept/reject</a:t>
            </a:r>
            <a:endParaRPr lang="en-GB" sz="3200" dirty="0"/>
          </a:p>
          <a:p>
            <a:r>
              <a:rPr lang="en-GB" sz="3200" b="1" dirty="0" smtClean="0"/>
              <a:t>Tallying(</a:t>
            </a:r>
            <a:r>
              <a:rPr lang="en-GB" sz="3200" b="1" dirty="0" err="1" smtClean="0"/>
              <a:t>BB,x</a:t>
            </a:r>
            <a:r>
              <a:rPr lang="en-GB" sz="3200" b="1" dirty="0" smtClean="0"/>
              <a:t>)</a:t>
            </a:r>
            <a:r>
              <a:rPr lang="en-GB" sz="3200" dirty="0" smtClean="0"/>
              <a:t>: run by the tallying authorities to calculate the final result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implementation: </a:t>
            </a:r>
            <a:r>
              <a:rPr lang="en-GB" dirty="0" smtClean="0">
                <a:latin typeface="+mn-lt"/>
              </a:rPr>
              <a:t>Enc2Vote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7620000" cy="48006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dirty="0" smtClean="0"/>
                      <m:t>Let</m:t>
                    </m:r>
                    <m:r>
                      <m:rPr>
                        <m:nor/>
                      </m:rPr>
                      <a:rPr lang="en-GB" sz="3200" b="0" i="0" dirty="0" smtClean="0"/>
                      <m:t> </m:t>
                    </m:r>
                    <m:r>
                      <a:rPr lang="en-GB" sz="3200" b="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=(KG,ENC,DEC)</a:t>
                </a:r>
                <a:r>
                  <a:rPr lang="en-GB" sz="3200" b="1" dirty="0" smtClean="0"/>
                  <a:t> </a:t>
                </a:r>
                <a:r>
                  <a:rPr lang="en-GB" sz="3200" dirty="0" smtClean="0"/>
                  <a:t>be a </a:t>
                </a:r>
                <a:r>
                  <a:rPr lang="en-GB" sz="3200" dirty="0" err="1" smtClean="0"/>
                  <a:t>homomorphic</a:t>
                </a:r>
                <a:r>
                  <a:rPr lang="en-GB" sz="3200" dirty="0" smtClean="0"/>
                  <a:t> encryption scheme. </a:t>
                </a:r>
                <a:r>
                  <a:rPr lang="en-GB" sz="2800" dirty="0" smtClean="0"/>
                  <a:t>Enc2Vote(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is: </a:t>
                </a:r>
              </a:p>
              <a:p>
                <a:r>
                  <a:rPr lang="en-GB" sz="3200" b="1" dirty="0" smtClean="0"/>
                  <a:t>Setup(</a:t>
                </a:r>
                <a:r>
                  <a:rPr lang="el-GR" sz="3200" b="1" dirty="0" smtClean="0"/>
                  <a:t>ν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</a:t>
                </a:r>
                <a:r>
                  <a:rPr lang="en-GB" sz="3200" dirty="0"/>
                  <a:t>KG </a:t>
                </a:r>
                <a:r>
                  <a:rPr lang="en-GB" sz="3200" dirty="0" smtClean="0"/>
                  <a:t>generates (SK,PK,[]) </a:t>
                </a:r>
              </a:p>
              <a:p>
                <a:r>
                  <a:rPr lang="en-GB" sz="3200" b="1" dirty="0" smtClean="0"/>
                  <a:t>Vote(</a:t>
                </a:r>
                <a:r>
                  <a:rPr lang="en-GB" sz="3200" b="1" dirty="0" err="1" smtClean="0"/>
                  <a:t>PK,v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b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ENC</a:t>
                </a:r>
                <a:r>
                  <a:rPr lang="en-GB" sz="3200" baseline="-25000" dirty="0" smtClean="0"/>
                  <a:t>PK</a:t>
                </a:r>
                <a:r>
                  <a:rPr lang="en-GB" sz="3200" dirty="0" smtClean="0"/>
                  <a:t>(v)</a:t>
                </a:r>
              </a:p>
              <a:p>
                <a:r>
                  <a:rPr lang="en-GB" sz="3200" b="1" dirty="0" smtClean="0"/>
                  <a:t>Process Ballot([BB],b)</a:t>
                </a:r>
                <a:r>
                  <a:rPr lang="en-GB" sz="3200" dirty="0" smtClean="0"/>
                  <a:t>: [BB]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 [</a:t>
                </a:r>
                <a:r>
                  <a:rPr lang="en-GB" sz="3200" dirty="0" err="1" smtClean="0"/>
                  <a:t>BB,b</a:t>
                </a:r>
                <a:r>
                  <a:rPr lang="en-GB" sz="3200" dirty="0" smtClean="0"/>
                  <a:t>]</a:t>
                </a:r>
                <a:endParaRPr lang="en-GB" sz="3200" dirty="0"/>
              </a:p>
              <a:p>
                <a:r>
                  <a:rPr lang="en-GB" sz="3200" b="1" dirty="0" smtClean="0"/>
                  <a:t>Tallying([BB],x)</a:t>
                </a:r>
                <a:r>
                  <a:rPr lang="en-GB" sz="3200" dirty="0" smtClean="0"/>
                  <a:t>: where  [BB] = [b</a:t>
                </a:r>
                <a:r>
                  <a:rPr lang="en-GB" sz="32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sz="3200" dirty="0"/>
                  <a:t>b</a:t>
                </a:r>
                <a:r>
                  <a:rPr lang="en-GB" sz="3200" baseline="-25000" dirty="0"/>
                  <a:t>2</a:t>
                </a:r>
                <a:r>
                  <a:rPr lang="en-GB" sz="3200" baseline="-25000" dirty="0" smtClean="0"/>
                  <a:t>,</a:t>
                </a:r>
                <a:r>
                  <a:rPr lang="en-GB" sz="3200" dirty="0" smtClean="0"/>
                  <a:t>…</a:t>
                </a:r>
                <a:r>
                  <a:rPr lang="en-GB" sz="3200" dirty="0" smtClean="0">
                    <a:ea typeface="Cambria Math"/>
                  </a:rPr>
                  <a:t>,</a:t>
                </a:r>
                <a:r>
                  <a:rPr lang="en-GB" sz="3200" dirty="0" err="1" smtClean="0"/>
                  <a:t>b</a:t>
                </a:r>
                <a:r>
                  <a:rPr lang="en-GB" sz="3200" baseline="-25000" dirty="0" err="1" smtClean="0"/>
                  <a:t>n</a:t>
                </a:r>
                <a:r>
                  <a:rPr lang="en-GB" sz="3200" dirty="0" smtClean="0"/>
                  <a:t>]</a:t>
                </a:r>
              </a:p>
              <a:p>
                <a:pPr marL="114300" indent="0">
                  <a:buNone/>
                </a:pPr>
                <a:r>
                  <a:rPr lang="en-GB" sz="3200" dirty="0" smtClean="0"/>
                  <a:t>			   b = b</a:t>
                </a:r>
                <a:r>
                  <a:rPr lang="en-GB" sz="32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b</a:t>
                </a:r>
                <a:r>
                  <a:rPr lang="en-GB" sz="3200" baseline="-25000" dirty="0" smtClean="0"/>
                  <a:t>2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sz="3200" dirty="0" smtClean="0"/>
                  <a:t>…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sz="3200" dirty="0" smtClean="0"/>
                  <a:t>b</a:t>
                </a:r>
                <a:r>
                  <a:rPr lang="en-GB" sz="3200" baseline="-25000" dirty="0" smtClean="0"/>
                  <a:t>n</a:t>
                </a:r>
              </a:p>
              <a:p>
                <a:pPr lvl="7"/>
                <a:r>
                  <a:rPr lang="en-GB" sz="2400" dirty="0" smtClean="0"/>
                  <a:t>              </a:t>
                </a:r>
                <a:r>
                  <a:rPr lang="en-GB" sz="3200" b="1" dirty="0" smtClean="0"/>
                  <a:t>result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DEC</a:t>
                </a:r>
                <a:r>
                  <a:rPr lang="en-GB" sz="3200" baseline="-25000" dirty="0" smtClean="0"/>
                  <a:t>SK</a:t>
                </a:r>
                <a:r>
                  <a:rPr lang="en-GB" sz="3200" dirty="0" smtClean="0"/>
                  <a:t>(x,b)</a:t>
                </a:r>
              </a:p>
              <a:p>
                <a:pPr marL="1920240" lvl="7" indent="0">
                  <a:buNone/>
                </a:pPr>
                <a:r>
                  <a:rPr lang="en-GB" sz="3200" dirty="0"/>
                  <a:t> </a:t>
                </a:r>
                <a:r>
                  <a:rPr lang="en-GB" sz="3200" dirty="0" smtClean="0"/>
                  <a:t>            output </a:t>
                </a:r>
                <a:r>
                  <a:rPr lang="en-GB" sz="3200" b="1" dirty="0" smtClean="0"/>
                  <a:t>result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7620000" cy="4800600"/>
              </a:xfrm>
              <a:blipFill rotWithShape="1">
                <a:blip r:embed="rId2"/>
                <a:stretch>
                  <a:fillRect l="-80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33" name="Rectangle 32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 against privacy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72200" y="824046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sp>
        <p:nvSpPr>
          <p:cNvPr id="18" name="Right Arrow 17"/>
          <p:cNvSpPr/>
          <p:nvPr/>
        </p:nvSpPr>
        <p:spPr>
          <a:xfrm>
            <a:off x="1619672" y="4149080"/>
            <a:ext cx="225498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r>
              <a:rPr lang="en-GB" sz="2400" b="1" baseline="-25000" dirty="0" smtClean="0"/>
              <a:t>1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71128"/>
            <a:ext cx="1067231" cy="8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5445224"/>
            <a:ext cx="781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Assume that votes are either 0 or 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If the result is 0 or 1 then v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was 0, otherwise v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was 1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090257" y="3110720"/>
            <a:ext cx="3159755" cy="1184424"/>
          </a:xfrm>
          <a:prstGeom prst="wedgeRoundRectCallout">
            <a:avLst>
              <a:gd name="adj1" fmla="val -22464"/>
              <a:gd name="adj2" fmla="val -500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FIX: weed out equal </a:t>
            </a:r>
            <a:r>
              <a:rPr lang="en-GB" sz="2400" b="1" dirty="0" err="1" smtClean="0"/>
              <a:t>ciphertexts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/>
                  <a:t>,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3 </a:t>
                </a:r>
                <a:r>
                  <a:rPr lang="en-GB" sz="2400" b="1" dirty="0" smtClean="0"/>
                  <a:t>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/>
                  <a:t>(v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 ,v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, v</a:t>
                </a:r>
                <a:r>
                  <a:rPr lang="en-GB" sz="2400" b="1" baseline="-25000" dirty="0"/>
                  <a:t>3 </a:t>
                </a:r>
                <a:r>
                  <a:rPr lang="en-GB" sz="2400" b="1" dirty="0" smtClean="0"/>
                  <a:t>) = 2v</a:t>
                </a:r>
                <a:r>
                  <a:rPr lang="en-GB" b="1" baseline="-25000" dirty="0" smtClean="0"/>
                  <a:t>1</a:t>
                </a:r>
                <a:r>
                  <a:rPr lang="en-GB" b="1" dirty="0"/>
                  <a:t> </a:t>
                </a:r>
                <a:r>
                  <a:rPr lang="en-GB" b="1" dirty="0" smtClean="0"/>
                  <a:t>+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2</a:t>
                </a:r>
                <a:endParaRPr lang="en-GB" b="1" dirty="0"/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5" grpId="0"/>
      <p:bldP spid="26" grpId="0"/>
      <p:bldP spid="27" grpId="0"/>
      <p:bldP spid="24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attack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b="1" dirty="0" smtClean="0"/>
                  <a:t>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3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 smtClean="0"/>
                  <a:t>)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4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sp>
        <p:nvSpPr>
          <p:cNvPr id="18" name="Right Arrow 17"/>
          <p:cNvSpPr/>
          <p:nvPr/>
        </p:nvSpPr>
        <p:spPr>
          <a:xfrm>
            <a:off x="1619672" y="4227504"/>
            <a:ext cx="225498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6" name="Rectangle 5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71128"/>
            <a:ext cx="1067231" cy="8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116101" y="5229200"/>
                <a:ext cx="3159755" cy="1184424"/>
              </a:xfrm>
              <a:prstGeom prst="wedgeRoundRectCallout">
                <a:avLst>
                  <a:gd name="adj1" fmla="val -43151"/>
                  <a:gd name="adj2" fmla="val -6672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/>
                  <a:t>Calculate </a:t>
                </a:r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0</a:t>
                </a:r>
                <a:r>
                  <a:rPr lang="en-GB" sz="2400" b="1" dirty="0" smtClean="0"/>
                  <a:t>=ENC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(0)</a:t>
                </a:r>
              </a:p>
              <a:p>
                <a:pPr algn="ctr"/>
                <a:r>
                  <a:rPr lang="en-GB" sz="2400" dirty="0" smtClean="0"/>
                  <a:t>and </a:t>
                </a:r>
                <a:r>
                  <a:rPr lang="en-GB" sz="2400" b="1" dirty="0" smtClean="0"/>
                  <a:t>C=C</a:t>
                </a:r>
                <a:r>
                  <a:rPr lang="en-GB" sz="2400" b="1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0</a:t>
                </a:r>
                <a:r>
                  <a:rPr lang="en-GB" sz="2400" b="1" dirty="0" smtClean="0"/>
                  <a:t>=ENC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)</a:t>
                </a:r>
                <a:endParaRPr lang="en-GB" b="1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1" y="5229200"/>
                <a:ext cx="3159755" cy="1184424"/>
              </a:xfrm>
              <a:prstGeom prst="wedgeRoundRectCallout">
                <a:avLst>
                  <a:gd name="adj1" fmla="val -43151"/>
                  <a:gd name="adj2" fmla="val -66723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239155" y="3068960"/>
            <a:ext cx="3159755" cy="1534732"/>
          </a:xfrm>
          <a:prstGeom prst="wedgeRoundRectCallout">
            <a:avLst>
              <a:gd name="adj1" fmla="val -17449"/>
              <a:gd name="adj2" fmla="val -4843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FIX: Make sure </a:t>
            </a:r>
            <a:r>
              <a:rPr lang="en-GB" sz="2400" b="1" dirty="0" err="1" smtClean="0"/>
              <a:t>ciphertexts</a:t>
            </a:r>
            <a:r>
              <a:rPr lang="en-GB" sz="2400" b="1" dirty="0" smtClean="0"/>
              <a:t> cannot be mauled and weed out equal </a:t>
            </a:r>
            <a:r>
              <a:rPr lang="en-GB" sz="2400" b="1" dirty="0" err="1" smtClean="0"/>
              <a:t>ciphertexts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72200" y="824046"/>
            <a:ext cx="1209300" cy="1459324"/>
            <a:chOff x="6930797" y="692696"/>
            <a:chExt cx="1209300" cy="1459324"/>
          </a:xfrm>
        </p:grpSpPr>
        <p:pic>
          <p:nvPicPr>
            <p:cNvPr id="3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/>
              <p:cNvSpPr/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/>
                  <a:t>,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3 </a:t>
                </a:r>
                <a:r>
                  <a:rPr lang="en-GB" sz="2400" b="1" dirty="0" smtClean="0"/>
                  <a:t>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/>
                  <a:t>(v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 ,v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, v</a:t>
                </a:r>
                <a:r>
                  <a:rPr lang="en-GB" sz="2400" b="1" baseline="-25000" dirty="0"/>
                  <a:t>3 </a:t>
                </a:r>
                <a:r>
                  <a:rPr lang="en-GB" sz="2400" b="1" dirty="0" smtClean="0"/>
                  <a:t>) = 2v</a:t>
                </a:r>
                <a:r>
                  <a:rPr lang="en-GB" b="1" baseline="-25000" dirty="0" smtClean="0"/>
                  <a:t>1</a:t>
                </a:r>
                <a:r>
                  <a:rPr lang="en-GB" b="1" dirty="0"/>
                  <a:t> </a:t>
                </a:r>
                <a:r>
                  <a:rPr lang="en-GB" b="1" dirty="0" smtClean="0"/>
                  <a:t>+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2</a:t>
                </a:r>
                <a:endParaRPr lang="en-GB" b="1" dirty="0"/>
              </a:p>
            </p:txBody>
          </p:sp>
        </mc:Choice>
        <mc:Fallback xmlns=""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2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15" grpId="0" animBg="1"/>
      <p:bldP spid="24" grpId="0"/>
      <p:bldP spid="25" grpId="0"/>
      <p:bldP spid="26" grpId="0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Voting scheme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6" y="4739953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2882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01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59632" y="2267602"/>
            <a:ext cx="707805" cy="2481417"/>
            <a:chOff x="1259632" y="2267602"/>
            <a:chExt cx="707805" cy="2481417"/>
          </a:xfrm>
        </p:grpSpPr>
        <p:sp>
          <p:nvSpPr>
            <p:cNvPr id="9" name="Left-Right Arrow 8"/>
            <p:cNvSpPr/>
            <p:nvPr/>
          </p:nvSpPr>
          <p:spPr>
            <a:xfrm rot="1764017">
              <a:off x="1259632" y="2267602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eft-Right Arrow 9"/>
            <p:cNvSpPr/>
            <p:nvPr/>
          </p:nvSpPr>
          <p:spPr>
            <a:xfrm rot="19966390">
              <a:off x="1319365" y="4508916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1259632" y="3401092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6460" y="2123991"/>
            <a:ext cx="2639209" cy="261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71600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r>
              <a:rPr lang="en-GB" sz="2400" baseline="-25000" dirty="0" smtClean="0"/>
              <a:t>1</a:t>
            </a:r>
            <a:endParaRPr lang="en-GB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422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</a:t>
            </a:r>
            <a:r>
              <a:rPr lang="en-GB" sz="2400" baseline="-25000" dirty="0" err="1" smtClean="0"/>
              <a:t>n</a:t>
            </a:r>
            <a:endParaRPr lang="en-GB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1078" y="290204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  <p:pic>
        <p:nvPicPr>
          <p:cNvPr id="1026" name="Picture 2" descr="C:\Users\toshiba\AppData\Local\Microsoft\Windows\Temporary Internet Files\Content.IE5\99RO1EIG\MC9003912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3991"/>
            <a:ext cx="2683021" cy="26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Up Arrow 18"/>
              <p:cNvSpPr/>
              <p:nvPr/>
            </p:nvSpPr>
            <p:spPr>
              <a:xfrm rot="5400000">
                <a:off x="4896036" y="1766430"/>
                <a:ext cx="3024336" cy="3096343"/>
              </a:xfrm>
              <a:prstGeom prst="up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b="1" dirty="0" smtClean="0"/>
                  <a:t>(v</a:t>
                </a:r>
                <a:r>
                  <a:rPr lang="en-GB" sz="3200" b="1" baseline="-25000" dirty="0" smtClean="0"/>
                  <a:t>1</a:t>
                </a:r>
                <a:r>
                  <a:rPr lang="en-GB" sz="3200" b="1" dirty="0" smtClean="0"/>
                  <a:t>,v</a:t>
                </a:r>
                <a:r>
                  <a:rPr lang="en-GB" sz="3200" b="1" baseline="-25000" dirty="0" smtClean="0"/>
                  <a:t>2</a:t>
                </a:r>
                <a:r>
                  <a:rPr lang="en-GB" sz="3200" b="1" dirty="0" smtClean="0"/>
                  <a:t>,…,</a:t>
                </a:r>
                <a:r>
                  <a:rPr lang="en-GB" sz="3200" b="1" dirty="0" err="1" smtClean="0"/>
                  <a:t>v</a:t>
                </a:r>
                <a:r>
                  <a:rPr lang="en-GB" sz="3200" b="1" baseline="-25000" dirty="0" err="1" smtClean="0"/>
                  <a:t>n</a:t>
                </a:r>
                <a:r>
                  <a:rPr lang="en-GB" sz="3200" b="1" dirty="0" smtClean="0"/>
                  <a:t>)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19" name="Up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96036" y="1766430"/>
                <a:ext cx="3024336" cy="3096343"/>
              </a:xfrm>
              <a:prstGeom prst="upArrow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6460" y="5005874"/>
                <a:ext cx="6384983" cy="14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Votes: 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,…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r>
                  <a:rPr lang="en-GB" sz="2800" dirty="0" smtClean="0"/>
                  <a:t> in 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Result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ρ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:V*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800" dirty="0" smtClean="0"/>
                  <a:t> Results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E.g. V={0,1},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800" dirty="0" smtClean="0"/>
                  <a:t>(v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,…,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r>
                  <a:rPr lang="en-GB" sz="2800" dirty="0" smtClean="0"/>
                  <a:t>)= v</a:t>
                </a:r>
                <a:r>
                  <a:rPr lang="en-GB" sz="2800" baseline="-25000" dirty="0" smtClean="0"/>
                  <a:t>1</a:t>
                </a:r>
                <a:r>
                  <a:rPr lang="en-GB" sz="2800" dirty="0"/>
                  <a:t>+</a:t>
                </a:r>
                <a:r>
                  <a:rPr lang="en-GB" sz="2800" dirty="0" smtClean="0"/>
                  <a:t>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+…+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0" y="5005874"/>
                <a:ext cx="6384983" cy="1435201"/>
              </a:xfrm>
              <a:prstGeom prst="rect">
                <a:avLst/>
              </a:prstGeom>
              <a:blipFill rotWithShape="1">
                <a:blip r:embed="rId5"/>
                <a:stretch>
                  <a:fillRect l="-1719" t="-3814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0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Non-malleable encryption (NM-CPA)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3928" y="1935995"/>
                <a:ext cx="3168352" cy="4352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GB" sz="2000" b="1" dirty="0" smtClean="0"/>
              </a:p>
              <a:p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</a:t>
                </a:r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C</a:t>
                </a:r>
                <a:r>
                  <a:rPr lang="en-GB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Enc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err="1" smtClean="0"/>
                  <a:t>M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Dec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</a:t>
                </a:r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/>
                  <a:t>),   for </a:t>
                </a:r>
                <a:r>
                  <a:rPr lang="en-GB" sz="2400" b="1" dirty="0" err="1" smtClean="0"/>
                  <a:t>i</a:t>
                </a:r>
                <a:r>
                  <a:rPr lang="en-GB" sz="2400" b="1" dirty="0" smtClean="0"/>
                  <a:t>=1..n</a:t>
                </a:r>
                <a:endParaRPr lang="en-GB" sz="2400" b="1" baseline="-25000" dirty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d=b</a:t>
                </a:r>
              </a:p>
              <a:p>
                <a:endParaRPr lang="en-GB" sz="2000" b="1" dirty="0"/>
              </a:p>
              <a:p>
                <a:endParaRPr lang="en-GB" sz="2000" b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935995"/>
                <a:ext cx="3168352" cy="4352999"/>
              </a:xfrm>
              <a:prstGeom prst="rect">
                <a:avLst/>
              </a:prstGeom>
              <a:blipFill rotWithShape="1">
                <a:blip r:embed="rId2"/>
                <a:stretch>
                  <a:fillRect l="-2677" t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611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177281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42088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PK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48064" y="6072971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Nonnmalleability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Setup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Enc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123728" y="299695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/>
              <a:t>0</a:t>
            </a:r>
            <a:r>
              <a:rPr lang="en-GB" dirty="0" smtClean="0"/>
              <a:t>,M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1979712" y="3645024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2051720" y="558924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Guess 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2123728" y="429309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r>
              <a:rPr lang="en-GB" baseline="-25000" dirty="0" smtClean="0"/>
              <a:t>1</a:t>
            </a:r>
            <a:r>
              <a:rPr lang="en-GB" dirty="0"/>
              <a:t>, </a:t>
            </a:r>
            <a:r>
              <a:rPr lang="en-GB" dirty="0" smtClean="0"/>
              <a:t>C</a:t>
            </a:r>
            <a:r>
              <a:rPr lang="en-GB" baseline="-25000" dirty="0" smtClean="0"/>
              <a:t>2 </a:t>
            </a:r>
            <a:r>
              <a:rPr lang="en-GB" dirty="0" smtClean="0"/>
              <a:t>…,</a:t>
            </a:r>
            <a:r>
              <a:rPr lang="en-GB" dirty="0" err="1" smtClean="0"/>
              <a:t>C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19" name="Right Arrow 18"/>
          <p:cNvSpPr/>
          <p:nvPr/>
        </p:nvSpPr>
        <p:spPr>
          <a:xfrm flipH="1">
            <a:off x="1979712" y="494116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 smtClean="0"/>
              <a:t>1</a:t>
            </a:r>
            <a:r>
              <a:rPr lang="en-GB" dirty="0" smtClean="0"/>
              <a:t>,</a:t>
            </a:r>
            <a:r>
              <a:rPr lang="en-GB" baseline="-25000" dirty="0" smtClean="0"/>
              <a:t> </a:t>
            </a:r>
            <a:r>
              <a:rPr lang="en-GB" dirty="0" smtClean="0"/>
              <a:t>M</a:t>
            </a:r>
            <a:r>
              <a:rPr lang="en-GB" baseline="-25000" dirty="0" smtClean="0"/>
              <a:t>2</a:t>
            </a:r>
            <a:r>
              <a:rPr lang="en-GB" dirty="0" smtClean="0"/>
              <a:t>,…,</a:t>
            </a:r>
            <a:r>
              <a:rPr lang="en-GB" dirty="0" err="1" smtClean="0"/>
              <a:t>M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22" name="Rounded Rectangle 21"/>
          <p:cNvSpPr/>
          <p:nvPr/>
        </p:nvSpPr>
        <p:spPr>
          <a:xfrm>
            <a:off x="256819" y="541185"/>
            <a:ext cx="7848872" cy="2304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Good definition?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14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8" y="269776"/>
            <a:ext cx="8265241" cy="1143000"/>
          </a:xfrm>
        </p:spPr>
        <p:txBody>
          <a:bodyPr/>
          <a:lstStyle/>
          <a:p>
            <a:r>
              <a:rPr lang="en-GB" dirty="0" smtClean="0"/>
              <a:t> (NM-CPA) – alternative definition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3928" y="1935995"/>
                <a:ext cx="3168352" cy="336521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GB" sz="2000" b="1" dirty="0" smtClean="0"/>
              </a:p>
              <a:p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</a:t>
                </a:r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M</a:t>
                </a:r>
                <a:r>
                  <a:rPr lang="en-GB" sz="2400" b="1" baseline="-25000" dirty="0"/>
                  <a:t>0</a:t>
                </a:r>
                <a:r>
                  <a:rPr lang="en-GB" sz="2400" b="1" dirty="0"/>
                  <a:t>,M</a:t>
                </a:r>
                <a:r>
                  <a:rPr lang="en-GB" sz="2400" b="1" baseline="-25000" dirty="0"/>
                  <a:t>1</a:t>
                </a:r>
                <a:r>
                  <a:rPr lang="en-GB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baseline="-25000" dirty="0" smtClean="0"/>
                  <a:t> </a:t>
                </a:r>
                <a:r>
                  <a:rPr lang="en-GB" sz="2800" b="1" dirty="0" smtClean="0"/>
                  <a:t>Dist</a:t>
                </a:r>
                <a:endParaRPr lang="en-GB" sz="2400" b="1" dirty="0"/>
              </a:p>
              <a:p>
                <a:r>
                  <a:rPr lang="en-GB" sz="2400" b="1" dirty="0" smtClean="0"/>
                  <a:t>   C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/>
                  <a:t>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0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 M*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Dec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(C*)</a:t>
                </a:r>
              </a:p>
              <a:p>
                <a:r>
                  <a:rPr lang="en-GB" sz="2400" b="1" dirty="0" smtClean="0"/>
                  <a:t> </a:t>
                </a:r>
                <a:endParaRPr lang="en-GB" sz="2000" b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935995"/>
                <a:ext cx="3168352" cy="3365213"/>
              </a:xfrm>
              <a:prstGeom prst="rect">
                <a:avLst/>
              </a:prstGeom>
              <a:blipFill rotWithShape="1">
                <a:blip r:embed="rId2"/>
                <a:stretch>
                  <a:fillRect l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611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177281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42088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Nonnmalleability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Setup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Enc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123728" y="299695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-25000" dirty="0" err="1" smtClean="0"/>
              <a:t>Dist</a:t>
            </a:r>
            <a:endParaRPr lang="en-GB" baseline="-250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1979712" y="3645024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2123728" y="441721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Rel,C</a:t>
            </a:r>
            <a:r>
              <a:rPr lang="en-GB" dirty="0" smtClean="0"/>
              <a:t>*</a:t>
            </a:r>
            <a:endParaRPr lang="en-GB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11560" y="5589240"/>
            <a:ext cx="7315200" cy="707886"/>
            <a:chOff x="611560" y="5589240"/>
            <a:chExt cx="7315200" cy="707886"/>
          </a:xfrm>
        </p:grpSpPr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611560" y="5589240"/>
              <a:ext cx="7315200" cy="707886"/>
            </a:xfrm>
            <a:prstGeom prst="rect">
              <a:avLst/>
            </a:prstGeom>
            <a:solidFill>
              <a:srgbClr val="92D050"/>
            </a:solidFill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dirty="0" smtClean="0"/>
                <a:t>NM-CPA </a:t>
              </a:r>
              <a:r>
                <a:rPr lang="en-US" altLang="en-US" sz="2000" b="1" dirty="0"/>
                <a:t>security: </a:t>
              </a:r>
              <a:r>
                <a:rPr lang="en-US" altLang="en-US" sz="2000" dirty="0">
                  <a:sym typeface="Symbol" pitchFamily="18" charset="2"/>
                </a:rPr>
                <a:t></a:t>
              </a:r>
              <a:r>
                <a:rPr lang="en-US" altLang="en-US" sz="2000" dirty="0"/>
                <a:t> PPT attackers </a:t>
              </a:r>
              <a:r>
                <a:rPr lang="en-US" altLang="en-US" sz="2000" dirty="0" smtClean="0"/>
                <a:t>      </a:t>
              </a:r>
              <a:r>
                <a:rPr lang="en-US" altLang="en-US" sz="2000" dirty="0" smtClean="0">
                  <a:sym typeface="Symbol" pitchFamily="18" charset="2"/>
                </a:rPr>
                <a:t> </a:t>
              </a:r>
              <a:r>
                <a:rPr lang="en-US" altLang="en-US" sz="2000" dirty="0">
                  <a:sym typeface="Symbol" pitchFamily="18" charset="2"/>
                </a:rPr>
                <a:t>negligible function </a:t>
              </a:r>
              <a:r>
                <a:rPr lang="en-US" altLang="en-US" sz="2000" dirty="0" err="1">
                  <a:sym typeface="Symbol" pitchFamily="18" charset="2"/>
                </a:rPr>
                <a:t>f</a:t>
              </a:r>
              <a:r>
                <a:rPr lang="en-US" altLang="en-US" sz="2000" dirty="0">
                  <a:sym typeface="Symbol" pitchFamily="18" charset="2"/>
                </a:rPr>
                <a:t> </a:t>
              </a:r>
              <a:r>
                <a:rPr lang="en-US" altLang="en-US" sz="2000" dirty="0" smtClean="0">
                  <a:sym typeface="Symbol" pitchFamily="18" charset="2"/>
                </a:rPr>
                <a:t>such that | </a:t>
              </a:r>
              <a:r>
                <a:rPr lang="en-US" altLang="en-US" sz="2000" dirty="0" err="1" smtClean="0">
                  <a:cs typeface="Arial" charset="0"/>
                  <a:sym typeface="Symbol" pitchFamily="18" charset="2"/>
                </a:rPr>
                <a:t>Prob</a:t>
              </a:r>
              <a:r>
                <a:rPr lang="en-US" altLang="en-US" sz="2000" dirty="0" smtClean="0">
                  <a:cs typeface="Arial" charset="0"/>
                  <a:sym typeface="Symbol" pitchFamily="18" charset="2"/>
                </a:rPr>
                <a:t> [</a:t>
              </a:r>
              <a:r>
                <a:rPr lang="en-US" altLang="en-US" sz="2000" dirty="0" err="1" smtClean="0"/>
                <a:t>Rel</a:t>
              </a:r>
              <a:r>
                <a:rPr lang="en-US" altLang="en-US" sz="2000" dirty="0" smtClean="0"/>
                <a:t>(M</a:t>
              </a:r>
              <a:r>
                <a:rPr lang="en-US" altLang="en-US" sz="2000" baseline="-25000" dirty="0" smtClean="0"/>
                <a:t>0</a:t>
              </a:r>
              <a:r>
                <a:rPr lang="en-US" altLang="en-US" sz="2000" dirty="0" smtClean="0"/>
                <a:t>,M*)]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 - </a:t>
              </a:r>
              <a:r>
                <a:rPr lang="en-US" altLang="en-US" sz="2000" dirty="0" err="1">
                  <a:cs typeface="Arial" charset="0"/>
                  <a:sym typeface="Symbol" pitchFamily="18" charset="2"/>
                </a:rPr>
                <a:t>Prob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 [</a:t>
              </a:r>
              <a:r>
                <a:rPr lang="en-US" altLang="en-US" sz="2000" dirty="0" err="1" smtClean="0"/>
                <a:t>Rel</a:t>
              </a:r>
              <a:r>
                <a:rPr lang="en-US" altLang="en-US" sz="2000" dirty="0" smtClean="0"/>
                <a:t>(M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,M</a:t>
              </a:r>
              <a:r>
                <a:rPr lang="en-US" altLang="en-US" sz="2000" dirty="0"/>
                <a:t>*)] </a:t>
              </a:r>
              <a:r>
                <a:rPr lang="en-US" altLang="en-US" sz="2000" dirty="0" smtClean="0"/>
                <a:t>| </a:t>
              </a:r>
              <a:r>
                <a:rPr lang="en-US" altLang="en-US" sz="2000" dirty="0" smtClean="0">
                  <a:cs typeface="Arial" charset="0"/>
                  <a:sym typeface="Symbol" pitchFamily="18" charset="2"/>
                </a:rPr>
                <a:t>≤ </a:t>
              </a:r>
              <a:r>
                <a:rPr lang="en-US" altLang="en-US" sz="2000" dirty="0">
                  <a:cs typeface="Arial" charset="0"/>
                  <a:sym typeface="Symbol" pitchFamily="18" charset="2"/>
                </a:rPr>
                <a:t>f(n)</a:t>
              </a:r>
            </a:p>
          </p:txBody>
        </p:sp>
        <p:pic>
          <p:nvPicPr>
            <p:cNvPr id="26" name="Picture 25" descr="C:\Documents and Settings\bogdan\Application Data\Microsoft\Media Catalog\Downloaded Clips\cl54\j02108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42243" y="5656221"/>
              <a:ext cx="395536" cy="29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3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is not non-malleable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268760"/>
                <a:ext cx="748883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Any </a:t>
                </a:r>
                <a:r>
                  <a:rPr lang="en-GB" sz="3200" dirty="0" err="1" smtClean="0"/>
                  <a:t>homomorphic</a:t>
                </a:r>
                <a:r>
                  <a:rPr lang="en-GB" sz="3200" dirty="0" smtClean="0"/>
                  <a:t> scheme is malleable: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Given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(m) can efficiently compute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(m+1) (by multiplying with an encryption of 1)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For </a:t>
                </a:r>
                <a:r>
                  <a:rPr lang="en-GB" sz="3200" dirty="0" err="1" smtClean="0"/>
                  <a:t>ElGamal</a:t>
                </a:r>
                <a:r>
                  <a:rPr lang="en-GB" sz="3200" dirty="0" smtClean="0"/>
                  <a:t>: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submit 0,1 as the challenge messages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Obtain c=(R,C)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Submit (R,C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dirty="0" smtClean="0"/>
                  <a:t>g) for decryption. If response is 1, then b is 0,  if response is 2 then b is 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7488832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873" t="-1580" b="-3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428" y="1419063"/>
            <a:ext cx="6269980" cy="4127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88024" y="1268760"/>
            <a:ext cx="2621219" cy="3095681"/>
            <a:chOff x="4788024" y="1268760"/>
            <a:chExt cx="2621219" cy="3095681"/>
          </a:xfrm>
        </p:grpSpPr>
        <p:grpSp>
          <p:nvGrpSpPr>
            <p:cNvPr id="13" name="Group 12"/>
            <p:cNvGrpSpPr/>
            <p:nvPr/>
          </p:nvGrpSpPr>
          <p:grpSpPr>
            <a:xfrm>
              <a:off x="4788024" y="1301976"/>
              <a:ext cx="1194558" cy="3062465"/>
              <a:chOff x="4702518" y="1340768"/>
              <a:chExt cx="1194558" cy="3062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76703" y="1850195"/>
                <a:ext cx="1019433" cy="2553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02518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4685" y="1268760"/>
              <a:ext cx="1194558" cy="3053754"/>
              <a:chOff x="6214685" y="1340768"/>
              <a:chExt cx="1194558" cy="30537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288871" y="1874242"/>
                <a:ext cx="1019433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14685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5400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Ballot secrecy for SPS </a:t>
            </a:r>
            <a:r>
              <a:rPr lang="en-GB" sz="3200" dirty="0" smtClean="0"/>
              <a:t>[BCPSW11</a:t>
            </a:r>
            <a:r>
              <a:rPr lang="en-GB" sz="4000" dirty="0" smtClean="0"/>
              <a:t>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201112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11" y="20902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0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  <a:blipFill rotWithShape="1">
                <a:blip r:embed="rId3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81146" y="3711749"/>
            <a:ext cx="1523550" cy="58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pic>
        <p:nvPicPr>
          <p:cNvPr id="22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8" y="3386410"/>
            <a:ext cx="1513764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1220531" y="2373690"/>
            <a:ext cx="560626" cy="1201154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2" y="36498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5" name="Rectangle 24"/>
          <p:cNvSpPr/>
          <p:nvPr/>
        </p:nvSpPr>
        <p:spPr>
          <a:xfrm>
            <a:off x="6525485" y="2462414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3648" y="3757880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ight Arrow 31"/>
              <p:cNvSpPr/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32" name="Right Arrow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ular Callout 29"/>
          <p:cNvSpPr/>
          <p:nvPr/>
        </p:nvSpPr>
        <p:spPr>
          <a:xfrm>
            <a:off x="107504" y="1860686"/>
            <a:ext cx="1695018" cy="560202"/>
          </a:xfrm>
          <a:prstGeom prst="wedgeRoundRectCallout">
            <a:avLst>
              <a:gd name="adj1" fmla="val -20975"/>
              <a:gd name="adj2" fmla="val 193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Sees </a:t>
            </a:r>
            <a:r>
              <a:rPr lang="en-GB" sz="2400" b="1" dirty="0" err="1" smtClean="0"/>
              <a:t>BB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b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397988" y="5104053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</a:rPr>
                  <a:t> d=b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01" t="-10526" r="-494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 flipH="1">
            <a:off x="1331640" y="4520549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>
                    <a:solidFill>
                      <a:schemeClr val="bg1"/>
                    </a:solidFill>
                  </a:rPr>
                  <a:t>Tally</a:t>
                </a:r>
                <a:r>
                  <a:rPr lang="en-GB" sz="2400" b="1" baseline="-25000" dirty="0" err="1" smtClean="0">
                    <a:solidFill>
                      <a:schemeClr val="bg1"/>
                    </a:solidFill>
                  </a:rPr>
                  <a:t>SK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(BB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044" t="-10667" r="-229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5325" y="1916832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85325" y="3674442"/>
            <a:ext cx="1934947" cy="618654"/>
            <a:chOff x="5085325" y="3674442"/>
            <a:chExt cx="1934947" cy="618654"/>
          </a:xfrm>
        </p:grpSpPr>
        <p:sp>
          <p:nvSpPr>
            <p:cNvPr id="27" name="Rectangle 26"/>
            <p:cNvSpPr/>
            <p:nvPr/>
          </p:nvSpPr>
          <p:spPr>
            <a:xfrm>
              <a:off x="6453477" y="3674442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5325" y="3708321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08178" y="1441242"/>
            <a:ext cx="6164222" cy="566762"/>
            <a:chOff x="2008178" y="1441242"/>
            <a:chExt cx="6164222" cy="566762"/>
          </a:xfrm>
        </p:grpSpPr>
        <p:sp>
          <p:nvSpPr>
            <p:cNvPr id="7" name="TextBox 6"/>
            <p:cNvSpPr txBox="1"/>
            <p:nvPr/>
          </p:nvSpPr>
          <p:spPr>
            <a:xfrm>
              <a:off x="2008178" y="144124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6" y="148478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71800" y="5610771"/>
            <a:ext cx="648072" cy="884421"/>
            <a:chOff x="4067944" y="4149080"/>
            <a:chExt cx="648072" cy="884421"/>
          </a:xfrm>
        </p:grpSpPr>
        <p:sp>
          <p:nvSpPr>
            <p:cNvPr id="38" name="Down Arrow 3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GB" sz="2800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752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11" y="22426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11" y="23950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72" y="38022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4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2" y="39546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36610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" grpId="0" animBg="1"/>
      <p:bldP spid="25" grpId="0"/>
      <p:bldP spid="29" grpId="0" animBg="1"/>
      <p:bldP spid="32" grpId="0" animBg="1"/>
      <p:bldP spid="30" grpId="0" animBg="1"/>
      <p:bldP spid="33" grpId="0" animBg="1"/>
      <p:bldP spid="12" grpId="0"/>
      <p:bldP spid="34" grpId="0" animBg="1"/>
      <p:bldP spid="35" grpId="0"/>
      <p:bldP spid="11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Theorem:</a:t>
                </a:r>
                <a:r>
                  <a:rPr lang="en-GB" sz="3200" dirty="0" smtClean="0"/>
                  <a:t> If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/>
                      <m:t>i</m:t>
                    </m:r>
                  </m:oMath>
                </a14:m>
                <a:r>
                  <a:rPr lang="en-GB" sz="3200" dirty="0" smtClean="0"/>
                  <a:t>s a non-malleable encryption scheme then Env2Vote(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has ballot secrecy.</a:t>
                </a:r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65" t="-5556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44016" y="1677477"/>
            <a:ext cx="5364088" cy="4775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67750" y="3616437"/>
            <a:ext cx="60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pic>
        <p:nvPicPr>
          <p:cNvPr id="38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068960"/>
            <a:ext cx="2249260" cy="2324150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39" name="Up Arrow 38"/>
          <p:cNvSpPr/>
          <p:nvPr/>
        </p:nvSpPr>
        <p:spPr>
          <a:xfrm rot="2529740">
            <a:off x="2362725" y="2223460"/>
            <a:ext cx="560626" cy="133398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2230063"/>
            <a:ext cx="1019433" cy="2135041"/>
            <a:chOff x="3215199" y="2364656"/>
            <a:chExt cx="1019433" cy="2135041"/>
          </a:xfrm>
        </p:grpSpPr>
        <p:sp>
          <p:nvSpPr>
            <p:cNvPr id="30" name="Rectangle 29"/>
            <p:cNvSpPr/>
            <p:nvPr/>
          </p:nvSpPr>
          <p:spPr>
            <a:xfrm>
              <a:off x="3215199" y="2874083"/>
              <a:ext cx="1019433" cy="1625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8033" y="2364656"/>
              <a:ext cx="9605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2273436" y="3564019"/>
            <a:ext cx="953084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ight Arrow 47"/>
              <p:cNvSpPr/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b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48" name="Right Arrow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2428772" y="5463411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2290416" y="5013176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</a:rPr>
                  <a:t>F(H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,V)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99" t="-10526" r="-441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Up Arrow 53"/>
          <p:cNvSpPr/>
          <p:nvPr/>
        </p:nvSpPr>
        <p:spPr>
          <a:xfrm rot="5400000">
            <a:off x="5497821" y="1485931"/>
            <a:ext cx="560626" cy="205222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55" name="Right Arrow 54"/>
          <p:cNvSpPr/>
          <p:nvPr/>
        </p:nvSpPr>
        <p:spPr>
          <a:xfrm>
            <a:off x="4762509" y="3944486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</a:t>
            </a:r>
            <a:r>
              <a:rPr lang="en-GB" sz="2000" b="1" baseline="-25000" dirty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t</a:t>
            </a:r>
            <a:endParaRPr lang="en-GB" sz="2400" dirty="0"/>
          </a:p>
        </p:txBody>
      </p:sp>
      <p:sp>
        <p:nvSpPr>
          <p:cNvPr id="56" name="Right Arrow 55"/>
          <p:cNvSpPr/>
          <p:nvPr/>
        </p:nvSpPr>
        <p:spPr>
          <a:xfrm>
            <a:off x="4998388" y="5456654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7" name="Right Arrow 56"/>
          <p:cNvSpPr/>
          <p:nvPr/>
        </p:nvSpPr>
        <p:spPr>
          <a:xfrm flipH="1">
            <a:off x="4762509" y="4520550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v</a:t>
            </a:r>
            <a:r>
              <a:rPr lang="en-GB" sz="2000" b="1" baseline="-25000" dirty="0" smtClean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v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err="1" smtClean="0"/>
              <a:t>v</a:t>
            </a:r>
            <a:r>
              <a:rPr lang="en-GB" sz="2000" b="1" baseline="-25000" dirty="0" err="1" smtClean="0"/>
              <a:t>t</a:t>
            </a:r>
            <a:endParaRPr lang="en-GB" sz="2400" dirty="0"/>
          </a:p>
        </p:txBody>
      </p:sp>
      <p:sp>
        <p:nvSpPr>
          <p:cNvPr id="58" name="Right Arrow 57"/>
          <p:cNvSpPr/>
          <p:nvPr/>
        </p:nvSpPr>
        <p:spPr>
          <a:xfrm>
            <a:off x="4716016" y="1628800"/>
            <a:ext cx="2052229" cy="58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PK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3501386" y="306557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1</a:t>
            </a:r>
            <a:endParaRPr lang="en-GB" sz="16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23821" y="358879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87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901 0.03403 C -0.17604 0.04306 -0.47153 0.07223 -0.44965 0.07223 C -0.42465 0.07223 -0.62083 0.13195 -0.60677 0.12292 L -0.69236 0.1548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3" grpId="0"/>
      <p:bldP spid="44" grpId="0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Theorem:</a:t>
                </a:r>
                <a:r>
                  <a:rPr lang="en-GB" sz="3200" dirty="0" smtClean="0"/>
                  <a:t> If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/>
                      <m:t>i</m:t>
                    </m:r>
                  </m:oMath>
                </a14:m>
                <a:r>
                  <a:rPr lang="en-GB" sz="3200" dirty="0" smtClean="0"/>
                  <a:t>s a non-malleable encryption scheme then Env2Vote(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has vote secrecy.</a:t>
                </a:r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65" t="-5556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44016" y="1677477"/>
            <a:ext cx="5364088" cy="4775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67750" y="3616437"/>
            <a:ext cx="60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pic>
        <p:nvPicPr>
          <p:cNvPr id="38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068960"/>
            <a:ext cx="2249260" cy="2324150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39" name="Up Arrow 38"/>
          <p:cNvSpPr/>
          <p:nvPr/>
        </p:nvSpPr>
        <p:spPr>
          <a:xfrm rot="2529740">
            <a:off x="2362725" y="2223460"/>
            <a:ext cx="560626" cy="133398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2230063"/>
            <a:ext cx="1019433" cy="2135041"/>
            <a:chOff x="3215199" y="2364656"/>
            <a:chExt cx="1019433" cy="2135041"/>
          </a:xfrm>
        </p:grpSpPr>
        <p:sp>
          <p:nvSpPr>
            <p:cNvPr id="30" name="Rectangle 29"/>
            <p:cNvSpPr/>
            <p:nvPr/>
          </p:nvSpPr>
          <p:spPr>
            <a:xfrm>
              <a:off x="3215199" y="2874083"/>
              <a:ext cx="1019433" cy="1625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8033" y="2364656"/>
              <a:ext cx="9605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2273436" y="3564019"/>
            <a:ext cx="953084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C</a:t>
            </a:r>
            <a:r>
              <a:rPr lang="en-GB" sz="2400" b="1" baseline="-25000" dirty="0" err="1" smtClean="0"/>
              <a:t>i</a:t>
            </a:r>
            <a:endParaRPr lang="en-GB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ight Arrow 47"/>
              <p:cNvSpPr/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b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48" name="Right Arrow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2428772" y="5463411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2290416" y="5013176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</a:rPr>
                  <a:t>F(H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,V)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99" t="-10526" r="-441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Up Arrow 53"/>
          <p:cNvSpPr/>
          <p:nvPr/>
        </p:nvSpPr>
        <p:spPr>
          <a:xfrm rot="5400000">
            <a:off x="5497821" y="1485931"/>
            <a:ext cx="560626" cy="205222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55" name="Right Arrow 54"/>
          <p:cNvSpPr/>
          <p:nvPr/>
        </p:nvSpPr>
        <p:spPr>
          <a:xfrm>
            <a:off x="4762509" y="3944486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</a:t>
            </a:r>
            <a:r>
              <a:rPr lang="en-GB" sz="2000" b="1" baseline="-25000" dirty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t</a:t>
            </a:r>
            <a:endParaRPr lang="en-GB" sz="2400" dirty="0"/>
          </a:p>
        </p:txBody>
      </p:sp>
      <p:sp>
        <p:nvSpPr>
          <p:cNvPr id="56" name="Right Arrow 55"/>
          <p:cNvSpPr/>
          <p:nvPr/>
        </p:nvSpPr>
        <p:spPr>
          <a:xfrm>
            <a:off x="4998388" y="5456654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7" name="Right Arrow 56"/>
          <p:cNvSpPr/>
          <p:nvPr/>
        </p:nvSpPr>
        <p:spPr>
          <a:xfrm flipH="1">
            <a:off x="4762509" y="4520550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v</a:t>
            </a:r>
            <a:r>
              <a:rPr lang="en-GB" sz="2000" b="1" baseline="-25000" dirty="0" smtClean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v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err="1" smtClean="0"/>
              <a:t>v</a:t>
            </a:r>
            <a:r>
              <a:rPr lang="en-GB" sz="2000" b="1" baseline="-25000" dirty="0" err="1" smtClean="0"/>
              <a:t>t</a:t>
            </a:r>
            <a:endParaRPr lang="en-GB" sz="2400" dirty="0"/>
          </a:p>
        </p:txBody>
      </p:sp>
      <p:sp>
        <p:nvSpPr>
          <p:cNvPr id="58" name="Right Arrow 57"/>
          <p:cNvSpPr/>
          <p:nvPr/>
        </p:nvSpPr>
        <p:spPr>
          <a:xfrm>
            <a:off x="4716016" y="1628800"/>
            <a:ext cx="2052229" cy="58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PK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3501386" y="306557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endParaRPr lang="en-GB" sz="16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23821" y="358879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C</a:t>
            </a:r>
            <a:r>
              <a:rPr lang="en-GB" sz="2800" b="1" baseline="-25000" dirty="0" err="1" smtClean="0">
                <a:solidFill>
                  <a:schemeClr val="bg1"/>
                </a:solidFill>
              </a:rPr>
              <a:t>i</a:t>
            </a:r>
            <a:endParaRPr lang="en-GB" sz="1600" b="1" baseline="-25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28184" y="1700808"/>
                <a:ext cx="3168352" cy="4352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GB" sz="2000" b="1" dirty="0" smtClean="0"/>
              </a:p>
              <a:p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</a:t>
                </a:r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C</a:t>
                </a:r>
                <a:r>
                  <a:rPr lang="en-GB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Enc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err="1" smtClean="0"/>
                  <a:t>M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Dec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</a:t>
                </a:r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/>
                  <a:t>),   for </a:t>
                </a:r>
                <a:r>
                  <a:rPr lang="en-GB" sz="2400" b="1" dirty="0" err="1" smtClean="0"/>
                  <a:t>i</a:t>
                </a:r>
                <a:r>
                  <a:rPr lang="en-GB" sz="2400" b="1" dirty="0" smtClean="0"/>
                  <a:t>=1..n</a:t>
                </a:r>
                <a:endParaRPr lang="en-GB" sz="2400" b="1" baseline="-25000" dirty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d=b</a:t>
                </a:r>
              </a:p>
              <a:p>
                <a:endParaRPr lang="en-GB" sz="2000" b="1" dirty="0"/>
              </a:p>
              <a:p>
                <a:endParaRPr lang="en-GB" sz="2000" b="1" dirty="0" smtClean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700808"/>
                <a:ext cx="3168352" cy="4352999"/>
              </a:xfrm>
              <a:prstGeom prst="rect">
                <a:avLst/>
              </a:prstGeom>
              <a:blipFill rotWithShape="1">
                <a:blip r:embed="rId7"/>
                <a:stretch>
                  <a:fillRect l="-2677" t="-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0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4566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901 0.03403 C -0.17604 0.04306 -0.47153 0.07223 -0.44965 0.07223 C -0.42465 0.07223 -0.62083 0.13195 -0.60677 0.12292 L -0.69236 0.1548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3" grpId="0"/>
      <p:bldP spid="44" grpId="0"/>
      <p:bldP spid="25" grpId="0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(easy) </a:t>
            </a:r>
            <a:r>
              <a:rPr lang="en-US" sz="2800" dirty="0" smtClean="0"/>
              <a:t>Define the hiding  property  for commitment schemes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(medium) </a:t>
            </a:r>
            <a:r>
              <a:rPr lang="en-US" sz="2800" dirty="0" smtClean="0"/>
              <a:t>Modify the ballot secrecy experiment to accommodate the FOO scheme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(difficult)</a:t>
            </a:r>
            <a:r>
              <a:rPr lang="en-US" sz="2800" dirty="0" smtClean="0"/>
              <a:t> Does </a:t>
            </a:r>
            <a:r>
              <a:rPr lang="en-US" sz="2800" dirty="0"/>
              <a:t>FOO have </a:t>
            </a:r>
            <a:r>
              <a:rPr lang="en-US" sz="2800" dirty="0" smtClean="0"/>
              <a:t>vote </a:t>
            </a:r>
            <a:r>
              <a:rPr lang="en-US" sz="2800" dirty="0"/>
              <a:t>secrecy?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 voters, k candidates and (say) approval voting</a:t>
            </a:r>
          </a:p>
          <a:p>
            <a:pPr lvl="1"/>
            <a:r>
              <a:rPr lang="en-US" sz="2800" dirty="0" smtClean="0"/>
              <a:t>Allocate pk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,pk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,…,</a:t>
            </a:r>
            <a:r>
              <a:rPr lang="en-US" sz="2800" dirty="0" err="1" smtClean="0"/>
              <a:t>pk</a:t>
            </a:r>
            <a:r>
              <a:rPr lang="en-US" sz="2800" baseline="-25000" dirty="0" err="1" smtClean="0"/>
              <a:t>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one for each candidate</a:t>
            </a:r>
          </a:p>
          <a:p>
            <a:pPr lvl="1"/>
            <a:r>
              <a:rPr lang="en-US" sz="2800" dirty="0" smtClean="0"/>
              <a:t>Voter i: decide on </a:t>
            </a:r>
            <a:r>
              <a:rPr lang="en-US" sz="2800" dirty="0" err="1"/>
              <a:t>v</a:t>
            </a:r>
            <a:r>
              <a:rPr lang="en-US" sz="2800" baseline="-25000" dirty="0" err="1"/>
              <a:t>ij</a:t>
            </a:r>
            <a:r>
              <a:rPr lang="en-US" sz="2800" dirty="0"/>
              <a:t> in {</a:t>
            </a:r>
            <a:r>
              <a:rPr lang="en-US" sz="2800" dirty="0" smtClean="0"/>
              <a:t>0,1}. His ballot is: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Tallying is done for each individual key</a:t>
            </a:r>
          </a:p>
          <a:p>
            <a:pPr lvl="1"/>
            <a:r>
              <a:rPr lang="en-US" sz="2800" dirty="0" smtClean="0"/>
              <a:t>Ballot size: k·|</a:t>
            </a:r>
            <a:r>
              <a:rPr lang="en-US" sz="2800" dirty="0" err="1"/>
              <a:t>ciphertext</a:t>
            </a:r>
            <a:r>
              <a:rPr lang="en-US" sz="2800" dirty="0"/>
              <a:t>| </a:t>
            </a:r>
            <a:r>
              <a:rPr lang="en-US" sz="2800" dirty="0" smtClean="0"/>
              <a:t> (Wasteful?)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87624" y="3429000"/>
            <a:ext cx="5832648" cy="864096"/>
            <a:chOff x="1043608" y="3140968"/>
            <a:chExt cx="5832648" cy="864096"/>
          </a:xfrm>
        </p:grpSpPr>
        <p:sp>
          <p:nvSpPr>
            <p:cNvPr id="9" name="Rectangle 8"/>
            <p:cNvSpPr/>
            <p:nvPr/>
          </p:nvSpPr>
          <p:spPr>
            <a:xfrm>
              <a:off x="1043608" y="3140968"/>
              <a:ext cx="5832648" cy="8640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87624" y="328498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r>
                <a:rPr lang="en-US" baseline="-25000" dirty="0" smtClean="0"/>
                <a:t>pk1</a:t>
              </a:r>
              <a:r>
                <a:rPr lang="en-US" dirty="0" smtClean="0"/>
                <a:t>(v</a:t>
              </a:r>
              <a:r>
                <a:rPr lang="en-US" baseline="-25000" dirty="0" smtClean="0"/>
                <a:t>i1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28498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r>
                <a:rPr lang="en-US" baseline="-25000" dirty="0" smtClean="0"/>
                <a:t>pk2</a:t>
              </a:r>
              <a:r>
                <a:rPr lang="en-US" dirty="0" smtClean="0"/>
                <a:t>(v</a:t>
              </a:r>
              <a:r>
                <a:rPr lang="en-US" baseline="-25000" dirty="0" smtClean="0"/>
                <a:t>i2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80112" y="328498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r>
                <a:rPr lang="en-US" baseline="-25000" dirty="0" smtClean="0"/>
                <a:t>pk2</a:t>
              </a:r>
              <a:r>
                <a:rPr lang="en-US" dirty="0" smtClean="0"/>
                <a:t>(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ik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04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 voters, k candidates (N is the maximum number of votes for any candidate)</a:t>
            </a:r>
          </a:p>
          <a:p>
            <a:r>
              <a:rPr lang="en-US" sz="2800" dirty="0" smtClean="0"/>
              <a:t>Encode the choices in a single vote: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da-DK" altLang="en-US" sz="2800" dirty="0" smtClean="0">
                <a:sym typeface="Symbol" pitchFamily="18" charset="2"/>
              </a:rPr>
              <a:t>The choices of user </a:t>
            </a:r>
            <a:r>
              <a:rPr lang="da-DK" altLang="en-US" sz="2800" dirty="0">
                <a:sym typeface="Symbol" pitchFamily="18" charset="2"/>
              </a:rPr>
              <a:t>j</a:t>
            </a:r>
            <a:r>
              <a:rPr lang="da-DK" altLang="en-US" sz="2800" dirty="0" smtClean="0">
                <a:sym typeface="Symbol" pitchFamily="18" charset="2"/>
              </a:rPr>
              <a:t> encoded as: </a:t>
            </a:r>
            <a:r>
              <a:rPr lang="da-DK" altLang="en-US" sz="2800" baseline="-25000" dirty="0" smtClean="0">
                <a:sym typeface="Symbol" pitchFamily="18" charset="2"/>
              </a:rPr>
              <a:t>i</a:t>
            </a:r>
            <a:r>
              <a:rPr lang="da-DK" altLang="en-US" sz="2800" dirty="0" smtClean="0"/>
              <a:t>v</a:t>
            </a:r>
            <a:r>
              <a:rPr lang="da-DK" altLang="en-US" sz="2800" baseline="-25000" dirty="0" smtClean="0"/>
              <a:t>ij</a:t>
            </a:r>
            <a:r>
              <a:rPr lang="da-DK" altLang="en-US" sz="2800" dirty="0" smtClean="0"/>
              <a:t>N</a:t>
            </a:r>
            <a:r>
              <a:rPr lang="da-DK" altLang="en-US" sz="2800" baseline="30000" dirty="0" smtClean="0"/>
              <a:t>i</a:t>
            </a:r>
          </a:p>
          <a:p>
            <a:pPr>
              <a:spcBef>
                <a:spcPct val="50000"/>
              </a:spcBef>
            </a:pPr>
            <a:r>
              <a:rPr lang="da-DK" altLang="en-US" sz="2800" dirty="0"/>
              <a:t>K · </a:t>
            </a:r>
            <a:r>
              <a:rPr lang="da-DK" altLang="en-US" sz="2800" dirty="0" smtClean="0"/>
              <a:t>c</a:t>
            </a:r>
            <a:r>
              <a:rPr lang="en-US" sz="2800" dirty="0"/>
              <a:t>·</a:t>
            </a:r>
            <a:r>
              <a:rPr lang="da-DK" altLang="en-US" sz="2800" dirty="0" smtClean="0"/>
              <a:t>|log N| (better?) </a:t>
            </a:r>
            <a:endParaRPr lang="da-DK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27584" y="3203684"/>
            <a:ext cx="6768752" cy="1521460"/>
            <a:chOff x="827584" y="2924944"/>
            <a:chExt cx="6768752" cy="1521460"/>
          </a:xfrm>
        </p:grpSpPr>
        <p:sp>
          <p:nvSpPr>
            <p:cNvPr id="6" name="Rectangle 5"/>
            <p:cNvSpPr/>
            <p:nvPr/>
          </p:nvSpPr>
          <p:spPr>
            <a:xfrm>
              <a:off x="827584" y="2924944"/>
              <a:ext cx="6768752" cy="5760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771" y="292494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n-US" baseline="-25000" dirty="0" smtClean="0"/>
                <a:t>i1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8760" y="2924944"/>
              <a:ext cx="1140721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n-US" baseline="-25000" dirty="0" smtClean="0"/>
                <a:t>i2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1888" y="292494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n-US" baseline="-25000" dirty="0" smtClean="0"/>
                <a:t>i3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34160" y="2924944"/>
              <a:ext cx="115212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</a:t>
              </a:r>
              <a:r>
                <a:rPr lang="en-US" baseline="-25000" dirty="0" err="1" smtClean="0"/>
                <a:t>ik</a:t>
              </a:r>
              <a:endParaRPr lang="en-US" dirty="0"/>
            </a:p>
          </p:txBody>
        </p:sp>
        <p:sp>
          <p:nvSpPr>
            <p:cNvPr id="5" name="Left Brace 4"/>
            <p:cNvSpPr/>
            <p:nvPr/>
          </p:nvSpPr>
          <p:spPr>
            <a:xfrm>
              <a:off x="1241411" y="3284984"/>
              <a:ext cx="360040" cy="1152128"/>
            </a:xfrm>
            <a:prstGeom prst="leftBrace">
              <a:avLst/>
            </a:prstGeom>
            <a:ln w="25400"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7521" y="4077072"/>
              <a:ext cx="1064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log N bits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635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Paillier encryption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0200" y="1484784"/>
            <a:ext cx="8489950" cy="4535487"/>
          </a:xfrm>
        </p:spPr>
        <p:txBody>
          <a:bodyPr>
            <a:noAutofit/>
          </a:bodyPr>
          <a:lstStyle/>
          <a:p>
            <a:r>
              <a:rPr lang="en-GB" sz="2800" dirty="0" smtClean="0">
                <a:cs typeface="Arial" panose="020B0604020202020204" pitchFamily="34" charset="0"/>
              </a:rPr>
              <a:t>Public key N=PQ=(2p+1)(2q+1)</a:t>
            </a:r>
          </a:p>
          <a:p>
            <a:r>
              <a:rPr lang="en-GB" sz="2800" dirty="0" smtClean="0">
                <a:cs typeface="Arial" panose="020B0604020202020204" pitchFamily="34" charset="0"/>
              </a:rPr>
              <a:t>Secret key d satisfying  d=1 mod N, d=0 mod 4pq</a:t>
            </a:r>
          </a:p>
          <a:p>
            <a:r>
              <a:rPr lang="en-GB" sz="2800" dirty="0" smtClean="0">
                <a:cs typeface="Arial" panose="020B0604020202020204" pitchFamily="34" charset="0"/>
              </a:rPr>
              <a:t>Encrypt vote v </a:t>
            </a:r>
            <a:r>
              <a:rPr lang="en-GB" sz="2800" dirty="0" smtClean="0">
                <a:cs typeface="Arial" panose="020B0604020202020204" pitchFamily="34" charset="0"/>
                <a:sym typeface="Symbol" pitchFamily="18" charset="2"/>
              </a:rPr>
              <a:t> </a:t>
            </a:r>
            <a:r>
              <a:rPr lang="en-GB" sz="2800" b="1" dirty="0" smtClean="0">
                <a:cs typeface="Arial" panose="020B0604020202020204" pitchFamily="34" charset="0"/>
                <a:sym typeface="Symbol" pitchFamily="18" charset="2"/>
              </a:rPr>
              <a:t>Z</a:t>
            </a:r>
            <a:r>
              <a:rPr lang="en-GB" sz="2800" baseline="-25000" dirty="0" smtClean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GB" sz="2800" dirty="0" smtClean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800" dirty="0" smtClean="0">
                <a:cs typeface="Arial" panose="020B0604020202020204" pitchFamily="34" charset="0"/>
              </a:rPr>
              <a:t>using randomness R </a:t>
            </a:r>
            <a:r>
              <a:rPr lang="en-GB" sz="2800" dirty="0" smtClean="0">
                <a:cs typeface="Arial" panose="020B0604020202020204" pitchFamily="34" charset="0"/>
                <a:sym typeface="Symbol" pitchFamily="18" charset="2"/>
              </a:rPr>
              <a:t> </a:t>
            </a:r>
            <a:r>
              <a:rPr lang="en-GB" sz="2800" b="1" dirty="0" smtClean="0">
                <a:cs typeface="Arial" panose="020B0604020202020204" pitchFamily="34" charset="0"/>
                <a:sym typeface="Symbol" pitchFamily="18" charset="2"/>
              </a:rPr>
              <a:t>Z</a:t>
            </a:r>
            <a:r>
              <a:rPr lang="en-GB" sz="2800" baseline="-25000" dirty="0" smtClean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GB" sz="2800" dirty="0" smtClean="0">
                <a:cs typeface="Arial" panose="020B0604020202020204" pitchFamily="34" charset="0"/>
                <a:sym typeface="Symbol" pitchFamily="18" charset="2"/>
              </a:rPr>
              <a:t>*</a:t>
            </a:r>
            <a:r>
              <a:rPr lang="en-GB" sz="2800" dirty="0" smtClean="0">
                <a:cs typeface="Arial" panose="020B0604020202020204" pitchFamily="34" charset="0"/>
              </a:rPr>
              <a:t/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/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	C = (1+N)</a:t>
            </a:r>
            <a:r>
              <a:rPr lang="en-GB" sz="2800" baseline="30000" dirty="0" err="1" smtClean="0">
                <a:cs typeface="Arial" panose="020B0604020202020204" pitchFamily="34" charset="0"/>
              </a:rPr>
              <a:t>v</a:t>
            </a:r>
            <a:r>
              <a:rPr lang="en-GB" sz="2800" dirty="0" err="1" smtClean="0">
                <a:cs typeface="Arial" panose="020B0604020202020204" pitchFamily="34" charset="0"/>
              </a:rPr>
              <a:t>R</a:t>
            </a:r>
            <a:r>
              <a:rPr lang="en-GB" sz="2800" baseline="30000" dirty="0" err="1" smtClean="0">
                <a:cs typeface="Arial" panose="020B0604020202020204" pitchFamily="34" charset="0"/>
              </a:rPr>
              <a:t>N</a:t>
            </a:r>
            <a:r>
              <a:rPr lang="en-GB" sz="2800" dirty="0" smtClean="0">
                <a:cs typeface="Arial" panose="020B0604020202020204" pitchFamily="34" charset="0"/>
              </a:rPr>
              <a:t> mod N</a:t>
            </a:r>
            <a:r>
              <a:rPr lang="en-GB" sz="2800" baseline="30000" dirty="0" smtClean="0">
                <a:cs typeface="Arial" panose="020B0604020202020204" pitchFamily="34" charset="0"/>
              </a:rPr>
              <a:t>2</a:t>
            </a:r>
          </a:p>
          <a:p>
            <a:endParaRPr lang="en-GB" sz="2800" dirty="0" smtClean="0">
              <a:cs typeface="Arial" panose="020B0604020202020204" pitchFamily="34" charset="0"/>
            </a:endParaRPr>
          </a:p>
          <a:p>
            <a:r>
              <a:rPr lang="en-GB" sz="2800" dirty="0" smtClean="0">
                <a:cs typeface="Arial" panose="020B0604020202020204" pitchFamily="34" charset="0"/>
              </a:rPr>
              <a:t>Decrypt by computing</a:t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/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	v = (C</a:t>
            </a:r>
            <a:r>
              <a:rPr lang="en-GB" sz="2800" baseline="30000" dirty="0" smtClean="0">
                <a:cs typeface="Arial" panose="020B0604020202020204" pitchFamily="34" charset="0"/>
              </a:rPr>
              <a:t>d</a:t>
            </a:r>
            <a:r>
              <a:rPr lang="en-GB" sz="2800" dirty="0" smtClean="0">
                <a:cs typeface="Arial" panose="020B0604020202020204" pitchFamily="34" charset="0"/>
              </a:rPr>
              <a:t>-1 mod N</a:t>
            </a:r>
            <a:r>
              <a:rPr lang="en-GB" sz="2800" baseline="30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)/N</a:t>
            </a:r>
          </a:p>
        </p:txBody>
      </p:sp>
    </p:spTree>
    <p:extLst>
      <p:ext uri="{BB962C8B-B14F-4D97-AF65-F5344CB8AC3E}">
        <p14:creationId xmlns:p14="http://schemas.microsoft.com/office/powerpoint/2010/main" val="2072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elections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2 candidates; majority decision</a:t>
            </a:r>
          </a:p>
          <a:p>
            <a:r>
              <a:rPr lang="en-GB" sz="2800" dirty="0" smtClean="0"/>
              <a:t>N candidates:</a:t>
            </a:r>
          </a:p>
          <a:p>
            <a:pPr lvl="1"/>
            <a:r>
              <a:rPr lang="en-GB" sz="2600" b="1" dirty="0" smtClean="0"/>
              <a:t>Limited vote</a:t>
            </a:r>
            <a:r>
              <a:rPr lang="en-GB" sz="2600" dirty="0" smtClean="0"/>
              <a:t>: vote for a number t of candidates</a:t>
            </a:r>
          </a:p>
          <a:p>
            <a:pPr lvl="1"/>
            <a:r>
              <a:rPr lang="en-GB" sz="2600" b="1" dirty="0" smtClean="0"/>
              <a:t>Approval vote</a:t>
            </a:r>
            <a:r>
              <a:rPr lang="en-GB" sz="2600" dirty="0" smtClean="0"/>
              <a:t>: vote for any number of candidates</a:t>
            </a:r>
          </a:p>
          <a:p>
            <a:pPr lvl="1"/>
            <a:r>
              <a:rPr lang="en-GB" sz="2600" b="1" dirty="0" smtClean="0"/>
              <a:t>Divisible vote</a:t>
            </a:r>
            <a:r>
              <a:rPr lang="en-GB" sz="2600" dirty="0" smtClean="0"/>
              <a:t>: distribute t votes between candidates</a:t>
            </a:r>
          </a:p>
          <a:p>
            <a:pPr lvl="1"/>
            <a:r>
              <a:rPr lang="en-GB" sz="2600" b="1" dirty="0" err="1" smtClean="0"/>
              <a:t>Borda</a:t>
            </a:r>
            <a:r>
              <a:rPr lang="en-GB" sz="2600" b="1" dirty="0" smtClean="0"/>
              <a:t> vote</a:t>
            </a:r>
            <a:r>
              <a:rPr lang="en-GB" sz="2600" dirty="0" smtClean="0"/>
              <a:t>: t votes for the first preference, t-1 for the second, </a:t>
            </a:r>
            <a:r>
              <a:rPr lang="en-GB" sz="2600" dirty="0" err="1" smtClean="0"/>
              <a:t>etc</a:t>
            </a: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Correct decryption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200" y="1412776"/>
            <a:ext cx="8489950" cy="4868862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Public key N=PQ=(2p+1)(2q+1)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Secret key d satisfying  d=1 mod N, d=0 mod 4pq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The multiplicative group </a:t>
            </a:r>
            <a:r>
              <a:rPr lang="en-GB" sz="2800" b="1" dirty="0">
                <a:latin typeface="+mn-lt"/>
              </a:rPr>
              <a:t>Z</a:t>
            </a:r>
            <a:r>
              <a:rPr lang="en-GB" sz="2800" baseline="-25000" dirty="0">
                <a:latin typeface="+mn-lt"/>
              </a:rPr>
              <a:t>N</a:t>
            </a:r>
            <a:r>
              <a:rPr lang="en-GB" sz="2800" baseline="-5000" dirty="0">
                <a:latin typeface="+mn-lt"/>
              </a:rPr>
              <a:t>2</a:t>
            </a:r>
            <a:r>
              <a:rPr lang="en-GB" sz="2800" dirty="0">
                <a:latin typeface="+mn-lt"/>
              </a:rPr>
              <a:t>* has size 4Npq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We also have (1+N)</a:t>
            </a:r>
            <a:r>
              <a:rPr lang="en-GB" sz="2800" baseline="30000" dirty="0">
                <a:latin typeface="+mn-lt"/>
              </a:rPr>
              <a:t>N</a:t>
            </a:r>
            <a:r>
              <a:rPr lang="en-GB" sz="2800" dirty="0">
                <a:latin typeface="+mn-lt"/>
              </a:rPr>
              <a:t> = 1 + N·N + ... ≡ 1 mod N</a:t>
            </a:r>
            <a:r>
              <a:rPr lang="en-GB" sz="2800" baseline="30000" dirty="0">
                <a:latin typeface="+mn-lt"/>
              </a:rPr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Correctness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	C</a:t>
            </a:r>
            <a:r>
              <a:rPr lang="en-GB" sz="2800" baseline="30000" dirty="0">
                <a:latin typeface="+mn-lt"/>
              </a:rPr>
              <a:t>d</a:t>
            </a:r>
            <a:r>
              <a:rPr lang="en-GB" sz="2800" dirty="0">
                <a:latin typeface="+mn-lt"/>
              </a:rPr>
              <a:t> 	= ((1+N)</a:t>
            </a:r>
            <a:r>
              <a:rPr lang="en-GB" sz="2800" baseline="30000" dirty="0" err="1">
                <a:latin typeface="+mn-lt"/>
              </a:rPr>
              <a:t>v</a:t>
            </a:r>
            <a:r>
              <a:rPr lang="en-GB" sz="2800" dirty="0" err="1">
                <a:latin typeface="+mn-lt"/>
              </a:rPr>
              <a:t>R</a:t>
            </a:r>
            <a:r>
              <a:rPr lang="en-GB" sz="2800" baseline="30000" dirty="0" err="1">
                <a:latin typeface="+mn-lt"/>
              </a:rPr>
              <a:t>N</a:t>
            </a:r>
            <a:r>
              <a:rPr lang="en-GB" sz="2800" dirty="0">
                <a:latin typeface="+mn-lt"/>
              </a:rPr>
              <a:t>)</a:t>
            </a:r>
            <a:r>
              <a:rPr lang="en-GB" sz="2800" baseline="30000" dirty="0">
                <a:latin typeface="+mn-lt"/>
              </a:rPr>
              <a:t>d</a:t>
            </a:r>
            <a:r>
              <a:rPr lang="en-GB" sz="2800" dirty="0">
                <a:latin typeface="+mn-lt"/>
              </a:rPr>
              <a:t> = (1+N)</a:t>
            </a:r>
            <a:r>
              <a:rPr lang="en-GB" sz="2800" baseline="30000" dirty="0" err="1">
                <a:latin typeface="+mn-lt"/>
              </a:rPr>
              <a:t>vd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R</a:t>
            </a:r>
            <a:r>
              <a:rPr lang="en-GB" sz="2800" baseline="30000" dirty="0" err="1">
                <a:latin typeface="+mn-lt"/>
              </a:rPr>
              <a:t>Nd</a:t>
            </a:r>
            <a:endParaRPr lang="en-GB" sz="2800" baseline="30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2800" dirty="0">
                <a:latin typeface="+mn-lt"/>
              </a:rPr>
              <a:t>			= (1+N)</a:t>
            </a:r>
            <a:r>
              <a:rPr lang="en-GB" sz="2800" baseline="30000" dirty="0" err="1">
                <a:latin typeface="+mn-lt"/>
              </a:rPr>
              <a:t>vd</a:t>
            </a:r>
            <a:r>
              <a:rPr lang="en-GB" sz="2800" baseline="30000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R</a:t>
            </a:r>
            <a:r>
              <a:rPr lang="en-GB" sz="2800" baseline="30000" dirty="0">
                <a:latin typeface="+mn-lt"/>
              </a:rPr>
              <a:t>4Npqk </a:t>
            </a:r>
            <a:r>
              <a:rPr lang="en-GB" sz="2800" dirty="0">
                <a:latin typeface="+mn-lt"/>
              </a:rPr>
              <a:t>≡ (1+N)</a:t>
            </a:r>
            <a:r>
              <a:rPr lang="en-GB" sz="2800" baseline="30000" dirty="0">
                <a:latin typeface="+mn-lt"/>
              </a:rPr>
              <a:t>v</a:t>
            </a:r>
            <a:r>
              <a:rPr lang="en-GB" sz="2800" dirty="0">
                <a:latin typeface="+mn-lt"/>
              </a:rPr>
              <a:t> mod N</a:t>
            </a:r>
            <a:r>
              <a:rPr lang="en-GB" sz="2800" baseline="30000" dirty="0">
                <a:latin typeface="+mn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latin typeface="+mn-lt"/>
              </a:rPr>
              <a:t>		(1+N)</a:t>
            </a:r>
            <a:r>
              <a:rPr lang="en-GB" sz="2800" baseline="30000" dirty="0">
                <a:latin typeface="+mn-lt"/>
              </a:rPr>
              <a:t>v</a:t>
            </a:r>
            <a:r>
              <a:rPr lang="en-GB" sz="2800" dirty="0">
                <a:latin typeface="+mn-lt"/>
              </a:rPr>
              <a:t> = 1+vN+    N</a:t>
            </a:r>
            <a:r>
              <a:rPr lang="en-GB" sz="2800" baseline="30000" dirty="0">
                <a:latin typeface="+mn-lt"/>
              </a:rPr>
              <a:t>2</a:t>
            </a:r>
            <a:r>
              <a:rPr lang="en-GB" sz="2800" dirty="0">
                <a:latin typeface="+mn-lt"/>
              </a:rPr>
              <a:t>+... ≡ 1+vN mod N</a:t>
            </a:r>
            <a:r>
              <a:rPr lang="en-GB" sz="2800" baseline="30000" dirty="0">
                <a:latin typeface="+mn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latin typeface="+mn-lt"/>
              </a:rPr>
              <a:t>		(C</a:t>
            </a:r>
            <a:r>
              <a:rPr lang="en-GB" sz="2800" baseline="30000" dirty="0">
                <a:latin typeface="+mn-lt"/>
              </a:rPr>
              <a:t>d</a:t>
            </a:r>
            <a:r>
              <a:rPr lang="en-GB" sz="2800" dirty="0">
                <a:latin typeface="+mn-lt"/>
              </a:rPr>
              <a:t>-1 mod N</a:t>
            </a:r>
            <a:r>
              <a:rPr lang="en-GB" sz="2800" baseline="30000" dirty="0">
                <a:latin typeface="+mn-lt"/>
              </a:rPr>
              <a:t>2</a:t>
            </a:r>
            <a:r>
              <a:rPr lang="en-GB" sz="2800" dirty="0">
                <a:latin typeface="+mn-lt"/>
              </a:rPr>
              <a:t>)/N = v</a:t>
            </a:r>
            <a:endParaRPr lang="en-GB" sz="2800" baseline="30000" dirty="0">
              <a:latin typeface="+mn-lt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95" y="4941168"/>
            <a:ext cx="390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Homomorphicity</a:t>
            </a:r>
            <a:endParaRPr lang="en-GB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0200" y="1484784"/>
            <a:ext cx="8489950" cy="4535487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Public key N=PQ=(2p+1)(2q+1)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+mn-lt"/>
              </a:rPr>
              <a:t>Encrypt vote v </a:t>
            </a:r>
            <a:r>
              <a:rPr lang="en-GB" sz="2800" dirty="0">
                <a:latin typeface="+mn-lt"/>
                <a:sym typeface="Symbol" pitchFamily="18" charset="2"/>
              </a:rPr>
              <a:t> </a:t>
            </a:r>
            <a:r>
              <a:rPr lang="en-GB" sz="2800" b="1" dirty="0">
                <a:latin typeface="+mn-lt"/>
                <a:sym typeface="Symbol" pitchFamily="18" charset="2"/>
              </a:rPr>
              <a:t>Z</a:t>
            </a:r>
            <a:r>
              <a:rPr lang="en-GB" sz="2800" baseline="-25000" dirty="0">
                <a:latin typeface="+mn-lt"/>
                <a:sym typeface="Symbol" pitchFamily="18" charset="2"/>
              </a:rPr>
              <a:t>N</a:t>
            </a:r>
            <a:r>
              <a:rPr lang="en-GB" sz="2800" dirty="0">
                <a:latin typeface="+mn-lt"/>
                <a:sym typeface="Symbol" pitchFamily="18" charset="2"/>
              </a:rPr>
              <a:t> </a:t>
            </a:r>
            <a:r>
              <a:rPr lang="en-GB" sz="2800" dirty="0">
                <a:latin typeface="+mn-lt"/>
              </a:rPr>
              <a:t>using randomness R </a:t>
            </a:r>
            <a:r>
              <a:rPr lang="en-GB" sz="2800" dirty="0">
                <a:latin typeface="+mn-lt"/>
                <a:sym typeface="Symbol" pitchFamily="18" charset="2"/>
              </a:rPr>
              <a:t> </a:t>
            </a:r>
            <a:r>
              <a:rPr lang="en-GB" sz="2800" b="1" dirty="0">
                <a:latin typeface="+mn-lt"/>
                <a:sym typeface="Symbol" pitchFamily="18" charset="2"/>
              </a:rPr>
              <a:t>Z</a:t>
            </a:r>
            <a:r>
              <a:rPr lang="en-GB" sz="2800" baseline="-25000" dirty="0">
                <a:latin typeface="+mn-lt"/>
                <a:sym typeface="Symbol" pitchFamily="18" charset="2"/>
              </a:rPr>
              <a:t>N</a:t>
            </a:r>
            <a:r>
              <a:rPr lang="en-GB" sz="2800" dirty="0">
                <a:latin typeface="+mn-lt"/>
                <a:sym typeface="Symbol" pitchFamily="18" charset="2"/>
              </a:rPr>
              <a:t>*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	C = (1+N)</a:t>
            </a:r>
            <a:r>
              <a:rPr lang="en-GB" sz="2800" baseline="30000" dirty="0" err="1">
                <a:latin typeface="+mn-lt"/>
              </a:rPr>
              <a:t>v</a:t>
            </a:r>
            <a:r>
              <a:rPr lang="en-GB" sz="2800" dirty="0" err="1">
                <a:latin typeface="+mn-lt"/>
              </a:rPr>
              <a:t>R</a:t>
            </a:r>
            <a:r>
              <a:rPr lang="en-GB" sz="2800" baseline="30000" dirty="0" err="1">
                <a:latin typeface="+mn-lt"/>
              </a:rPr>
              <a:t>N</a:t>
            </a:r>
            <a:r>
              <a:rPr lang="en-GB" sz="2800" dirty="0">
                <a:latin typeface="+mn-lt"/>
              </a:rPr>
              <a:t> mod N</a:t>
            </a:r>
            <a:r>
              <a:rPr lang="en-GB" sz="2800" baseline="30000" dirty="0">
                <a:latin typeface="+mn-lt"/>
              </a:rPr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GB" sz="280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 err="1">
                <a:latin typeface="+mn-lt"/>
              </a:rPr>
              <a:t>Homomorphic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		(1+N)</a:t>
            </a:r>
            <a:r>
              <a:rPr lang="en-GB" sz="2800" baseline="30000" dirty="0" err="1">
                <a:latin typeface="+mn-lt"/>
              </a:rPr>
              <a:t>v</a:t>
            </a:r>
            <a:r>
              <a:rPr lang="en-GB" sz="2800" dirty="0" err="1">
                <a:latin typeface="+mn-lt"/>
              </a:rPr>
              <a:t>R</a:t>
            </a:r>
            <a:r>
              <a:rPr lang="en-GB" sz="2800" baseline="30000" dirty="0" err="1">
                <a:latin typeface="+mn-lt"/>
              </a:rPr>
              <a:t>N</a:t>
            </a:r>
            <a:r>
              <a:rPr lang="en-GB" sz="2800" dirty="0">
                <a:latin typeface="+mn-lt"/>
              </a:rPr>
              <a:t> · (1+N)</a:t>
            </a:r>
            <a:r>
              <a:rPr lang="en-GB" sz="2800" baseline="30000" dirty="0" err="1">
                <a:latin typeface="+mn-lt"/>
              </a:rPr>
              <a:t>w</a:t>
            </a:r>
            <a:r>
              <a:rPr lang="en-GB" sz="2800" dirty="0" err="1">
                <a:latin typeface="+mn-lt"/>
              </a:rPr>
              <a:t>S</a:t>
            </a:r>
            <a:r>
              <a:rPr lang="en-GB" sz="2800" baseline="30000" dirty="0" err="1">
                <a:latin typeface="+mn-lt"/>
              </a:rPr>
              <a:t>N</a:t>
            </a:r>
            <a:endParaRPr lang="en-GB" sz="2800" baseline="30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2800" dirty="0">
                <a:latin typeface="+mn-lt"/>
              </a:rPr>
              <a:t>		≡	(1+N)</a:t>
            </a:r>
            <a:r>
              <a:rPr lang="en-GB" sz="2800" baseline="30000" dirty="0" err="1">
                <a:latin typeface="+mn-lt"/>
              </a:rPr>
              <a:t>v+w</a:t>
            </a:r>
            <a:r>
              <a:rPr lang="en-GB" sz="2800" dirty="0">
                <a:latin typeface="+mn-lt"/>
              </a:rPr>
              <a:t>(RS)</a:t>
            </a:r>
            <a:r>
              <a:rPr lang="en-GB" sz="2800" baseline="30000" dirty="0">
                <a:latin typeface="+mn-lt"/>
              </a:rPr>
              <a:t>N</a:t>
            </a:r>
            <a:r>
              <a:rPr lang="en-GB" sz="2800" dirty="0">
                <a:latin typeface="+mn-lt"/>
              </a:rPr>
              <a:t>  mod N</a:t>
            </a:r>
            <a:r>
              <a:rPr lang="en-GB" sz="2800" baseline="30000" dirty="0">
                <a:latin typeface="+mn-lt"/>
              </a:rPr>
              <a:t>2</a:t>
            </a:r>
          </a:p>
          <a:p>
            <a:pPr>
              <a:spcBef>
                <a:spcPct val="20000"/>
              </a:spcBef>
            </a:pPr>
            <a:endParaRPr lang="en-GB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878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33" name="Rectangle 32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 against privacy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72200" y="824046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619672" y="4149080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3</a:t>
                </a:r>
                <a:r>
                  <a:rPr lang="en-GB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2254980" cy="864096"/>
              </a:xfrm>
              <a:prstGeom prst="rightArrow">
                <a:avLst/>
              </a:prstGeom>
              <a:blipFill rotWithShape="1">
                <a:blip r:embed="rId7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4954742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4742" y="3132257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496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2352" y="830736"/>
            <a:ext cx="118355" cy="152052"/>
            <a:chOff x="6852352" y="830736"/>
            <a:chExt cx="118355" cy="1520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970707" y="836712"/>
              <a:ext cx="0" cy="1460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2352" y="830736"/>
              <a:ext cx="0" cy="1460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sosceles Triangle 2"/>
          <p:cNvSpPr/>
          <p:nvPr/>
        </p:nvSpPr>
        <p:spPr>
          <a:xfrm flipH="1">
            <a:off x="6024605" y="908720"/>
            <a:ext cx="131571" cy="2567555"/>
          </a:xfrm>
          <a:prstGeom prst="triangle">
            <a:avLst/>
          </a:prstGeom>
          <a:solidFill>
            <a:srgbClr val="FF0000"/>
          </a:solidFill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33" name="Rectangle 32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 against privacy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084168" y="824046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619672" y="4149080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3</a:t>
                </a:r>
                <a:r>
                  <a:rPr lang="en-GB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3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2254980" cy="864096"/>
              </a:xfrm>
              <a:prstGeom prst="rightArrow">
                <a:avLst/>
              </a:prstGeom>
              <a:blipFill rotWithShape="1">
                <a:blip r:embed="rId7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496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50" y="1761463"/>
            <a:ext cx="940094" cy="10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AppData\Local\Microsoft\Windows\Temporary Internet Files\Content.IE5\Z29ASTFD\MC90015147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68" y="3151489"/>
            <a:ext cx="1033917" cy="1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shiba\AppData\Local\Microsoft\Windows\Temporary Internet Files\Content.IE5\Z29ASTFD\MC90036165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55" y="2503501"/>
            <a:ext cx="1390526" cy="12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shiba\AppData\Local\Microsoft\Windows\Temporary Internet Files\Content.IE5\MC0PQNTD\MC90003648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78" y="4066150"/>
            <a:ext cx="950479" cy="13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62 L 0.12552 0.00162 C 0.1816 0.00162 0.25052 0.07061 0.25052 0.12662 L 0.25052 0.25162 " pathEditMode="relative" rAng="0" ptsTypes="FfFF">
                                      <p:cBhvr>
                                        <p:cTn id="18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Preserving Tallying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stCxn id="48" idx="2"/>
            <a:endCxn id="6" idx="0"/>
          </p:cNvCxnSpPr>
          <p:nvPr/>
        </p:nvCxnSpPr>
        <p:spPr>
          <a:xfrm flipH="1">
            <a:off x="4067944" y="1930179"/>
            <a:ext cx="504056" cy="10667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8" idx="2"/>
            <a:endCxn id="7" idx="0"/>
          </p:cNvCxnSpPr>
          <p:nvPr/>
        </p:nvCxnSpPr>
        <p:spPr>
          <a:xfrm flipH="1">
            <a:off x="4067944" y="1930179"/>
            <a:ext cx="504056" cy="2362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8" idx="0"/>
          </p:cNvCxnSpPr>
          <p:nvPr/>
        </p:nvCxnSpPr>
        <p:spPr>
          <a:xfrm flipH="1">
            <a:off x="4067944" y="1930179"/>
            <a:ext cx="504056" cy="36590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encryption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3573016"/>
            <a:ext cx="129614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Enc</a:t>
            </a:r>
            <a:r>
              <a:rPr lang="en-GB" sz="2800" baseline="-25000" dirty="0" err="1" smtClean="0"/>
              <a:t>pk</a:t>
            </a:r>
            <a:r>
              <a:rPr lang="en-GB" sz="2800" dirty="0" smtClean="0"/>
              <a:t>( )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419872" y="2996952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Dec</a:t>
            </a:r>
            <a:r>
              <a:rPr lang="en-GB" sz="2400" baseline="-25000" dirty="0" smtClean="0"/>
              <a:t>sk</a:t>
            </a:r>
            <a:r>
              <a:rPr lang="en-GB" sz="2400" baseline="-50000" dirty="0" smtClean="0"/>
              <a:t>1</a:t>
            </a:r>
            <a:r>
              <a:rPr lang="en-GB" sz="2400" dirty="0" smtClean="0"/>
              <a:t>( )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419872" y="4293096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Dec</a:t>
            </a:r>
            <a:r>
              <a:rPr lang="en-GB" sz="2400" baseline="-25000" dirty="0" smtClean="0"/>
              <a:t>sk</a:t>
            </a:r>
            <a:r>
              <a:rPr lang="en-GB" sz="2400" baseline="-50000" dirty="0" smtClean="0"/>
              <a:t>2</a:t>
            </a:r>
            <a:r>
              <a:rPr lang="en-GB" sz="2400" dirty="0" smtClean="0"/>
              <a:t>( )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419872" y="5589240"/>
            <a:ext cx="1296144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Dec</a:t>
            </a:r>
            <a:r>
              <a:rPr lang="en-GB" sz="2400" baseline="-25000" dirty="0" err="1" smtClean="0"/>
              <a:t>sk</a:t>
            </a:r>
            <a:r>
              <a:rPr lang="en-GB" sz="2400" baseline="-50000" dirty="0" err="1" smtClean="0"/>
              <a:t>N</a:t>
            </a:r>
            <a:r>
              <a:rPr lang="en-GB" sz="2400" dirty="0" smtClean="0"/>
              <a:t>( 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3789040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6176" y="1556792"/>
            <a:ext cx="1224136" cy="5040560"/>
          </a:xfrm>
          <a:prstGeom prst="rect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/>
              <a:t>Combine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9" idx="3"/>
            <a:endCxn id="4" idx="1"/>
          </p:cNvCxnSpPr>
          <p:nvPr/>
        </p:nvCxnSpPr>
        <p:spPr>
          <a:xfrm flipV="1">
            <a:off x="611560" y="4041068"/>
            <a:ext cx="43204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V="1">
            <a:off x="2339752" y="3465004"/>
            <a:ext cx="108012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39752" y="4005064"/>
            <a:ext cx="108012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8" idx="1"/>
          </p:cNvCxnSpPr>
          <p:nvPr/>
        </p:nvCxnSpPr>
        <p:spPr>
          <a:xfrm>
            <a:off x="2339752" y="4041068"/>
            <a:ext cx="1080120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30869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71800" y="392434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472514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endParaRPr lang="en-GB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4716016" y="1556792"/>
            <a:ext cx="1440160" cy="4608512"/>
            <a:chOff x="4716016" y="1556792"/>
            <a:chExt cx="1440160" cy="4608512"/>
          </a:xfrm>
        </p:grpSpPr>
        <p:grpSp>
          <p:nvGrpSpPr>
            <p:cNvPr id="44" name="Group 43"/>
            <p:cNvGrpSpPr/>
            <p:nvPr/>
          </p:nvGrpSpPr>
          <p:grpSpPr>
            <a:xfrm>
              <a:off x="4716016" y="3521605"/>
              <a:ext cx="1440160" cy="2550740"/>
              <a:chOff x="4716016" y="3521605"/>
              <a:chExt cx="1440160" cy="255074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4716016" y="3521605"/>
                <a:ext cx="14401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716016" y="4777553"/>
                <a:ext cx="14401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716016" y="6072345"/>
                <a:ext cx="14401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5184576" y="1556792"/>
              <a:ext cx="863080" cy="4608512"/>
              <a:chOff x="5184576" y="1556792"/>
              <a:chExt cx="863080" cy="460851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184576" y="1556792"/>
                <a:ext cx="827584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b="1" baseline="-25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84576" y="3068960"/>
                <a:ext cx="827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m</a:t>
                </a:r>
                <a:r>
                  <a:rPr lang="en-GB" sz="2800" b="1" baseline="-25000" dirty="0" smtClean="0"/>
                  <a:t>1</a:t>
                </a:r>
                <a:endParaRPr lang="en-GB" sz="2800" b="1" baseline="-25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20072" y="4345940"/>
                <a:ext cx="827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m</a:t>
                </a:r>
                <a:r>
                  <a:rPr lang="en-GB" sz="2800" b="1" baseline="-25000" dirty="0" smtClean="0"/>
                  <a:t>2</a:t>
                </a:r>
                <a:endParaRPr lang="en-GB" sz="2800" b="1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03626" y="5642084"/>
                <a:ext cx="827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err="1" smtClean="0"/>
                  <a:t>m</a:t>
                </a:r>
                <a:r>
                  <a:rPr lang="en-GB" sz="2800" b="1" baseline="-25000" dirty="0" err="1" smtClean="0"/>
                  <a:t>N</a:t>
                </a:r>
                <a:endParaRPr lang="en-GB" sz="2800" b="1" baseline="-25000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740352" y="3769876"/>
            <a:ext cx="1080120" cy="523220"/>
            <a:chOff x="7740352" y="3769876"/>
            <a:chExt cx="1080120" cy="52322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740352" y="4057332"/>
              <a:ext cx="432048" cy="9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280920" y="3769876"/>
              <a:ext cx="539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m</a:t>
              </a:r>
              <a:endParaRPr lang="en-GB" sz="2800" b="1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27584" y="985501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Setup</a:t>
            </a:r>
            <a:endParaRPr lang="en-GB" sz="2800" dirty="0"/>
          </a:p>
        </p:txBody>
      </p:sp>
      <p:sp>
        <p:nvSpPr>
          <p:cNvPr id="48" name="Rectangle 47"/>
          <p:cNvSpPr/>
          <p:nvPr/>
        </p:nvSpPr>
        <p:spPr>
          <a:xfrm>
            <a:off x="3923928" y="994075"/>
            <a:ext cx="1296144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Kg</a:t>
            </a:r>
            <a:endParaRPr lang="en-GB" sz="2800" dirty="0"/>
          </a:p>
        </p:txBody>
      </p:sp>
      <p:cxnSp>
        <p:nvCxnSpPr>
          <p:cNvPr id="49" name="Straight Arrow Connector 48"/>
          <p:cNvCxnSpPr>
            <a:stCxn id="47" idx="3"/>
            <a:endCxn id="48" idx="1"/>
          </p:cNvCxnSpPr>
          <p:nvPr/>
        </p:nvCxnSpPr>
        <p:spPr>
          <a:xfrm>
            <a:off x="2123728" y="1453553"/>
            <a:ext cx="1800200" cy="85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2"/>
            <a:endCxn id="4" idx="0"/>
          </p:cNvCxnSpPr>
          <p:nvPr/>
        </p:nvCxnSpPr>
        <p:spPr>
          <a:xfrm flipH="1">
            <a:off x="1691680" y="1930179"/>
            <a:ext cx="2880320" cy="1642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269776" y="1443971"/>
            <a:ext cx="557808" cy="9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887" y="1018828"/>
            <a:ext cx="5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ν</a:t>
            </a:r>
            <a:endParaRPr lang="en-GB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86601" y="1033572"/>
            <a:ext cx="131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params</a:t>
            </a:r>
            <a:endParaRPr lang="en-GB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398862" y="2293924"/>
            <a:ext cx="6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pk</a:t>
            </a:r>
            <a:endParaRPr lang="en-GB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707904" y="2348880"/>
            <a:ext cx="6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sk</a:t>
            </a:r>
            <a:r>
              <a:rPr lang="en-GB" sz="2800" b="1" baseline="-25000" dirty="0" smtClean="0"/>
              <a:t>1</a:t>
            </a:r>
            <a:endParaRPr lang="en-GB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6538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Syntax:</a:t>
            </a:r>
          </a:p>
          <a:p>
            <a:pPr lvl="1"/>
            <a:r>
              <a:rPr lang="en-US" sz="2800" b="1" dirty="0" smtClean="0"/>
              <a:t>Key Generation</a:t>
            </a:r>
            <a:r>
              <a:rPr lang="en-US" sz="2800" b="1" dirty="0"/>
              <a:t>(</a:t>
            </a:r>
            <a:r>
              <a:rPr lang="en-US" sz="2800" b="1" dirty="0" err="1"/>
              <a:t>n,k</a:t>
            </a:r>
            <a:r>
              <a:rPr lang="en-US" sz="2800" b="1" dirty="0" smtClean="0"/>
              <a:t>)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outputs </a:t>
            </a:r>
            <a:r>
              <a:rPr lang="en-US" sz="2800" dirty="0" err="1"/>
              <a:t>pk,vk</a:t>
            </a:r>
            <a:r>
              <a:rPr lang="en-US" sz="2800" dirty="0"/>
              <a:t>,(sk</a:t>
            </a:r>
            <a:r>
              <a:rPr lang="en-US" sz="2800" baseline="-25000" dirty="0"/>
              <a:t>1</a:t>
            </a:r>
            <a:r>
              <a:rPr lang="en-US" sz="2800" dirty="0"/>
              <a:t>, sk</a:t>
            </a:r>
            <a:r>
              <a:rPr lang="en-US" sz="2800" baseline="-25000" dirty="0"/>
              <a:t>2</a:t>
            </a:r>
            <a:r>
              <a:rPr lang="en-US" sz="2800" dirty="0"/>
              <a:t>, …,</a:t>
            </a:r>
            <a:r>
              <a:rPr lang="en-US" sz="2800" dirty="0" err="1"/>
              <a:t>sk</a:t>
            </a:r>
            <a:r>
              <a:rPr lang="en-US" sz="2800" baseline="-25000" dirty="0" err="1"/>
              <a:t>n</a:t>
            </a:r>
            <a:r>
              <a:rPr lang="en-US" sz="2800" dirty="0" smtClean="0"/>
              <a:t>) </a:t>
            </a:r>
          </a:p>
          <a:p>
            <a:pPr lvl="1"/>
            <a:r>
              <a:rPr lang="en-US" sz="2800" b="1" dirty="0" smtClean="0"/>
              <a:t>Encrypt(</a:t>
            </a:r>
            <a:r>
              <a:rPr lang="en-US" sz="2800" b="1" dirty="0" err="1" smtClean="0"/>
              <a:t>pk,m</a:t>
            </a:r>
            <a:r>
              <a:rPr lang="en-US" sz="2800" b="1" dirty="0" smtClean="0"/>
              <a:t>)</a:t>
            </a:r>
            <a:r>
              <a:rPr lang="en-US" sz="2800" dirty="0" smtClean="0"/>
              <a:t>: outputs a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C	</a:t>
            </a:r>
          </a:p>
          <a:p>
            <a:pPr lvl="1"/>
            <a:r>
              <a:rPr lang="en-US" sz="2800" b="1" dirty="0" smtClean="0"/>
              <a:t>Decrypt(</a:t>
            </a:r>
            <a:r>
              <a:rPr lang="en-US" sz="2800" b="1" dirty="0" err="1" smtClean="0"/>
              <a:t>C,sk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dirty="0" smtClean="0"/>
              <a:t>: outputs m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endParaRPr lang="en-US" sz="2800" baseline="-25000" dirty="0" smtClean="0"/>
          </a:p>
          <a:p>
            <a:pPr lvl="1"/>
            <a:r>
              <a:rPr lang="en-US" sz="2800" b="1" dirty="0" err="1" smtClean="0"/>
              <a:t>ShareVerify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pk,vk,C</a:t>
            </a:r>
            <a:r>
              <a:rPr lang="en-US" sz="2800" b="1" dirty="0"/>
              <a:t>, m</a:t>
            </a:r>
            <a:r>
              <a:rPr lang="en-US" sz="2800" b="1" baseline="-25000" dirty="0"/>
              <a:t>i</a:t>
            </a:r>
            <a:r>
              <a:rPr lang="en-US" sz="2800" b="1" dirty="0" smtClean="0"/>
              <a:t>)</a:t>
            </a:r>
            <a:r>
              <a:rPr lang="en-US" sz="2800" dirty="0" smtClean="0"/>
              <a:t>: outputs accept/reject </a:t>
            </a:r>
          </a:p>
          <a:p>
            <a:pPr lvl="1"/>
            <a:r>
              <a:rPr lang="en-US" sz="2800" b="1" dirty="0" smtClean="0"/>
              <a:t>Combine(</a:t>
            </a:r>
            <a:r>
              <a:rPr lang="en-US" sz="2800" b="1" dirty="0" err="1" smtClean="0"/>
              <a:t>pk,vk,C</a:t>
            </a:r>
            <a:r>
              <a:rPr lang="en-US" sz="2800" b="1" dirty="0" smtClean="0"/>
              <a:t>,{m</a:t>
            </a:r>
            <a:r>
              <a:rPr lang="en-US" sz="2800" b="1" baseline="-25000" dirty="0" smtClean="0"/>
              <a:t>i1</a:t>
            </a:r>
            <a:r>
              <a:rPr lang="en-US" sz="2800" b="1" dirty="0" smtClean="0"/>
              <a:t>,m</a:t>
            </a:r>
            <a:r>
              <a:rPr lang="en-US" sz="2800" b="1" baseline="-25000" dirty="0" smtClean="0"/>
              <a:t>i2</a:t>
            </a:r>
            <a:r>
              <a:rPr lang="en-US" sz="2800" b="1" dirty="0" smtClean="0"/>
              <a:t>,…,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ik</a:t>
            </a:r>
            <a:r>
              <a:rPr lang="en-US" sz="2800" b="1" dirty="0" smtClean="0"/>
              <a:t>})</a:t>
            </a:r>
            <a:r>
              <a:rPr lang="en-US" sz="2800" dirty="0" smtClean="0"/>
              <a:t>: outputs a plaintext m</a:t>
            </a: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dirty="0" smtClean="0"/>
              <a:t>(exponent) </a:t>
            </a:r>
            <a:r>
              <a:rPr lang="en-GB" dirty="0" err="1" smtClean="0"/>
              <a:t>ElGamal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412776"/>
                <a:ext cx="720080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Setup(</a:t>
                </a:r>
                <a:r>
                  <a:rPr lang="el-GR" sz="3200" b="1" dirty="0"/>
                  <a:t>ν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</a:t>
                </a:r>
                <a:r>
                  <a:rPr lang="en-GB" sz="2800" dirty="0" smtClean="0"/>
                  <a:t>produces a description of  	             (G,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)  with generator 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KG</a:t>
                </a:r>
                <a:r>
                  <a:rPr lang="en-GB" sz="3200" b="1" dirty="0" smtClean="0">
                    <a:sym typeface="Wingdings" pitchFamily="2" charset="2"/>
                  </a:rPr>
                  <a:t>(G, g)</a:t>
                </a:r>
                <a:r>
                  <a:rPr lang="en-GB" sz="3200" dirty="0" smtClean="0">
                    <a:sym typeface="Wingdings" pitchFamily="2" charset="2"/>
                  </a:rPr>
                  <a:t>:</a:t>
                </a:r>
                <a:r>
                  <a:rPr lang="en-GB" sz="3200" dirty="0" smtClean="0"/>
                  <a:t>        </a:t>
                </a:r>
                <a:r>
                  <a:rPr lang="en-GB" sz="2800" dirty="0" smtClean="0"/>
                  <a:t>x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{1,…,|G |}; </a:t>
                </a:r>
                <a:br>
                  <a:rPr lang="en-GB" sz="2800" dirty="0" smtClean="0"/>
                </a:br>
                <a:r>
                  <a:rPr lang="en-GB" sz="2800" dirty="0" smtClean="0"/>
                  <a:t>	                      X</a:t>
                </a:r>
                <a:r>
                  <a:rPr lang="en-GB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800" dirty="0" err="1" smtClean="0"/>
                  <a:t>g</a:t>
                </a:r>
                <a:r>
                  <a:rPr lang="en-GB" sz="2800" baseline="30000" dirty="0" err="1" smtClean="0"/>
                  <a:t>x</a:t>
                </a:r>
                <a:r>
                  <a:rPr lang="en-GB" sz="2800" dirty="0" smtClean="0"/>
                  <a:t> </a:t>
                </a:r>
                <a:br>
                  <a:rPr lang="en-GB" sz="2800" dirty="0" smtClean="0"/>
                </a:br>
                <a:r>
                  <a:rPr lang="en-GB" sz="2800" dirty="0" smtClean="0"/>
                  <a:t> 	                     output (</a:t>
                </a:r>
                <a:r>
                  <a:rPr lang="en-GB" sz="2800" dirty="0" err="1" smtClean="0"/>
                  <a:t>X,x</a:t>
                </a:r>
                <a:r>
                  <a:rPr lang="en-GB" sz="28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ENC</a:t>
                </a:r>
                <a:r>
                  <a:rPr lang="en-GB" sz="3200" b="1" baseline="-25000" dirty="0" smtClean="0"/>
                  <a:t>X</a:t>
                </a:r>
                <a:r>
                  <a:rPr lang="en-GB" sz="3200" b="1" dirty="0" smtClean="0"/>
                  <a:t>(m)</a:t>
                </a:r>
                <a:r>
                  <a:rPr lang="en-GB" sz="3200" dirty="0" smtClean="0"/>
                  <a:t>:       </a:t>
                </a:r>
                <a:r>
                  <a:rPr lang="en-GB" sz="2800" dirty="0" smtClean="0"/>
                  <a:t>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800" dirty="0"/>
                  <a:t>{1,…,|G |};</a:t>
                </a:r>
                <a:br>
                  <a:rPr lang="en-GB" sz="2800" dirty="0"/>
                </a:br>
                <a:r>
                  <a:rPr lang="en-GB" sz="2800" dirty="0" smtClean="0"/>
                  <a:t>		         (R,C)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800" dirty="0" smtClean="0"/>
                  <a:t>(g</a:t>
                </a:r>
                <a:r>
                  <a:rPr lang="en-GB" sz="2800" baseline="30000" dirty="0" smtClean="0"/>
                  <a:t>r</a:t>
                </a:r>
                <a:r>
                  <a:rPr lang="en-GB" sz="2800" dirty="0" smtClean="0"/>
                  <a:t>,</a:t>
                </a:r>
                <a:r>
                  <a:rPr lang="en-GB" sz="2800" dirty="0"/>
                  <a:t> </a:t>
                </a:r>
                <a:r>
                  <a:rPr lang="en-GB" sz="2800" dirty="0" err="1" smtClean="0"/>
                  <a:t>g</a:t>
                </a:r>
                <a:r>
                  <a:rPr lang="en-GB" sz="2800" baseline="30000" dirty="0" err="1" smtClean="0"/>
                  <a:t>m</a:t>
                </a:r>
                <a:r>
                  <a:rPr lang="en-GB" sz="2800" dirty="0" err="1" smtClean="0"/>
                  <a:t>X</a:t>
                </a:r>
                <a:r>
                  <a:rPr lang="en-GB" sz="2800" baseline="30000" dirty="0" err="1" smtClean="0"/>
                  <a:t>r</a:t>
                </a:r>
                <a:r>
                  <a:rPr lang="en-GB" sz="2800" dirty="0" smtClean="0"/>
                  <a:t>); </a:t>
                </a:r>
                <a:br>
                  <a:rPr lang="en-GB" sz="2800" dirty="0" smtClean="0"/>
                </a:br>
                <a:r>
                  <a:rPr lang="en-GB" sz="2800" dirty="0" smtClean="0"/>
                  <a:t>                          output (R,C)</a:t>
                </a:r>
                <a:r>
                  <a:rPr lang="en-GB" sz="3200" dirty="0" smtClean="0"/>
                  <a:t>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err="1" smtClean="0"/>
                  <a:t>DEC</a:t>
                </a:r>
                <a:r>
                  <a:rPr lang="en-GB" sz="3200" b="1" baseline="-25000" dirty="0" err="1" smtClean="0"/>
                  <a:t>x</a:t>
                </a:r>
                <a:r>
                  <a:rPr lang="en-GB" sz="3200" b="1" dirty="0" smtClean="0"/>
                  <a:t>((R,C))</a:t>
                </a:r>
                <a:r>
                  <a:rPr lang="en-GB" sz="3200" dirty="0" smtClean="0"/>
                  <a:t>: </a:t>
                </a:r>
                <a:r>
                  <a:rPr lang="en-GB" sz="2800" dirty="0" smtClean="0"/>
                  <a:t>find t such  that </a:t>
                </a:r>
                <a:r>
                  <a:rPr lang="en-GB" sz="2800" dirty="0" err="1" smtClean="0"/>
                  <a:t>g</a:t>
                </a:r>
                <a:r>
                  <a:rPr lang="en-GB" sz="2800" baseline="30000" dirty="0" err="1" smtClean="0"/>
                  <a:t>t</a:t>
                </a:r>
                <a:r>
                  <a:rPr lang="en-GB" sz="2800" dirty="0" smtClean="0"/>
                  <a:t>=C/R</a:t>
                </a:r>
                <a:r>
                  <a:rPr lang="en-GB" sz="2800" baseline="30000" dirty="0" smtClean="0"/>
                  <a:t>x</a:t>
                </a:r>
                <a:br>
                  <a:rPr lang="en-GB" sz="2800" baseline="30000" dirty="0" smtClean="0"/>
                </a:br>
                <a:r>
                  <a:rPr lang="en-GB" sz="2800" baseline="30000" dirty="0" smtClean="0"/>
                  <a:t>	</a:t>
                </a:r>
                <a:r>
                  <a:rPr lang="en-GB" sz="2800" dirty="0" smtClean="0"/>
                  <a:t>                    output m</a:t>
                </a:r>
                <a:endParaRPr lang="en-GB" sz="2800" baseline="30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7200800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948" t="-1662" b="-1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4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n-out-of-n threshold El-</a:t>
            </a:r>
            <a:r>
              <a:rPr lang="en-US" dirty="0" err="1" smtClean="0"/>
              <a:t>Gamal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500" b="1" dirty="0" smtClean="0"/>
                  <a:t>Setup</a:t>
                </a:r>
                <a:r>
                  <a:rPr lang="en-US" sz="3500" dirty="0" smtClean="0"/>
                  <a:t>(n)</a:t>
                </a:r>
                <a:r>
                  <a:rPr lang="en-US" sz="3200" dirty="0" smtClean="0"/>
                  <a:t>: </a:t>
                </a:r>
                <a:r>
                  <a:rPr lang="en-US" sz="3000" dirty="0" smtClean="0"/>
                  <a:t>produces group G with generator g</a:t>
                </a:r>
              </a:p>
              <a:p>
                <a:endParaRPr lang="en-US" sz="2800" b="1" dirty="0" smtClean="0"/>
              </a:p>
              <a:p>
                <a:r>
                  <a:rPr lang="en-US" sz="3500" b="1" dirty="0" smtClean="0"/>
                  <a:t>Key Generation</a:t>
                </a:r>
                <a:r>
                  <a:rPr lang="en-US" sz="3500" dirty="0" smtClean="0"/>
                  <a:t>(</a:t>
                </a:r>
                <a:r>
                  <a:rPr lang="en-US" sz="3500" dirty="0" err="1" smtClean="0"/>
                  <a:t>n,n</a:t>
                </a:r>
                <a:r>
                  <a:rPr lang="en-US" sz="3500" dirty="0" smtClean="0"/>
                  <a:t>)</a:t>
                </a:r>
                <a:r>
                  <a:rPr lang="en-US" sz="3200" dirty="0" smtClean="0"/>
                  <a:t>:</a:t>
                </a:r>
              </a:p>
              <a:p>
                <a:pPr lvl="1"/>
                <a:r>
                  <a:rPr lang="en-GB" sz="3000" dirty="0" smtClean="0"/>
                  <a:t>For party </a:t>
                </a:r>
                <a:r>
                  <a:rPr lang="en-GB" sz="3000" dirty="0" err="1" smtClean="0"/>
                  <a:t>party</a:t>
                </a:r>
                <a:r>
                  <a:rPr lang="en-GB" sz="3000" dirty="0" smtClean="0"/>
                  <a:t> </a:t>
                </a:r>
                <a:r>
                  <a:rPr lang="en-GB" sz="3000" dirty="0"/>
                  <a:t>P</a:t>
                </a:r>
                <a:r>
                  <a:rPr lang="en-GB" sz="3000" baseline="-25000" dirty="0"/>
                  <a:t>i</a:t>
                </a:r>
                <a:r>
                  <a:rPr lang="en-GB" sz="3000" dirty="0"/>
                  <a:t> </a:t>
                </a:r>
                <a:r>
                  <a:rPr lang="en-GB" sz="3000" dirty="0" smtClean="0"/>
                  <a:t>select </a:t>
                </a:r>
                <a:r>
                  <a:rPr lang="en-GB" sz="3000" dirty="0"/>
                  <a:t>random </a:t>
                </a:r>
                <a:r>
                  <a:rPr lang="en-GB" sz="3000" dirty="0" smtClean="0"/>
                  <a:t>xi in {1,2,…,|G|}, set sk</a:t>
                </a:r>
                <a:r>
                  <a:rPr lang="en-GB" sz="3000" baseline="-25000" dirty="0" smtClean="0"/>
                  <a:t>i</a:t>
                </a:r>
                <a:r>
                  <a:rPr lang="en-GB" sz="3000" dirty="0"/>
                  <a:t>=xi</a:t>
                </a:r>
                <a:r>
                  <a:rPr lang="en-GB" sz="3000" dirty="0" smtClean="0"/>
                  <a:t/>
                </a:r>
                <a:br>
                  <a:rPr lang="en-GB" sz="3000" dirty="0" smtClean="0"/>
                </a:br>
                <a:r>
                  <a:rPr lang="en-GB" sz="3000" dirty="0" smtClean="0"/>
                  <a:t>and set X=g</a:t>
                </a:r>
                <a:r>
                  <a:rPr lang="el-GR" sz="3000" baseline="30000" dirty="0"/>
                  <a:t>Σ</a:t>
                </a:r>
                <a:r>
                  <a:rPr lang="en-GB" sz="3000" baseline="30000" dirty="0"/>
                  <a:t>xi </a:t>
                </a:r>
                <a:r>
                  <a:rPr lang="en-GB" sz="3000" dirty="0" smtClean="0"/>
                  <a:t>, </a:t>
                </a:r>
                <a:r>
                  <a:rPr lang="en-GB" sz="3000" dirty="0" err="1" smtClean="0"/>
                  <a:t>vk</a:t>
                </a:r>
                <a:r>
                  <a:rPr lang="en-GB" sz="3000" dirty="0" smtClean="0"/>
                  <a:t>=(g</a:t>
                </a:r>
                <a:r>
                  <a:rPr lang="en-GB" sz="3000" baseline="30000" dirty="0" smtClean="0"/>
                  <a:t>x1</a:t>
                </a:r>
                <a:r>
                  <a:rPr lang="en-GB" sz="3000" dirty="0" smtClean="0"/>
                  <a:t>,g</a:t>
                </a:r>
                <a:r>
                  <a:rPr lang="en-GB" sz="3000" baseline="30000" dirty="0" smtClean="0"/>
                  <a:t>x2</a:t>
                </a:r>
                <a:r>
                  <a:rPr lang="en-GB" sz="3000" dirty="0" smtClean="0"/>
                  <a:t>,…,</a:t>
                </a:r>
                <a:r>
                  <a:rPr lang="en-GB" sz="3000" dirty="0" err="1" smtClean="0"/>
                  <a:t>g</a:t>
                </a:r>
                <a:r>
                  <a:rPr lang="en-GB" sz="3000" baseline="30000" dirty="0" err="1" smtClean="0"/>
                  <a:t>xn</a:t>
                </a:r>
                <a:r>
                  <a:rPr lang="en-GB" sz="3000" dirty="0" smtClean="0"/>
                  <a:t>), output (</a:t>
                </a:r>
                <a:r>
                  <a:rPr lang="en-GB" sz="3000" dirty="0" err="1" smtClean="0"/>
                  <a:t>X,vk,</a:t>
                </a:r>
                <a:r>
                  <a:rPr lang="en-GB" sz="3000" b="1" dirty="0" err="1" smtClean="0"/>
                  <a:t>sk</a:t>
                </a:r>
                <a:r>
                  <a:rPr lang="en-GB" sz="3000" dirty="0" smtClean="0"/>
                  <a:t>) </a:t>
                </a:r>
                <a:endParaRPr lang="en-US" sz="3000" dirty="0" smtClean="0"/>
              </a:p>
              <a:p>
                <a:endParaRPr lang="en-GB" sz="3200" b="1" dirty="0" smtClean="0"/>
              </a:p>
              <a:p>
                <a:r>
                  <a:rPr lang="en-GB" sz="3500" b="1" dirty="0" smtClean="0"/>
                  <a:t>ENC</a:t>
                </a:r>
                <a:r>
                  <a:rPr lang="en-GB" sz="3500" b="1" baseline="-25000" dirty="0" smtClean="0"/>
                  <a:t>X</a:t>
                </a:r>
                <a:r>
                  <a:rPr lang="en-GB" sz="3500" dirty="0" smtClean="0"/>
                  <a:t>(m</a:t>
                </a:r>
                <a:r>
                  <a:rPr lang="en-GB" sz="3500" dirty="0"/>
                  <a:t>)</a:t>
                </a:r>
                <a:r>
                  <a:rPr lang="en-GB" sz="3000" dirty="0"/>
                  <a:t>: </a:t>
                </a:r>
                <a:r>
                  <a:rPr lang="en-GB" sz="3000" dirty="0" smtClean="0"/>
                  <a:t> r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000" dirty="0"/>
                  <a:t>{1,…,|G |};</a:t>
                </a:r>
                <a:br>
                  <a:rPr lang="en-GB" sz="3000" dirty="0"/>
                </a:br>
                <a:r>
                  <a:rPr lang="en-GB" sz="3000" dirty="0"/>
                  <a:t>	</a:t>
                </a:r>
                <a:r>
                  <a:rPr lang="en-GB" sz="3000" dirty="0" smtClean="0"/>
                  <a:t>             (</a:t>
                </a:r>
                <a:r>
                  <a:rPr lang="en-GB" sz="3000" dirty="0"/>
                  <a:t>R,C)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000" dirty="0"/>
                  <a:t>(g</a:t>
                </a:r>
                <a:r>
                  <a:rPr lang="en-GB" sz="3000" baseline="30000" dirty="0"/>
                  <a:t>r</a:t>
                </a:r>
                <a:r>
                  <a:rPr lang="en-GB" sz="3000" dirty="0"/>
                  <a:t>, </a:t>
                </a:r>
                <a:r>
                  <a:rPr lang="en-GB" sz="3000" dirty="0" err="1"/>
                  <a:t>g</a:t>
                </a:r>
                <a:r>
                  <a:rPr lang="en-GB" sz="3000" baseline="30000" dirty="0" err="1"/>
                  <a:t>m</a:t>
                </a:r>
                <a:r>
                  <a:rPr lang="en-GB" sz="3000" dirty="0" err="1"/>
                  <a:t>X</a:t>
                </a:r>
                <a:r>
                  <a:rPr lang="en-GB" sz="3000" baseline="30000" dirty="0" err="1"/>
                  <a:t>r</a:t>
                </a:r>
                <a:r>
                  <a:rPr lang="en-GB" sz="3000" dirty="0"/>
                  <a:t>); </a:t>
                </a:r>
                <a:br>
                  <a:rPr lang="en-GB" sz="3000" dirty="0"/>
                </a:br>
                <a:r>
                  <a:rPr lang="en-GB" sz="3000" dirty="0"/>
                  <a:t>                 </a:t>
                </a:r>
                <a:r>
                  <a:rPr lang="en-GB" sz="3000" dirty="0" smtClean="0"/>
                  <a:t>    output </a:t>
                </a:r>
                <a:r>
                  <a:rPr lang="en-GB" sz="3000" dirty="0"/>
                  <a:t>(R,C) 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3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decryption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00808"/>
                <a:ext cx="756084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3200" dirty="0" smtClean="0"/>
                  <a:t>Party P</a:t>
                </a:r>
                <a:r>
                  <a:rPr lang="en-GB" sz="3200" baseline="-25000" dirty="0" smtClean="0"/>
                  <a:t>i</a:t>
                </a:r>
                <a:r>
                  <a:rPr lang="en-GB" sz="3200" dirty="0" smtClean="0"/>
                  <a:t> has (xi,</a:t>
                </a:r>
                <a:r>
                  <a:rPr lang="en-GB" sz="3200" dirty="0"/>
                  <a:t> </a:t>
                </a:r>
                <a:r>
                  <a:rPr lang="en-GB" sz="3200" dirty="0" smtClean="0"/>
                  <a:t>X</a:t>
                </a:r>
                <a:r>
                  <a:rPr lang="en-GB" sz="3200" baseline="-25000" dirty="0" smtClean="0"/>
                  <a:t>i</a:t>
                </a:r>
                <a:r>
                  <a:rPr lang="en-GB" sz="3200" dirty="0" smtClean="0"/>
                  <a:t>=g</a:t>
                </a:r>
                <a:r>
                  <a:rPr lang="en-GB" sz="3200" baseline="30000" dirty="0" smtClean="0"/>
                  <a:t>xi</a:t>
                </a:r>
                <a:r>
                  <a:rPr lang="en-GB" sz="3200" dirty="0" smtClean="0"/>
                  <a:t>);   </a:t>
                </a:r>
              </a:p>
              <a:p>
                <a:pPr algn="ctr"/>
                <a:r>
                  <a:rPr lang="en-GB" sz="3200" dirty="0" smtClean="0"/>
                  <a:t>x=x1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+ x2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+…+xk</a:t>
                </a:r>
                <a:r>
                  <a:rPr lang="en-GB" sz="3200" baseline="-25000" dirty="0" smtClean="0"/>
                  <a:t>; </a:t>
                </a:r>
              </a:p>
              <a:p>
                <a:pPr algn="ctr"/>
                <a:r>
                  <a:rPr lang="en-GB" sz="3200" dirty="0" smtClean="0"/>
                  <a:t>X=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g</a:t>
                </a:r>
                <a:r>
                  <a:rPr lang="el-GR" sz="3200" baseline="30000" dirty="0" smtClean="0"/>
                  <a:t>Σ</a:t>
                </a:r>
                <a:r>
                  <a:rPr lang="en-GB" sz="3200" baseline="30000" dirty="0" smtClean="0"/>
                  <a:t>xi </a:t>
                </a:r>
                <a:r>
                  <a:rPr lang="en-GB" sz="3200" dirty="0" smtClean="0"/>
                  <a:t>= g</a:t>
                </a:r>
                <a:r>
                  <a:rPr lang="en-GB" sz="3200" baseline="30000" dirty="0" smtClean="0"/>
                  <a:t>x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3200" dirty="0" err="1" smtClean="0"/>
                  <a:t>ShareDecrypt</a:t>
                </a:r>
                <a:r>
                  <a:rPr lang="en-GB" sz="3200" dirty="0" smtClean="0"/>
                  <a:t>((R,C),xi):</a:t>
                </a:r>
              </a:p>
              <a:p>
                <a:r>
                  <a:rPr lang="en-GB" sz="3200" dirty="0" smtClean="0"/>
                  <a:t>                     P</a:t>
                </a:r>
                <a:r>
                  <a:rPr lang="en-GB" sz="3200" baseline="-25000" dirty="0" smtClean="0"/>
                  <a:t>i</a:t>
                </a:r>
                <a:r>
                  <a:rPr lang="en-GB" sz="3200" dirty="0" smtClean="0"/>
                  <a:t>:</a:t>
                </a:r>
                <a:r>
                  <a:rPr lang="en-GB" sz="3200" dirty="0"/>
                  <a:t> y</a:t>
                </a:r>
                <a:r>
                  <a:rPr lang="en-GB" sz="3200" baseline="-25000" dirty="0"/>
                  <a:t>i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/>
                  <a:t>R</a:t>
                </a:r>
                <a:r>
                  <a:rPr lang="en-GB" sz="3200" baseline="30000" dirty="0"/>
                  <a:t>xi </a:t>
                </a:r>
                <a:r>
                  <a:rPr lang="en-GB" sz="3200" dirty="0" smtClean="0"/>
                  <a:t>; </a:t>
                </a:r>
                <a:r>
                  <a:rPr lang="en-GB" sz="3200" dirty="0"/>
                  <a:t>send </a:t>
                </a:r>
                <a:r>
                  <a:rPr lang="en-GB" sz="3200" dirty="0" err="1" smtClean="0"/>
                  <a:t>y</a:t>
                </a:r>
                <a:r>
                  <a:rPr lang="en-GB" sz="3200" baseline="-25000" dirty="0" err="1" smtClean="0"/>
                  <a:t>i</a:t>
                </a:r>
                <a:endParaRPr lang="en-GB" sz="3200" baseline="-250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3200" dirty="0" smtClean="0"/>
                  <a:t>Combine((R,C),y</a:t>
                </a:r>
                <a:r>
                  <a:rPr lang="en-GB" sz="3200" baseline="-25000" dirty="0" smtClean="0"/>
                  <a:t>1,</a:t>
                </a:r>
                <a:r>
                  <a:rPr lang="en-GB" sz="3200" dirty="0" smtClean="0"/>
                  <a:t>…,</a:t>
                </a:r>
                <a:r>
                  <a:rPr lang="en-GB" sz="3200" dirty="0" err="1" smtClean="0"/>
                  <a:t>y</a:t>
                </a:r>
                <a:r>
                  <a:rPr lang="en-GB" sz="3200" baseline="-25000" dirty="0" err="1" smtClean="0"/>
                  <a:t>n</a:t>
                </a:r>
                <a:r>
                  <a:rPr lang="en-GB" sz="3200" dirty="0" smtClean="0"/>
                  <a:t>):</a:t>
                </a:r>
              </a:p>
              <a:p>
                <a:r>
                  <a:rPr lang="en-GB" sz="3200" baseline="-25000" dirty="0"/>
                  <a:t> </a:t>
                </a:r>
                <a:r>
                  <a:rPr lang="en-GB" sz="3200" baseline="-25000" dirty="0" smtClean="0"/>
                  <a:t>                              </a:t>
                </a:r>
                <a:r>
                  <a:rPr lang="en-GB" sz="3200" dirty="0" smtClean="0"/>
                  <a:t>Calculate y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/>
                  <a:t>y</a:t>
                </a:r>
                <a:r>
                  <a:rPr lang="en-GB" sz="3200" baseline="-25000" dirty="0"/>
                  <a:t>1</a:t>
                </a:r>
                <a:r>
                  <a:rPr lang="en-GB" sz="3200" dirty="0"/>
                  <a:t>…</a:t>
                </a:r>
                <a:r>
                  <a:rPr lang="en-GB" sz="3200" dirty="0" err="1"/>
                  <a:t>y</a:t>
                </a:r>
                <a:r>
                  <a:rPr lang="en-GB" sz="3200" baseline="-25000" dirty="0" err="1"/>
                  <a:t>n</a:t>
                </a:r>
                <a:r>
                  <a:rPr lang="en-GB" sz="3200" baseline="-25000" dirty="0"/>
                  <a:t> </a:t>
                </a:r>
                <a:r>
                  <a:rPr lang="en-GB" sz="3200" dirty="0" smtClean="0"/>
                  <a:t>                     		           Output: C/y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= C/R</a:t>
                </a:r>
                <a:r>
                  <a:rPr lang="en-GB" sz="3200" baseline="30000" dirty="0" smtClean="0"/>
                  <a:t>x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56084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855" t="-1967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780928"/>
            <a:ext cx="7200800" cy="1342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Wish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dirty="0" smtClean="0">
                <a:solidFill>
                  <a:schemeClr val="hlink"/>
                </a:solidFill>
              </a:rPr>
              <a:t>Eligibility</a:t>
            </a:r>
            <a:r>
              <a:rPr lang="en-GB" sz="3200" dirty="0" smtClean="0"/>
              <a:t>: </a:t>
            </a:r>
            <a:r>
              <a:rPr lang="en-GB" sz="3000" dirty="0" smtClean="0"/>
              <a:t>only legitimate voters vote; each voter votes once</a:t>
            </a:r>
          </a:p>
          <a:p>
            <a:r>
              <a:rPr lang="en-US" altLang="en-US" sz="3200" b="1" dirty="0" smtClean="0">
                <a:solidFill>
                  <a:schemeClr val="hlink"/>
                </a:solidFill>
              </a:rPr>
              <a:t>Fairness</a:t>
            </a:r>
            <a:r>
              <a:rPr lang="en-GB" sz="3200" dirty="0" smtClean="0"/>
              <a:t>: </a:t>
            </a:r>
            <a:r>
              <a:rPr lang="en-GB" sz="3000" dirty="0" smtClean="0"/>
              <a:t>voting does not reveal early results</a:t>
            </a:r>
          </a:p>
          <a:p>
            <a:r>
              <a:rPr lang="en-US" altLang="en-US" sz="3200" b="1" dirty="0" smtClean="0">
                <a:solidFill>
                  <a:schemeClr val="hlink"/>
                </a:solidFill>
              </a:rPr>
              <a:t>Verifiability</a:t>
            </a:r>
            <a:r>
              <a:rPr lang="en-GB" sz="3200" dirty="0" smtClean="0"/>
              <a:t>: </a:t>
            </a:r>
            <a:r>
              <a:rPr lang="en-GB" sz="3000" dirty="0" smtClean="0"/>
              <a:t>individual, universal</a:t>
            </a:r>
          </a:p>
          <a:p>
            <a:r>
              <a:rPr lang="en-US" altLang="en-US" sz="3200" b="1" dirty="0" smtClean="0">
                <a:solidFill>
                  <a:schemeClr val="hlink"/>
                </a:solidFill>
              </a:rPr>
              <a:t>Privacy</a:t>
            </a:r>
            <a:r>
              <a:rPr lang="en-GB" sz="3200" b="1" dirty="0" smtClean="0"/>
              <a:t>: </a:t>
            </a:r>
            <a:r>
              <a:rPr lang="en-GB" sz="3200" dirty="0" smtClean="0"/>
              <a:t> </a:t>
            </a:r>
            <a:r>
              <a:rPr lang="en-GB" sz="3000" dirty="0" smtClean="0"/>
              <a:t>no information about the individual votes is revealed</a:t>
            </a:r>
          </a:p>
          <a:p>
            <a:r>
              <a:rPr lang="en-US" altLang="en-US" sz="3200" b="1" dirty="0" smtClean="0">
                <a:solidFill>
                  <a:schemeClr val="hlink"/>
                </a:solidFill>
              </a:rPr>
              <a:t>Receipt-freeness:</a:t>
            </a:r>
            <a:r>
              <a:rPr lang="en-GB" sz="3200" dirty="0" smtClean="0"/>
              <a:t> </a:t>
            </a:r>
            <a:r>
              <a:rPr lang="en-GB" sz="3000" dirty="0" smtClean="0"/>
              <a:t>a voter cannot prove s/he voted in a certain way</a:t>
            </a:r>
          </a:p>
          <a:p>
            <a:r>
              <a:rPr lang="en-US" altLang="en-US" sz="3200" b="1" dirty="0" smtClean="0">
                <a:solidFill>
                  <a:schemeClr val="hlink"/>
                </a:solidFill>
              </a:rPr>
              <a:t>Coercion-resistance </a:t>
            </a:r>
            <a:r>
              <a:rPr lang="en-GB" sz="3200" b="1" dirty="0" smtClean="0"/>
              <a:t>: </a:t>
            </a:r>
            <a:r>
              <a:rPr lang="en-GB" sz="3000" dirty="0" smtClean="0"/>
              <a:t>a voter cannot  interact with a coercer to prove that s/he voted in a certain way</a:t>
            </a:r>
            <a:endParaRPr lang="en-GB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but not robust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026" name="Picture 2" descr="C:\Users\bogiri\Desktop\chrome-jim-borrowedh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76" y="1988840"/>
            <a:ext cx="55772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923928" y="332656"/>
            <a:ext cx="309634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…and I hid my secret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Shamir </a:t>
            </a:r>
            <a:r>
              <a:rPr lang="en-GB" sz="4800" dirty="0" smtClean="0"/>
              <a:t>k out of n threshold </a:t>
            </a:r>
            <a:r>
              <a:rPr lang="en-GB" sz="4800" dirty="0"/>
              <a:t>secret sharing: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00808"/>
                <a:ext cx="7560840" cy="571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To share secret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GB" sz="3200" dirty="0" smtClean="0"/>
                  <a:t> among n parties: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GB" sz="2800" dirty="0" smtClean="0"/>
                  <a:t>Pick a random polynomial of degree k-1 </a:t>
                </a:r>
                <a:br>
                  <a:rPr lang="en-GB" sz="2800" dirty="0" smtClean="0"/>
                </a:br>
                <a:r>
                  <a:rPr lang="en-GB" sz="2800" dirty="0" smtClean="0"/>
                  <a:t>P(X)= a</a:t>
                </a:r>
                <a:r>
                  <a:rPr lang="en-GB" sz="2800" baseline="-25000" dirty="0" smtClean="0"/>
                  <a:t>0</a:t>
                </a:r>
                <a:r>
                  <a:rPr lang="en-GB" sz="2800" dirty="0" smtClean="0"/>
                  <a:t>+a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X+…+a</a:t>
                </a:r>
                <a:r>
                  <a:rPr lang="en-GB" sz="2800" baseline="-25000" dirty="0" smtClean="0"/>
                  <a:t>k-1</a:t>
                </a:r>
                <a:r>
                  <a:rPr lang="en-GB" sz="2800" dirty="0" smtClean="0"/>
                  <a:t>X</a:t>
                </a:r>
                <a:r>
                  <a:rPr lang="en-GB" sz="2800" baseline="30000" dirty="0" smtClean="0"/>
                  <a:t>k-1</a:t>
                </a:r>
                <a:r>
                  <a:rPr lang="en-GB" sz="2800" dirty="0" smtClean="0"/>
                  <a:t>, with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GB" sz="2800" dirty="0" smtClean="0"/>
                  <a:t>=a</a:t>
                </a:r>
                <a:r>
                  <a:rPr lang="en-GB" sz="2800" baseline="-25000" dirty="0" smtClean="0"/>
                  <a:t>0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GB" sz="2800" baseline="-25000" dirty="0" smtClean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GB" sz="2800" dirty="0" smtClean="0"/>
                  <a:t>Set the share of party </a:t>
                </a:r>
                <a:r>
                  <a:rPr lang="en-GB" sz="2800" dirty="0" err="1" smtClean="0"/>
                  <a:t>i</a:t>
                </a:r>
                <a:r>
                  <a:rPr lang="en-GB" sz="2800" dirty="0" smtClean="0"/>
                  <a:t> to </a:t>
                </a:r>
                <a:r>
                  <a:rPr lang="en-GB" sz="2800" dirty="0" err="1" smtClean="0"/>
                  <a:t>s</a:t>
                </a:r>
                <a:r>
                  <a:rPr lang="en-GB" sz="2800" baseline="-25000" dirty="0" err="1" smtClean="0"/>
                  <a:t>i</a:t>
                </a:r>
                <a:r>
                  <a:rPr lang="en-GB" sz="2800" dirty="0" smtClean="0"/>
                  <a:t>=P(</a:t>
                </a:r>
                <a:r>
                  <a:rPr lang="en-GB" sz="2800" dirty="0" err="1" smtClean="0"/>
                  <a:t>i</a:t>
                </a:r>
                <a:r>
                  <a:rPr lang="en-GB" sz="2800" dirty="0" smtClean="0"/>
                  <a:t>)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GB" sz="2800" dirty="0" smtClean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GB" sz="2800" dirty="0" smtClean="0"/>
                  <a:t>Any set I of k parties can reconstruct P as</a:t>
                </a:r>
                <a:br>
                  <a:rPr lang="en-GB" sz="2800" dirty="0" smtClean="0"/>
                </a:br>
                <a:r>
                  <a:rPr lang="en-GB" sz="2800" dirty="0" smtClean="0"/>
                  <a:t> P(X)= 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baseline="-2500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Π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(X-j)/(</a:t>
                </a:r>
                <a:r>
                  <a:rPr lang="en-GB" sz="2800" dirty="0" err="1" smtClean="0"/>
                  <a:t>i</a:t>
                </a:r>
                <a:r>
                  <a:rPr lang="en-GB" sz="2800" dirty="0" smtClean="0"/>
                  <a:t>-j)</a:t>
                </a:r>
                <a:r>
                  <a:rPr lang="en-GB" sz="2800" baseline="-25000" dirty="0" smtClean="0"/>
                  <a:t> </a:t>
                </a:r>
                <a:br>
                  <a:rPr lang="en-GB" sz="2800" baseline="-25000" dirty="0" smtClean="0"/>
                </a:br>
                <a:r>
                  <a:rPr lang="en-GB" sz="3200" baseline="-25000" dirty="0" smtClean="0"/>
                  <a:t> </a:t>
                </a:r>
                <a:r>
                  <a:rPr lang="en-GB" sz="2800" baseline="-25000" dirty="0" smtClean="0"/>
                  <a:t>(the</a:t>
                </a:r>
                <a:r>
                  <a:rPr lang="en-GB" sz="2800" dirty="0" smtClean="0"/>
                  <a:t> </a:t>
                </a:r>
                <a:r>
                  <a:rPr lang="en-GB" sz="2800" baseline="-25000" dirty="0" smtClean="0"/>
                  <a:t>sum</a:t>
                </a:r>
                <a:r>
                  <a:rPr lang="en-GB" sz="2800" dirty="0" smtClean="0"/>
                  <a:t> </a:t>
                </a:r>
                <a:r>
                  <a:rPr lang="en-GB" sz="2800" baseline="-25000" dirty="0" smtClean="0"/>
                  <a:t>is for</a:t>
                </a:r>
                <a:r>
                  <a:rPr lang="en-GB" sz="2800" dirty="0" smtClean="0"/>
                  <a:t> </a:t>
                </a:r>
                <a:r>
                  <a:rPr lang="en-GB" sz="2800" baseline="-25000" dirty="0" err="1" smtClean="0"/>
                  <a:t>i</a:t>
                </a:r>
                <a:r>
                  <a:rPr lang="en-GB" sz="2800" baseline="-25000" dirty="0" err="1" smtClean="0">
                    <a:sym typeface="Symbol"/>
                  </a:rPr>
                  <a:t>I</a:t>
                </a:r>
                <a:r>
                  <a:rPr lang="en-GB" sz="2800" baseline="-25000" dirty="0" smtClean="0"/>
                  <a:t> the product is </a:t>
                </a:r>
                <a:r>
                  <a:rPr lang="en-GB" sz="2800" baseline="-25000" dirty="0"/>
                  <a:t>over </a:t>
                </a:r>
                <a:r>
                  <a:rPr lang="en-GB" sz="2800" baseline="-25000" dirty="0" err="1" smtClean="0"/>
                  <a:t>j</a:t>
                </a:r>
                <a:r>
                  <a:rPr lang="en-GB" sz="2800" baseline="-25000" dirty="0" err="1" smtClean="0">
                    <a:sym typeface="Symbol"/>
                  </a:rPr>
                  <a:t>I</a:t>
                </a:r>
                <a:r>
                  <a:rPr lang="en-GB" sz="2800" baseline="-25000" dirty="0" smtClean="0">
                    <a:sym typeface="Symbol"/>
                  </a:rPr>
                  <a:t> with</a:t>
                </a:r>
                <a:r>
                  <a:rPr lang="en-GB" sz="2800" baseline="-25000" dirty="0" smtClean="0"/>
                  <a:t> </a:t>
                </a:r>
                <a:r>
                  <a:rPr lang="en-GB" sz="2800" baseline="-25000" dirty="0" err="1" smtClean="0"/>
                  <a:t>j≠i</a:t>
                </a:r>
                <a:r>
                  <a:rPr lang="en-GB" sz="2800" baseline="-25000" dirty="0" smtClean="0"/>
                  <a:t>)</a:t>
                </a:r>
                <a:br>
                  <a:rPr lang="en-GB" sz="2800" baseline="-25000" dirty="0" smtClean="0"/>
                </a:br>
                <a:endParaRPr lang="en-GB" sz="2800" baseline="-25000" dirty="0" smtClean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GB" sz="2800" dirty="0" smtClean="0"/>
                  <a:t>P(0)=</a:t>
                </a:r>
                <a:r>
                  <a:rPr lang="en-GB" sz="2800" dirty="0">
                    <a:solidFill>
                      <a:srgbClr val="FF0000"/>
                    </a:solidFill>
                  </a:rPr>
                  <a:t>s</a:t>
                </a:r>
                <a:endParaRPr lang="en-GB" sz="2800" dirty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GB" sz="3600" dirty="0" smtClean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GB" sz="3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560840" cy="5714385"/>
              </a:xfrm>
              <a:prstGeom prst="rect">
                <a:avLst/>
              </a:prstGeom>
              <a:blipFill rotWithShape="1">
                <a:blip r:embed="rId2"/>
                <a:stretch>
                  <a:fillRect l="-2097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4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k-out-of-n threshold </a:t>
            </a:r>
            <a:r>
              <a:rPr lang="en-US" dirty="0" err="1" smtClean="0"/>
              <a:t>ElGamal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731520" indent="-571500"/>
                <a:r>
                  <a:rPr lang="en-GB" sz="2600" dirty="0" smtClean="0"/>
                  <a:t>Key generation: </a:t>
                </a:r>
              </a:p>
              <a:p>
                <a:pPr marL="1028700" lvl="1" indent="-571500"/>
                <a:r>
                  <a:rPr lang="en-GB" sz="2400" dirty="0" smtClean="0"/>
                  <a:t>s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,s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,…,</a:t>
                </a:r>
                <a:r>
                  <a:rPr lang="en-GB" sz="2400" dirty="0" err="1" smtClean="0"/>
                  <a:t>s</a:t>
                </a:r>
                <a:r>
                  <a:rPr lang="en-GB" sz="2400" baseline="-25000" dirty="0" err="1" smtClean="0"/>
                  <a:t>n</a:t>
                </a:r>
                <a:r>
                  <a:rPr lang="en-GB" sz="2400" dirty="0" smtClean="0"/>
                  <a:t> as in the Shamir secret sharing scheme</a:t>
                </a:r>
                <a:r>
                  <a:rPr lang="en-GB" sz="2400" dirty="0"/>
                  <a:t>. </a:t>
                </a:r>
                <a:endParaRPr lang="en-GB" sz="2400" dirty="0" smtClean="0"/>
              </a:p>
              <a:p>
                <a:pPr marL="1028700" lvl="1" indent="-571500"/>
                <a:r>
                  <a:rPr lang="en-GB" sz="2400" dirty="0" smtClean="0"/>
                  <a:t>The public </a:t>
                </a:r>
                <a:r>
                  <a:rPr lang="en-GB" sz="2400" dirty="0"/>
                  <a:t>key </a:t>
                </a:r>
                <a:r>
                  <a:rPr lang="en-GB" sz="2400" dirty="0" smtClean="0"/>
                  <a:t> is X=</a:t>
                </a:r>
                <a:r>
                  <a:rPr lang="en-GB" sz="2400" dirty="0" err="1" smtClean="0"/>
                  <a:t>g</a:t>
                </a:r>
                <a:r>
                  <a:rPr lang="en-GB" sz="2400" baseline="30000" dirty="0" err="1" smtClean="0"/>
                  <a:t>s</a:t>
                </a:r>
                <a:r>
                  <a:rPr lang="en-GB" sz="2400" baseline="30000" dirty="0" smtClean="0"/>
                  <a:t> </a:t>
                </a:r>
                <a:r>
                  <a:rPr lang="en-GB" sz="2400" dirty="0" smtClean="0"/>
                  <a:t>the verification key is </a:t>
                </a:r>
                <a:br>
                  <a:rPr lang="en-GB" sz="2400" dirty="0" smtClean="0"/>
                </a:br>
                <a:r>
                  <a:rPr lang="en-GB" sz="2400" dirty="0" smtClean="0"/>
                  <a:t>X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=g</a:t>
                </a:r>
                <a:r>
                  <a:rPr lang="en-GB" sz="2400" baseline="50000" dirty="0" smtClean="0"/>
                  <a:t>s</a:t>
                </a:r>
                <a:r>
                  <a:rPr lang="en-GB" sz="2400" baseline="30000" dirty="0" smtClean="0"/>
                  <a:t>1</a:t>
                </a:r>
                <a:r>
                  <a:rPr lang="en-GB" sz="2400" dirty="0" smtClean="0"/>
                  <a:t>, X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=g</a:t>
                </a:r>
                <a:r>
                  <a:rPr lang="en-GB" sz="2400" baseline="50000" dirty="0" smtClean="0"/>
                  <a:t>s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,…,</a:t>
                </a:r>
                <a:r>
                  <a:rPr lang="en-GB" sz="2400" dirty="0" err="1" smtClean="0"/>
                  <a:t>X</a:t>
                </a:r>
                <a:r>
                  <a:rPr lang="en-GB" sz="2400" baseline="-25000" dirty="0" err="1" smtClean="0"/>
                  <a:t>n</a:t>
                </a:r>
                <a:r>
                  <a:rPr lang="en-GB" sz="2400" dirty="0" smtClean="0"/>
                  <a:t>=</a:t>
                </a:r>
                <a:r>
                  <a:rPr lang="en-GB" sz="2400" dirty="0" err="1" smtClean="0"/>
                  <a:t>g</a:t>
                </a:r>
                <a:r>
                  <a:rPr lang="en-GB" sz="2400" baseline="50000" dirty="0" err="1" smtClean="0"/>
                  <a:t>s</a:t>
                </a:r>
                <a:r>
                  <a:rPr lang="en-GB" sz="2400" baseline="30000" dirty="0" err="1" smtClean="0"/>
                  <a:t>n</a:t>
                </a:r>
                <a:r>
                  <a:rPr lang="en-GB" sz="2400" baseline="30000" dirty="0" smtClean="0"/>
                  <a:t>.</a:t>
                </a:r>
                <a:r>
                  <a:rPr lang="en-GB" sz="2400" dirty="0" smtClean="0"/>
                  <a:t>. </a:t>
                </a:r>
              </a:p>
              <a:p>
                <a:pPr marL="1028700" lvl="1" indent="-571500"/>
                <a:r>
                  <a:rPr lang="en-GB" sz="2400" dirty="0" smtClean="0"/>
                  <a:t>Party </a:t>
                </a:r>
                <a:r>
                  <a:rPr lang="en-GB" sz="2400" dirty="0" err="1" smtClean="0"/>
                  <a:t>i</a:t>
                </a:r>
                <a:r>
                  <a:rPr lang="en-GB" sz="2400" dirty="0" smtClean="0"/>
                  <a:t> is given </a:t>
                </a:r>
                <a:r>
                  <a:rPr lang="en-GB" sz="2400" dirty="0" err="1" smtClean="0"/>
                  <a:t>s</a:t>
                </a:r>
                <a:r>
                  <a:rPr lang="en-GB" sz="2400" baseline="-25000" dirty="0" err="1" smtClean="0"/>
                  <a:t>i</a:t>
                </a:r>
                <a:r>
                  <a:rPr lang="en-GB" sz="2400" dirty="0" smtClean="0"/>
                  <a:t>=P(</a:t>
                </a:r>
                <a:r>
                  <a:rPr lang="en-GB" sz="2400" dirty="0" err="1" smtClean="0"/>
                  <a:t>i</a:t>
                </a:r>
                <a:r>
                  <a:rPr lang="en-GB" sz="2400" dirty="0" smtClean="0"/>
                  <a:t>)</a:t>
                </a:r>
              </a:p>
              <a:p>
                <a:pPr marL="731520" indent="-571500"/>
                <a:r>
                  <a:rPr lang="en-GB" sz="2600" dirty="0" smtClean="0"/>
                  <a:t>Partial decryption (</a:t>
                </a:r>
                <a:r>
                  <a:rPr lang="en-GB" sz="2600" dirty="0" err="1" smtClean="0"/>
                  <a:t>s</a:t>
                </a:r>
                <a:r>
                  <a:rPr lang="en-GB" sz="2600" baseline="-25000" dirty="0" err="1" smtClean="0"/>
                  <a:t>i</a:t>
                </a:r>
                <a:r>
                  <a:rPr lang="en-GB" sz="2600" dirty="0" smtClean="0"/>
                  <a:t>,(R,C)): </a:t>
                </a:r>
              </a:p>
              <a:p>
                <a:pPr marL="1028700" lvl="1" indent="-571500"/>
                <a:r>
                  <a:rPr lang="en-GB" sz="2400" dirty="0" smtClean="0"/>
                  <a:t>party </a:t>
                </a:r>
                <a:r>
                  <a:rPr lang="en-GB" sz="2400" dirty="0" err="1" smtClean="0"/>
                  <a:t>i</a:t>
                </a:r>
                <a:r>
                  <a:rPr lang="en-GB" sz="2400" dirty="0" smtClean="0"/>
                  <a:t> outputs m</a:t>
                </a:r>
                <a:r>
                  <a:rPr lang="en-GB" sz="2400" baseline="-25000" dirty="0" smtClean="0"/>
                  <a:t>i</a:t>
                </a:r>
                <a:r>
                  <a:rPr lang="en-GB" sz="2400" dirty="0" smtClean="0"/>
                  <a:t>=</a:t>
                </a:r>
                <a:r>
                  <a:rPr lang="en-GB" sz="2400" dirty="0" err="1" smtClean="0"/>
                  <a:t>R</a:t>
                </a:r>
                <a:r>
                  <a:rPr lang="en-GB" sz="2400" baseline="30000" dirty="0" err="1" smtClean="0"/>
                  <a:t>si</a:t>
                </a:r>
                <a:endParaRPr lang="en-GB" sz="2400" dirty="0"/>
              </a:p>
              <a:p>
                <a:pPr marL="731520" indent="-571500"/>
                <a:r>
                  <a:rPr lang="en-GB" sz="2600" dirty="0" smtClean="0"/>
                  <a:t>Combine((R,C),m</a:t>
                </a:r>
                <a:r>
                  <a:rPr lang="en-GB" sz="2600" baseline="-25000" dirty="0" smtClean="0"/>
                  <a:t>1</a:t>
                </a:r>
                <a:r>
                  <a:rPr lang="en-GB" sz="2600" dirty="0" smtClean="0"/>
                  <a:t>,…,</a:t>
                </a:r>
                <a:r>
                  <a:rPr lang="en-GB" sz="2600" dirty="0" err="1" smtClean="0"/>
                  <a:t>m</a:t>
                </a:r>
                <a:r>
                  <a:rPr lang="en-GB" sz="2600" baseline="-25000" dirty="0" err="1" smtClean="0"/>
                  <a:t>N</a:t>
                </a:r>
                <a:r>
                  <a:rPr lang="en-GB" sz="2600" dirty="0" smtClean="0"/>
                  <a:t>):</a:t>
                </a:r>
                <a:br>
                  <a:rPr lang="en-GB" sz="2600" dirty="0" smtClean="0"/>
                </a:br>
                <a:r>
                  <a:rPr lang="en-GB" sz="2400" dirty="0" smtClean="0"/>
                  <a:t>        </a:t>
                </a:r>
                <a:r>
                  <a:rPr lang="en-GB" sz="2400" dirty="0" err="1" smtClean="0"/>
                  <a:t>R</a:t>
                </a:r>
                <a:r>
                  <a:rPr lang="en-GB" sz="2400" baseline="30000" dirty="0" err="1" smtClean="0"/>
                  <a:t>s</a:t>
                </a:r>
                <a:r>
                  <a:rPr lang="en-GB" sz="2400" baseline="30000" dirty="0" smtClean="0"/>
                  <a:t>  </a:t>
                </a:r>
                <a:r>
                  <a:rPr lang="en-GB" sz="2400" dirty="0" smtClean="0"/>
                  <a:t>= R</a:t>
                </a:r>
                <a:r>
                  <a:rPr lang="en-GB" sz="2400" baseline="30000" dirty="0" smtClean="0"/>
                  <a:t>P(0) </a:t>
                </a:r>
                <a:r>
                  <a:rPr lang="en-GB" sz="2400" dirty="0" smtClean="0"/>
                  <a:t>=</a:t>
                </a:r>
                <a:r>
                  <a:rPr lang="el-GR" sz="2400" dirty="0" smtClean="0"/>
                  <a:t> </a:t>
                </a:r>
                <a:r>
                  <a:rPr lang="en-US" sz="2400" dirty="0" smtClean="0"/>
                  <a:t>R</a:t>
                </a:r>
                <a:r>
                  <a:rPr lang="el-GR" sz="2400" baseline="50000" dirty="0" smtClean="0"/>
                  <a:t>Σ</a:t>
                </a:r>
                <a:r>
                  <a:rPr lang="en-GB" sz="2400" baseline="50000" dirty="0"/>
                  <a:t>s</a:t>
                </a:r>
                <a:r>
                  <a:rPr lang="en-GB" sz="2400" baseline="30000" dirty="0" err="1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baseline="50000">
                        <a:latin typeface="Cambria Math"/>
                      </a:rPr>
                      <m:t>Π</m:t>
                    </m:r>
                  </m:oMath>
                </a14:m>
                <a:r>
                  <a:rPr lang="en-GB" sz="2400" baseline="50000" dirty="0"/>
                  <a:t> (-j)/(</a:t>
                </a:r>
                <a:r>
                  <a:rPr lang="en-GB" sz="2400" baseline="50000" dirty="0" err="1"/>
                  <a:t>i</a:t>
                </a:r>
                <a:r>
                  <a:rPr lang="en-GB" sz="2400" baseline="50000" dirty="0"/>
                  <a:t>-j)</a:t>
                </a:r>
                <a:r>
                  <a:rPr lang="en-GB" sz="2400" baseline="-25000" dirty="0"/>
                  <a:t> </a:t>
                </a:r>
                <a:r>
                  <a:rPr lang="en-GB" sz="2400" dirty="0" smtClean="0"/>
                  <a:t>=</a:t>
                </a:r>
                <a:r>
                  <a:rPr lang="el-GR" sz="2400" baseline="50000" dirty="0"/>
                  <a:t> </a:t>
                </a:r>
                <a:r>
                  <a:rPr lang="en-GB" sz="2400" baseline="50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Π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err="1" smtClean="0"/>
                  <a:t>R</a:t>
                </a:r>
                <a:r>
                  <a:rPr lang="en-GB" sz="2400" baseline="50000" dirty="0" err="1" smtClean="0"/>
                  <a:t>s</a:t>
                </a:r>
                <a:r>
                  <a:rPr lang="en-GB" sz="2400" baseline="30000" dirty="0" err="1" smtClean="0"/>
                  <a:t>i</a:t>
                </a:r>
                <a:r>
                  <a:rPr lang="en-GB" sz="2400" baseline="50000" dirty="0" err="1" smtClean="0"/>
                  <a:t>c</a:t>
                </a:r>
                <a:r>
                  <a:rPr lang="en-GB" sz="2400" baseline="30000" dirty="0" err="1" smtClean="0"/>
                  <a:t>i</a:t>
                </a:r>
                <a:r>
                  <a:rPr lang="en-GB" sz="2400" dirty="0" smtClean="0"/>
                  <a:t> </a:t>
                </a:r>
                <a:r>
                  <a:rPr lang="en-GB" sz="2400" baseline="30000" dirty="0"/>
                  <a:t/>
                </a:r>
                <a:br>
                  <a:rPr lang="en-GB" sz="2400" baseline="30000" dirty="0"/>
                </a:br>
                <a:r>
                  <a:rPr lang="en-GB" sz="2400" baseline="30000" dirty="0" smtClean="0"/>
                  <a:t>            </a:t>
                </a:r>
                <a:r>
                  <a:rPr lang="en-GB" sz="2400" dirty="0" smtClean="0"/>
                  <a:t>where </a:t>
                </a:r>
                <a:r>
                  <a:rPr lang="en-GB" sz="2400" dirty="0" err="1" smtClean="0"/>
                  <a:t>c</a:t>
                </a:r>
                <a:r>
                  <a:rPr lang="en-GB" sz="2400" baseline="-25000" dirty="0" err="1" smtClean="0"/>
                  <a:t>j</a:t>
                </a:r>
                <a:r>
                  <a:rPr lang="en-GB" sz="2400" dirty="0" smtClean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Π</m:t>
                    </m:r>
                  </m:oMath>
                </a14:m>
                <a:r>
                  <a:rPr lang="en-GB" sz="2400" dirty="0"/>
                  <a:t> (-j)/(</a:t>
                </a:r>
                <a:r>
                  <a:rPr lang="en-GB" sz="2400" dirty="0" err="1"/>
                  <a:t>i</a:t>
                </a:r>
                <a:r>
                  <a:rPr lang="en-GB" sz="2400" dirty="0"/>
                  <a:t>-j</a:t>
                </a:r>
                <a:r>
                  <a:rPr lang="en-GB" sz="2400" dirty="0" smtClean="0"/>
                  <a:t>) (the product is over </a:t>
                </a:r>
                <a:r>
                  <a:rPr lang="en-GB" sz="2400" dirty="0" err="1" smtClean="0"/>
                  <a:t>i</a:t>
                </a:r>
                <a:r>
                  <a:rPr lang="en-GB" sz="2400" dirty="0" smtClean="0">
                    <a:sym typeface="Symbol"/>
                  </a:rPr>
                  <a:t></a:t>
                </a:r>
                <a:r>
                  <a:rPr lang="en-GB" sz="2400" dirty="0" smtClean="0"/>
                  <a:t> I-{j})</a:t>
                </a:r>
                <a:br>
                  <a:rPr lang="en-GB" sz="2400" dirty="0" smtClean="0"/>
                </a:br>
                <a:r>
                  <a:rPr lang="en-GB" sz="2400" dirty="0" smtClean="0"/>
                  <a:t>        decrypt as before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7" b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Mixnets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Homomorphic</a:t>
            </a:r>
            <a:r>
              <a:rPr lang="en-US" sz="3200" dirty="0" smtClean="0"/>
              <a:t> tallying great, but not for complex functions</a:t>
            </a:r>
          </a:p>
          <a:p>
            <a:pPr lvl="1"/>
            <a:r>
              <a:rPr lang="en-US" sz="3200" dirty="0" smtClean="0"/>
              <a:t>Instead of </a:t>
            </a:r>
            <a:r>
              <a:rPr lang="en-US" sz="3200" dirty="0" err="1" smtClean="0"/>
              <a:t>homomorphically</a:t>
            </a:r>
            <a:r>
              <a:rPr lang="en-US" sz="3200" dirty="0" smtClean="0"/>
              <a:t> computing </a:t>
            </a:r>
            <a:r>
              <a:rPr lang="en-US" sz="3200" dirty="0" err="1" smtClean="0"/>
              <a:t>Enc</a:t>
            </a:r>
            <a:r>
              <a:rPr lang="en-US" sz="3200" baseline="-25000" dirty="0" err="1" smtClean="0"/>
              <a:t>pk</a:t>
            </a:r>
            <a:r>
              <a:rPr lang="en-US" sz="3200" dirty="0" smtClean="0"/>
              <a:t>(f(v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,…,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)) simply decrypt all votes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Rerandomizable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3" y="1806641"/>
            <a:ext cx="2016224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endParaRPr lang="en-GB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009754" y="1825606"/>
            <a:ext cx="2234653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endParaRPr lang="en-GB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306320" y="1844824"/>
            <a:ext cx="1841743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0</a:t>
            </a:r>
            <a:endParaRPr lang="en-GB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1838" y="1815207"/>
            <a:ext cx="54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=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75909" y="1948190"/>
            <a:ext cx="54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ym typeface="Symbol"/>
              </a:rPr>
              <a:t>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3369186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Enc</a:t>
            </a:r>
            <a:r>
              <a:rPr lang="en-GB" sz="3600" b="1" baseline="-25000" dirty="0" err="1" smtClean="0"/>
              <a:t>pk</a:t>
            </a:r>
            <a:r>
              <a:rPr lang="en-GB" sz="3600" b="1" dirty="0" smtClean="0"/>
              <a:t>(</a:t>
            </a:r>
            <a:r>
              <a:rPr lang="en-GB" sz="3600" b="1" dirty="0" err="1" smtClean="0"/>
              <a:t>m;r</a:t>
            </a:r>
            <a:r>
              <a:rPr lang="en-GB" sz="3600" b="1" dirty="0" smtClean="0"/>
              <a:t>) </a:t>
            </a:r>
            <a:r>
              <a:rPr lang="en-GB" sz="3600" b="1" dirty="0" smtClean="0">
                <a:sym typeface="Symbol"/>
              </a:rPr>
              <a:t> </a:t>
            </a:r>
            <a:r>
              <a:rPr lang="en-GB" sz="3600" b="1" dirty="0" err="1" smtClean="0"/>
              <a:t>Enc</a:t>
            </a:r>
            <a:r>
              <a:rPr lang="en-GB" sz="3600" b="1" baseline="-25000" dirty="0" err="1" smtClean="0"/>
              <a:t>pk</a:t>
            </a:r>
            <a:r>
              <a:rPr lang="en-GB" sz="3600" b="1" dirty="0" smtClean="0"/>
              <a:t>(0;s)= </a:t>
            </a:r>
            <a:r>
              <a:rPr lang="en-GB" sz="3600" b="1" dirty="0" err="1" smtClean="0"/>
              <a:t>Enc</a:t>
            </a:r>
            <a:r>
              <a:rPr lang="en-GB" sz="3600" b="1" baseline="-25000" dirty="0" err="1" smtClean="0"/>
              <a:t>pk</a:t>
            </a:r>
            <a:r>
              <a:rPr lang="en-GB" sz="3600" b="1" dirty="0" smtClean="0"/>
              <a:t>(</a:t>
            </a:r>
            <a:r>
              <a:rPr lang="en-GB" sz="3600" b="1" dirty="0" err="1" smtClean="0"/>
              <a:t>m;r+s</a:t>
            </a:r>
            <a:r>
              <a:rPr lang="en-GB" sz="3600" b="1" dirty="0" smtClean="0"/>
              <a:t>)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5" y="4941168"/>
                <a:ext cx="70567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 algn="ctr">
                  <a:buNone/>
                </a:pPr>
                <a:r>
                  <a:rPr lang="en-GB" sz="3600" dirty="0"/>
                  <a:t>(g</a:t>
                </a:r>
                <a:r>
                  <a:rPr lang="en-GB" sz="3600" baseline="30000" dirty="0"/>
                  <a:t>r</a:t>
                </a:r>
                <a:r>
                  <a:rPr lang="en-GB" sz="3600" dirty="0"/>
                  <a:t>, </a:t>
                </a:r>
                <a:r>
                  <a:rPr lang="en-GB" sz="3600" dirty="0" err="1" smtClean="0"/>
                  <a:t>g</a:t>
                </a:r>
                <a:r>
                  <a:rPr lang="en-GB" sz="3600" baseline="30000" dirty="0" err="1" smtClean="0"/>
                  <a:t>m</a:t>
                </a:r>
                <a:r>
                  <a:rPr lang="en-GB" sz="3600" dirty="0" err="1" smtClean="0"/>
                  <a:t>X</a:t>
                </a:r>
                <a:r>
                  <a:rPr lang="en-GB" sz="3600" baseline="30000" dirty="0" err="1" smtClean="0"/>
                  <a:t>r</a:t>
                </a:r>
                <a:r>
                  <a:rPr lang="en-GB" sz="3600" dirty="0"/>
                  <a:t>)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600" dirty="0"/>
                  <a:t> (</a:t>
                </a:r>
                <a:r>
                  <a:rPr lang="en-GB" sz="3600" dirty="0" err="1"/>
                  <a:t>g</a:t>
                </a:r>
                <a:r>
                  <a:rPr lang="en-GB" sz="3600" baseline="30000" dirty="0" err="1"/>
                  <a:t>s</a:t>
                </a:r>
                <a:r>
                  <a:rPr lang="en-GB" sz="3600" dirty="0"/>
                  <a:t>, </a:t>
                </a:r>
                <a:r>
                  <a:rPr lang="en-GB" sz="3600" dirty="0" smtClean="0"/>
                  <a:t>g</a:t>
                </a:r>
                <a:r>
                  <a:rPr lang="en-GB" sz="3600" baseline="30000" dirty="0" smtClean="0"/>
                  <a:t>0</a:t>
                </a:r>
                <a:r>
                  <a:rPr lang="en-GB" sz="3600" dirty="0" smtClean="0"/>
                  <a:t>X</a:t>
                </a:r>
                <a:r>
                  <a:rPr lang="en-GB" sz="3600" baseline="30000" dirty="0" smtClean="0"/>
                  <a:t>s</a:t>
                </a:r>
                <a:r>
                  <a:rPr lang="en-GB" sz="3600" dirty="0"/>
                  <a:t>) = (</a:t>
                </a:r>
                <a:r>
                  <a:rPr lang="en-GB" sz="3600" dirty="0" err="1" smtClean="0"/>
                  <a:t>g</a:t>
                </a:r>
                <a:r>
                  <a:rPr lang="en-GB" sz="3600" baseline="30000" dirty="0" err="1" smtClean="0"/>
                  <a:t>r+s</a:t>
                </a:r>
                <a:r>
                  <a:rPr lang="en-GB" sz="3600" dirty="0" smtClean="0"/>
                  <a:t>, </a:t>
                </a:r>
                <a:r>
                  <a:rPr lang="en-GB" sz="3600" dirty="0" err="1" smtClean="0"/>
                  <a:t>g</a:t>
                </a:r>
                <a:r>
                  <a:rPr lang="en-GB" sz="3600" baseline="30000" dirty="0" err="1" smtClean="0"/>
                  <a:t>m</a:t>
                </a:r>
                <a:r>
                  <a:rPr lang="en-GB" sz="3600" dirty="0" err="1" smtClean="0"/>
                  <a:t>X</a:t>
                </a:r>
                <a:r>
                  <a:rPr lang="en-GB" sz="3600" baseline="30000" dirty="0" err="1" smtClean="0"/>
                  <a:t>r+s</a:t>
                </a:r>
                <a:r>
                  <a:rPr lang="en-GB" sz="3600" dirty="0" smtClean="0"/>
                  <a:t>)</a:t>
                </a:r>
                <a:endParaRPr lang="en-GB" sz="3600" dirty="0"/>
              </a:p>
              <a:p>
                <a:pPr marL="114300" indent="0" algn="ctr">
                  <a:buNone/>
                </a:pPr>
                <a:endParaRPr lang="en-GB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4941168"/>
                <a:ext cx="7056785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Mixnet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2276872"/>
            <a:ext cx="25202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2492896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 smtClean="0"/>
              <a:t>1</a:t>
            </a:r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539552" y="3501008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 smtClean="0"/>
              <a:t>2</a:t>
            </a:r>
            <a:endParaRPr lang="en-GB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539552" y="5085184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/>
              <a:t>vote</a:t>
            </a:r>
            <a:r>
              <a:rPr lang="en-GB" sz="3600" baseline="-25000" dirty="0" err="1" smtClean="0"/>
              <a:t>N</a:t>
            </a:r>
            <a:endParaRPr lang="en-GB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39552" y="2492896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 smtClean="0"/>
              <a:t>1</a:t>
            </a:r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539552" y="3501008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 smtClean="0"/>
              <a:t>2</a:t>
            </a:r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539552" y="5085184"/>
            <a:ext cx="1841743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/>
              <a:t>vote</a:t>
            </a:r>
            <a:r>
              <a:rPr lang="en-GB" sz="3600" baseline="-25000" dirty="0" err="1" smtClean="0"/>
              <a:t>N</a:t>
            </a:r>
            <a:endParaRPr lang="en-GB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976302" y="2276872"/>
            <a:ext cx="230425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82555" y="2474675"/>
            <a:ext cx="1841743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>
                <a:sym typeface="Symbol"/>
              </a:rPr>
              <a:t>  </a:t>
            </a:r>
            <a:r>
              <a:rPr lang="en-GB" sz="3600" baseline="-25000" dirty="0" smtClean="0">
                <a:sym typeface="Symbol"/>
              </a:rPr>
              <a:t>(</a:t>
            </a:r>
            <a:r>
              <a:rPr lang="en-GB" sz="3600" baseline="-25000" dirty="0" smtClean="0"/>
              <a:t>2)</a:t>
            </a:r>
            <a:endParaRPr lang="en-GB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282555" y="3446929"/>
            <a:ext cx="1841743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>
                <a:sym typeface="Symbol"/>
              </a:rPr>
              <a:t>  </a:t>
            </a:r>
            <a:r>
              <a:rPr lang="en-GB" sz="3600" baseline="-25000" dirty="0" smtClean="0">
                <a:sym typeface="Symbol"/>
              </a:rPr>
              <a:t>(</a:t>
            </a:r>
            <a:r>
              <a:rPr lang="en-GB" sz="3600" baseline="-25000" dirty="0" smtClean="0"/>
              <a:t>N)</a:t>
            </a:r>
            <a:endParaRPr lang="en-GB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6264334" y="5175121"/>
            <a:ext cx="1841743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vote</a:t>
            </a:r>
            <a:r>
              <a:rPr lang="en-GB" sz="3600" baseline="-25000" dirty="0">
                <a:sym typeface="Symbol"/>
              </a:rPr>
              <a:t>  </a:t>
            </a:r>
            <a:r>
              <a:rPr lang="en-GB" sz="3600" baseline="-25000" dirty="0" smtClean="0">
                <a:sym typeface="Symbol"/>
              </a:rPr>
              <a:t>(1)</a:t>
            </a:r>
            <a:endParaRPr lang="en-GB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059832" y="2276872"/>
            <a:ext cx="2520280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81295" y="2960802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81295" y="3915127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11760" y="5553382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80112" y="292494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80112" y="3878977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2183" y="560716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65225" y="2978731"/>
            <a:ext cx="2461100" cy="2682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77761" y="2924944"/>
            <a:ext cx="2461100" cy="9901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078053" y="3861048"/>
            <a:ext cx="2484130" cy="1692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66479" y="203297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16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Mixnet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788" y="5298867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2142803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23528" y="31509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341457" y="4735091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197971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5963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5963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5963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51920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95936" y="2214811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 </a:t>
            </a:r>
            <a:r>
              <a:rPr lang="en-GB" baseline="-25000" dirty="0" smtClean="0">
                <a:sym typeface="Symbol"/>
              </a:rPr>
              <a:t>(2)</a:t>
            </a:r>
            <a:endParaRPr lang="en-GB" sz="105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978061" y="3222923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 </a:t>
            </a:r>
            <a:r>
              <a:rPr lang="en-GB" sz="1600" baseline="-25000" dirty="0" smtClean="0">
                <a:sym typeface="Symbol"/>
              </a:rPr>
              <a:t>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4013865" y="4735091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( </a:t>
            </a:r>
            <a:r>
              <a:rPr lang="en-GB" baseline="-25000" dirty="0" smtClean="0"/>
              <a:t>1)</a:t>
            </a:r>
            <a:endParaRPr lang="en-GB" sz="10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66884" y="2628638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48955" y="2628638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62192" y="3529176"/>
            <a:ext cx="1217313" cy="16561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85919" y="3529176"/>
            <a:ext cx="792142" cy="3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3848" y="5148918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11592" y="1926779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991512" y="261070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91512" y="356503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91512" y="5203289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47535" y="2646567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35728" y="3528884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78699" y="1926779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17422" y="2646859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99493" y="3565034"/>
            <a:ext cx="1230550" cy="36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12730" y="2628638"/>
            <a:ext cx="1217313" cy="25749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7" idx="1"/>
          </p:cNvCxnSpPr>
          <p:nvPr/>
        </p:nvCxnSpPr>
        <p:spPr>
          <a:xfrm flipV="1">
            <a:off x="3203848" y="2646859"/>
            <a:ext cx="792088" cy="17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89807" y="5167431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722477" y="2214811"/>
            <a:ext cx="936051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 smtClean="0">
                <a:sym typeface="Symbol"/>
              </a:rPr>
              <a:t>(1)</a:t>
            </a:r>
            <a:endParaRPr lang="en-GB" sz="1050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7704602" y="3222923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baseline="-25000" dirty="0" smtClean="0">
                <a:sym typeface="Symbol"/>
              </a:rPr>
              <a:t> 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7740406" y="4735091"/>
            <a:ext cx="93605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</a:t>
            </a:r>
            <a:r>
              <a:rPr lang="en-GB" baseline="-25000" dirty="0" smtClean="0">
                <a:sym typeface="Symbol"/>
              </a:rPr>
              <a:t>(</a:t>
            </a:r>
            <a:r>
              <a:rPr lang="en-GB" baseline="-25000" dirty="0" smtClean="0"/>
              <a:t>2)</a:t>
            </a:r>
            <a:endParaRPr lang="en-GB" sz="105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231594" y="1672932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sp>
        <p:nvSpPr>
          <p:cNvPr id="62" name="Rectangle 61"/>
          <p:cNvSpPr/>
          <p:nvPr/>
        </p:nvSpPr>
        <p:spPr>
          <a:xfrm>
            <a:off x="6022170" y="1636782"/>
            <a:ext cx="696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sym typeface="Symbol"/>
              </a:rPr>
              <a:t></a:t>
            </a:r>
            <a:endParaRPr lang="en-GB" b="1" dirty="0"/>
          </a:p>
        </p:txBody>
      </p:sp>
      <p:sp>
        <p:nvSpPr>
          <p:cNvPr id="63" name="Rectangle 62"/>
          <p:cNvSpPr/>
          <p:nvPr/>
        </p:nvSpPr>
        <p:spPr>
          <a:xfrm>
            <a:off x="3563888" y="5910371"/>
            <a:ext cx="1936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ym typeface="Symbol"/>
              </a:rPr>
              <a:t>=;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10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Misbehaving parties - voters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" y="2629350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587816" y="1529769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1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" y="3853486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2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254918" y="135354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1800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15816" y="2602727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915816" y="3610839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2933745" y="51950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2386703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51920" y="307063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51920" y="4024958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1920" y="566321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44208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88224" y="2674735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 </a:t>
            </a:r>
            <a:r>
              <a:rPr lang="en-GB" baseline="-25000" dirty="0" smtClean="0">
                <a:sym typeface="Symbol"/>
              </a:rPr>
              <a:t>(2)</a:t>
            </a:r>
            <a:endParaRPr lang="en-GB" sz="105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6570349" y="3682847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 </a:t>
            </a:r>
            <a:r>
              <a:rPr lang="en-GB" sz="1600" baseline="-25000" dirty="0" smtClean="0">
                <a:sym typeface="Symbol"/>
              </a:rPr>
              <a:t>(</a:t>
            </a:r>
            <a:r>
              <a:rPr lang="en-GB" sz="1600" baseline="-25000" dirty="0" smtClean="0"/>
              <a:t>N)</a:t>
            </a:r>
            <a:endParaRPr lang="en-GB" sz="1200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6606153" y="5195015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baseline="-25000" dirty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( </a:t>
            </a:r>
            <a:r>
              <a:rPr lang="en-GB" baseline="-25000" dirty="0" smtClean="0"/>
              <a:t>1)</a:t>
            </a:r>
            <a:endParaRPr lang="en-GB" sz="105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559172" y="3088562"/>
            <a:ext cx="1230550" cy="2538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541243" y="3088562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554480" y="3989100"/>
            <a:ext cx="1217313" cy="16561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78207" y="3989100"/>
            <a:ext cx="792142" cy="3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96136" y="5608842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1"/>
          </p:cNvCxnSpPr>
          <p:nvPr/>
        </p:nvCxnSpPr>
        <p:spPr>
          <a:xfrm flipV="1">
            <a:off x="5796136" y="3106783"/>
            <a:ext cx="792088" cy="17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23882" y="213285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pic>
        <p:nvPicPr>
          <p:cNvPr id="5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1600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3" y="5085184"/>
            <a:ext cx="1067231" cy="846167"/>
          </a:xfrm>
          <a:prstGeom prst="rect">
            <a:avLst/>
          </a:prstGeom>
          <a:solidFill>
            <a:schemeClr val="bg1"/>
          </a:solidFill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ight Arrow 57"/>
              <p:cNvSpPr/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(3)</a:t>
                </a:r>
                <a:endParaRPr lang="en-GB" sz="1600" dirty="0"/>
              </a:p>
            </p:txBody>
          </p:sp>
        </mc:Choice>
        <mc:Fallback xmlns="">
          <p:sp>
            <p:nvSpPr>
              <p:cNvPr id="58" name="Right Arrow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Misbehaving parties - mixers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" y="2629350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587816" y="1529769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1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" y="3853486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2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254918" y="135354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1800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15816" y="2602727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915816" y="3610839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2933745" y="51950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2386703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51920" y="307063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51920" y="4024958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1920" y="566321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44208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88224" y="2674735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Vote*</a:t>
            </a:r>
            <a:endParaRPr lang="en-GB" sz="105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6570349" y="3682847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dirty="0" smtClean="0">
                <a:sym typeface="Symbol"/>
              </a:rPr>
              <a:t>*</a:t>
            </a:r>
            <a:endParaRPr lang="en-GB" sz="1200" dirty="0"/>
          </a:p>
        </p:txBody>
      </p:sp>
      <p:sp>
        <p:nvSpPr>
          <p:cNvPr id="48" name="Rectangle 47"/>
          <p:cNvSpPr/>
          <p:nvPr/>
        </p:nvSpPr>
        <p:spPr>
          <a:xfrm>
            <a:off x="6606153" y="5195015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dirty="0">
                <a:sym typeface="Symbol"/>
              </a:rPr>
              <a:t>*</a:t>
            </a:r>
            <a:endParaRPr lang="en-GB" sz="105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41243" y="3088562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07943" y="3989100"/>
            <a:ext cx="762406" cy="1312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96136" y="5608842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1"/>
          </p:cNvCxnSpPr>
          <p:nvPr/>
        </p:nvCxnSpPr>
        <p:spPr>
          <a:xfrm flipV="1">
            <a:off x="5807943" y="3106783"/>
            <a:ext cx="780281" cy="1834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23882" y="213285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pic>
        <p:nvPicPr>
          <p:cNvPr id="5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1600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3" y="5085184"/>
            <a:ext cx="1067231" cy="846167"/>
          </a:xfrm>
          <a:prstGeom prst="rect">
            <a:avLst/>
          </a:prstGeom>
          <a:solidFill>
            <a:schemeClr val="bg1"/>
          </a:solidFill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ight Arrow 57"/>
              <p:cNvSpPr/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(3)</a:t>
                </a:r>
                <a:endParaRPr lang="en-GB" sz="1600" dirty="0"/>
              </a:p>
            </p:txBody>
          </p:sp>
        </mc:Choice>
        <mc:Fallback xmlns="">
          <p:sp>
            <p:nvSpPr>
              <p:cNvPr id="58" name="Right Arrow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toshiba\AppData\Local\Microsoft\Windows\Temporary Internet Files\Content.IE5\OILNUNQ2\MC90028161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2505913"/>
            <a:ext cx="1388974" cy="18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804295" y="5195015"/>
            <a:ext cx="775817" cy="610249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Vote*</a:t>
            </a:r>
            <a:endParaRPr lang="en-GB" sz="1050" baseline="-25000" dirty="0"/>
          </a:p>
        </p:txBody>
      </p:sp>
    </p:spTree>
    <p:extLst>
      <p:ext uri="{BB962C8B-B14F-4D97-AF65-F5344CB8AC3E}">
        <p14:creationId xmlns:p14="http://schemas.microsoft.com/office/powerpoint/2010/main" val="4048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Misbehaving parties – tally authorities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" y="2629350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587816" y="1529769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1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08920"/>
                <a:ext cx="1692042" cy="864096"/>
              </a:xfrm>
              <a:prstGeom prst="rightArrow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" y="3853486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2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 smtClean="0"/>
                  <a:t> 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(-1)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89040"/>
                <a:ext cx="1692042" cy="864096"/>
              </a:xfrm>
              <a:prstGeom prst="righ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(1)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1692042" cy="864096"/>
              </a:xfrm>
              <a:prstGeom prst="right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254918" y="135354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1800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15816" y="2602727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1</a:t>
            </a:r>
            <a:endParaRPr lang="en-GB" sz="12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915816" y="3610839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vote</a:t>
            </a:r>
            <a:r>
              <a:rPr lang="en-GB" sz="2400" baseline="-25000" dirty="0" smtClean="0"/>
              <a:t>2</a:t>
            </a:r>
            <a:endParaRPr lang="en-GB" sz="12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2933745" y="5195015"/>
            <a:ext cx="93605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vote</a:t>
            </a:r>
            <a:r>
              <a:rPr lang="en-GB" sz="2400" baseline="-25000" dirty="0" err="1" smtClean="0"/>
              <a:t>N</a:t>
            </a:r>
            <a:endParaRPr lang="en-GB" sz="12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2386703"/>
            <a:ext cx="1235943" cy="3888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51920" y="307063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51920" y="4024958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1920" y="5663213"/>
            <a:ext cx="6785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44208" y="2386703"/>
            <a:ext cx="1280911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88224" y="2674735"/>
            <a:ext cx="936051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Vote*</a:t>
            </a:r>
            <a:endParaRPr lang="en-GB" sz="105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6570349" y="3682847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vote</a:t>
            </a:r>
            <a:r>
              <a:rPr lang="en-GB" sz="1600" baseline="-25000" dirty="0">
                <a:sym typeface="Symbol"/>
              </a:rPr>
              <a:t> </a:t>
            </a:r>
            <a:r>
              <a:rPr lang="en-GB" sz="1600" dirty="0" smtClean="0">
                <a:sym typeface="Symbol"/>
              </a:rPr>
              <a:t>*</a:t>
            </a:r>
            <a:endParaRPr lang="en-GB" sz="1200" dirty="0"/>
          </a:p>
        </p:txBody>
      </p:sp>
      <p:sp>
        <p:nvSpPr>
          <p:cNvPr id="48" name="Rectangle 47"/>
          <p:cNvSpPr/>
          <p:nvPr/>
        </p:nvSpPr>
        <p:spPr>
          <a:xfrm>
            <a:off x="6606153" y="5195015"/>
            <a:ext cx="936050" cy="864096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</a:t>
            </a:r>
            <a:r>
              <a:rPr lang="en-GB" dirty="0">
                <a:sym typeface="Symbol"/>
              </a:rPr>
              <a:t>*</a:t>
            </a:r>
            <a:endParaRPr lang="en-GB" sz="105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41243" y="3088562"/>
            <a:ext cx="1248771" cy="954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96136" y="5608842"/>
            <a:ext cx="77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23882" y="213285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ym typeface="Symbol"/>
              </a:rPr>
              <a:t></a:t>
            </a:r>
            <a:endParaRPr lang="en-GB" b="1" dirty="0"/>
          </a:p>
        </p:txBody>
      </p:sp>
      <p:pic>
        <p:nvPicPr>
          <p:cNvPr id="5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1600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3" y="5085184"/>
            <a:ext cx="1067231" cy="846167"/>
          </a:xfrm>
          <a:prstGeom prst="rect">
            <a:avLst/>
          </a:prstGeom>
          <a:solidFill>
            <a:schemeClr val="bg1"/>
          </a:solidFill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ight Arrow 57"/>
              <p:cNvSpPr/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r>
                  <a:rPr lang="en-GB" sz="1600" b="1" baseline="-25000" dirty="0" smtClean="0"/>
                  <a:t>N</a:t>
                </a:r>
                <a:r>
                  <a:rPr lang="en-GB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ENC</a:t>
                </a:r>
                <a:r>
                  <a:rPr lang="en-GB" sz="1600" baseline="-25000" dirty="0" smtClean="0"/>
                  <a:t>PK</a:t>
                </a:r>
                <a:r>
                  <a:rPr lang="en-GB" sz="1600" dirty="0" smtClean="0"/>
                  <a:t>(3)</a:t>
                </a:r>
                <a:endParaRPr lang="en-GB" sz="1600" dirty="0"/>
              </a:p>
            </p:txBody>
          </p:sp>
        </mc:Choice>
        <mc:Fallback xmlns="">
          <p:sp>
            <p:nvSpPr>
              <p:cNvPr id="58" name="Right Arrow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476"/>
                <a:ext cx="1692042" cy="864096"/>
              </a:xfrm>
              <a:prstGeom prst="rightArrow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toshiba\AppData\Local\Microsoft\Windows\Temporary Internet Files\Content.IE5\OILNUNQ2\MC90028161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2505913"/>
            <a:ext cx="1388974" cy="18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804295" y="5195015"/>
            <a:ext cx="775817" cy="610249"/>
          </a:xfrm>
          <a:prstGeom prst="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Vote*</a:t>
            </a:r>
            <a:endParaRPr lang="en-GB" sz="1050" baseline="-25000" dirty="0"/>
          </a:p>
        </p:txBody>
      </p:sp>
      <p:pic>
        <p:nvPicPr>
          <p:cNvPr id="35" name="Picture 2" descr="C:\Users\toshiba\AppData\Local\Microsoft\Windows\Temporary Internet Files\Content.IE5\MC0PQNTD\MC90003648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1353542"/>
            <a:ext cx="1417792" cy="15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loud 48"/>
          <p:cNvSpPr/>
          <p:nvPr/>
        </p:nvSpPr>
        <p:spPr>
          <a:xfrm>
            <a:off x="4572000" y="271259"/>
            <a:ext cx="2728020" cy="27635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p</a:t>
            </a:r>
            <a:r>
              <a:rPr lang="en-GB" sz="1600" dirty="0"/>
              <a:t>eople who cast the </a:t>
            </a:r>
            <a:r>
              <a:rPr lang="en-GB" sz="1600" b="1" dirty="0"/>
              <a:t>votes</a:t>
            </a:r>
            <a:r>
              <a:rPr lang="en-GB" sz="1600" dirty="0"/>
              <a:t> decide nothing. The people who </a:t>
            </a:r>
            <a:r>
              <a:rPr lang="en-GB" sz="1600" b="1" dirty="0"/>
              <a:t>count</a:t>
            </a:r>
            <a:r>
              <a:rPr lang="en-GB" sz="1600" dirty="0"/>
              <a:t> the </a:t>
            </a:r>
            <a:r>
              <a:rPr lang="en-GB" sz="1600" b="1" dirty="0"/>
              <a:t>votes</a:t>
            </a:r>
            <a:r>
              <a:rPr lang="en-GB" sz="1600" dirty="0"/>
              <a:t> decide everything</a:t>
            </a:r>
          </a:p>
          <a:p>
            <a:pPr algn="ctr"/>
            <a:endParaRPr lang="en-GB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807943" y="3989100"/>
            <a:ext cx="762406" cy="1312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07943" y="3106783"/>
            <a:ext cx="780281" cy="1834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Today: privacy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Privacy-relevant cryptographic primitives</a:t>
            </a:r>
          </a:p>
          <a:p>
            <a:pPr lvl="1"/>
            <a:r>
              <a:rPr lang="en-GB" sz="2400" dirty="0" smtClean="0"/>
              <a:t>Commitment schemes, blind signature </a:t>
            </a:r>
            <a:r>
              <a:rPr lang="en-GB" sz="2400" dirty="0"/>
              <a:t>schemes, </a:t>
            </a:r>
            <a:r>
              <a:rPr lang="en-GB" sz="2400" dirty="0" smtClean="0"/>
              <a:t>asymmetric encryption, secret sharing</a:t>
            </a:r>
          </a:p>
          <a:p>
            <a:r>
              <a:rPr lang="en-GB" sz="2800" b="1" dirty="0" smtClean="0"/>
              <a:t>Privacy-relevant techniques</a:t>
            </a:r>
          </a:p>
          <a:p>
            <a:pPr lvl="1"/>
            <a:r>
              <a:rPr lang="en-GB" sz="2600" dirty="0" err="1" smtClean="0"/>
              <a:t>Homomorphicity</a:t>
            </a:r>
            <a:r>
              <a:rPr lang="en-GB" sz="2600" dirty="0" smtClean="0"/>
              <a:t>, </a:t>
            </a:r>
            <a:r>
              <a:rPr lang="en-GB" sz="2600" dirty="0" err="1" smtClean="0"/>
              <a:t>rerandomization</a:t>
            </a:r>
            <a:r>
              <a:rPr lang="en-GB" sz="2600" dirty="0" smtClean="0"/>
              <a:t>, threshold cryptography</a:t>
            </a:r>
          </a:p>
          <a:p>
            <a:r>
              <a:rPr lang="en-GB" sz="2800" b="1" dirty="0" smtClean="0"/>
              <a:t>Security models:</a:t>
            </a:r>
          </a:p>
          <a:p>
            <a:pPr lvl="1"/>
            <a:r>
              <a:rPr lang="en-GB" sz="2600" dirty="0" smtClean="0"/>
              <a:t> for several primitives and for vote/ballot secrecy</a:t>
            </a:r>
          </a:p>
          <a:p>
            <a:r>
              <a:rPr lang="en-GB" sz="2800" b="1" dirty="0" smtClean="0"/>
              <a:t>Voting schemes:</a:t>
            </a:r>
            <a:r>
              <a:rPr lang="en-GB" sz="2800" dirty="0" smtClean="0"/>
              <a:t> </a:t>
            </a:r>
          </a:p>
          <a:p>
            <a:pPr lvl="1"/>
            <a:r>
              <a:rPr lang="en-GB" sz="2600" dirty="0" smtClean="0"/>
              <a:t>FOO, </a:t>
            </a:r>
            <a:r>
              <a:rPr lang="en-GB" sz="2600" dirty="0" err="1" smtClean="0"/>
              <a:t>Minivoting</a:t>
            </a:r>
            <a:r>
              <a:rPr lang="en-GB" sz="2600" dirty="0" smtClean="0"/>
              <a:t> scheme</a:t>
            </a:r>
            <a:r>
              <a:rPr lang="en-GB" sz="2600" dirty="0"/>
              <a:t> </a:t>
            </a: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Misbehaving parties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Voters</a:t>
            </a:r>
            <a:r>
              <a:rPr lang="en-GB" sz="2800" dirty="0" smtClean="0"/>
              <a:t>: non-well </a:t>
            </a:r>
            <a:r>
              <a:rPr lang="en-GB" sz="2800" dirty="0" err="1" smtClean="0"/>
              <a:t>formated</a:t>
            </a:r>
            <a:r>
              <a:rPr lang="en-GB" sz="2800" dirty="0" smtClean="0"/>
              <a:t> votes; problematic for </a:t>
            </a:r>
            <a:r>
              <a:rPr lang="en-GB" sz="2800" dirty="0" err="1" smtClean="0"/>
              <a:t>homomorphic</a:t>
            </a:r>
            <a:r>
              <a:rPr lang="en-GB" sz="2800" dirty="0" smtClean="0"/>
              <a:t> tallying</a:t>
            </a:r>
          </a:p>
          <a:p>
            <a:endParaRPr lang="en-GB" sz="2800" dirty="0" smtClean="0"/>
          </a:p>
          <a:p>
            <a:r>
              <a:rPr lang="en-GB" sz="3200" b="1" dirty="0" err="1" smtClean="0"/>
              <a:t>Mixservers</a:t>
            </a:r>
            <a:r>
              <a:rPr lang="en-GB" sz="2800" dirty="0" smtClean="0"/>
              <a:t>: may completely replace  the encrypted votes</a:t>
            </a:r>
          </a:p>
          <a:p>
            <a:endParaRPr lang="en-GB" sz="2800" dirty="0" smtClean="0"/>
          </a:p>
          <a:p>
            <a:r>
              <a:rPr lang="en-GB" sz="3200" b="1" dirty="0" smtClean="0"/>
              <a:t>Tallying authorities </a:t>
            </a:r>
            <a:r>
              <a:rPr lang="en-GB" sz="2800" dirty="0" smtClean="0"/>
              <a:t>: may lie about the decryption results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 Knowledge Proofs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proofs </a:t>
            </a:r>
            <a:r>
              <a:rPr lang="en-GB" sz="3200" dirty="0" smtClean="0"/>
              <a:t>[GMW91]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2936205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22686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1967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131840" y="1916832"/>
            <a:ext cx="2016224" cy="3024336"/>
            <a:chOff x="3131840" y="1916832"/>
            <a:chExt cx="2016224" cy="3024336"/>
          </a:xfrm>
        </p:grpSpPr>
        <p:sp>
          <p:nvSpPr>
            <p:cNvPr id="11" name="Right Arrow 10"/>
            <p:cNvSpPr/>
            <p:nvPr/>
          </p:nvSpPr>
          <p:spPr>
            <a:xfrm>
              <a:off x="3275856" y="1916832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</a:t>
              </a:r>
              <a:r>
                <a:rPr lang="en-GB" b="1" baseline="-25000" dirty="0" smtClean="0"/>
                <a:t>1</a:t>
              </a:r>
              <a:endParaRPr lang="en-GB" b="1" baseline="-25000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3131840" y="2564904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r>
                <a:rPr lang="en-GB" baseline="-25000" dirty="0" smtClean="0"/>
                <a:t>2</a:t>
              </a:r>
              <a:endParaRPr lang="en-GB" baseline="-250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275856" y="3140968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r>
                <a:rPr lang="en-GB" baseline="-25000" dirty="0" smtClean="0"/>
                <a:t>3</a:t>
              </a:r>
              <a:endParaRPr lang="en-GB" baseline="-250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75856" y="4437112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M</a:t>
              </a:r>
              <a:r>
                <a:rPr lang="en-GB" baseline="-25000" dirty="0" err="1" smtClean="0"/>
                <a:t>n</a:t>
              </a:r>
              <a:endParaRPr lang="en-GB" baseline="-25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526520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Prover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53012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Verifier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11880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</a:t>
            </a:r>
            <a:endParaRPr lang="en-GB" dirty="0"/>
          </a:p>
        </p:txBody>
      </p:sp>
      <p:sp>
        <p:nvSpPr>
          <p:cNvPr id="7" name="Down Arrow Callout 6"/>
          <p:cNvSpPr/>
          <p:nvPr/>
        </p:nvSpPr>
        <p:spPr>
          <a:xfrm rot="1657119">
            <a:off x="364996" y="1016085"/>
            <a:ext cx="4199841" cy="2060898"/>
          </a:xfrm>
          <a:prstGeom prst="downArrowCallout">
            <a:avLst>
              <a:gd name="adj1" fmla="val 50000"/>
              <a:gd name="adj2" fmla="val 50576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Wants to convince the Verifier that something is true about  X. Formally that: 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b="1" dirty="0" smtClean="0">
                <a:solidFill>
                  <a:sysClr val="windowText" lastClr="000000"/>
                </a:solidFill>
              </a:rPr>
              <a:t>(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b="1" dirty="0" smtClean="0">
                <a:solidFill>
                  <a:sysClr val="windowText" lastClr="000000"/>
                </a:solidFill>
              </a:rPr>
              <a:t>) for some w.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Variant: the 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prover</a:t>
            </a:r>
            <a:r>
              <a:rPr lang="en-GB" b="1" dirty="0" smtClean="0">
                <a:solidFill>
                  <a:sysClr val="windowText" lastClr="000000"/>
                </a:solidFill>
              </a:rPr>
              <a:t>  actually knows such a w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41228" y="953435"/>
            <a:ext cx="1800200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Accept/</a:t>
            </a:r>
          </a:p>
          <a:p>
            <a:pPr algn="ctr"/>
            <a:r>
              <a:rPr lang="en-GB" sz="2000" b="1" dirty="0" smtClean="0"/>
              <a:t>Reject</a:t>
            </a:r>
            <a:endParaRPr lang="en-GB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41246" y="2775475"/>
            <a:ext cx="8535210" cy="369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/>
              <a:t>Examples: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g,h</a:t>
            </a:r>
            <a:r>
              <a:rPr lang="en-GB" sz="2600" b="1" dirty="0" smtClean="0"/>
              <a:t> </a:t>
            </a:r>
            <a:r>
              <a:rPr lang="en-GB" sz="2600" b="1" dirty="0"/>
              <a:t>((X,Y),z) </a:t>
            </a:r>
            <a:r>
              <a:rPr lang="en-GB" sz="2600" b="1" dirty="0" err="1"/>
              <a:t>iff</a:t>
            </a:r>
            <a:r>
              <a:rPr lang="en-GB" sz="2600" b="1" dirty="0"/>
              <a:t> X=</a:t>
            </a:r>
            <a:r>
              <a:rPr lang="en-GB" sz="2600" b="1" dirty="0" err="1"/>
              <a:t>g</a:t>
            </a:r>
            <a:r>
              <a:rPr lang="en-GB" sz="2600" b="1" baseline="30000" dirty="0" err="1"/>
              <a:t>z</a:t>
            </a:r>
            <a:r>
              <a:rPr lang="en-GB" sz="2600" b="1" dirty="0"/>
              <a:t> and </a:t>
            </a:r>
            <a:r>
              <a:rPr lang="en-GB" sz="2600" b="1" dirty="0" smtClean="0"/>
              <a:t>Y=</a:t>
            </a:r>
            <a:r>
              <a:rPr lang="en-GB" sz="2600" b="1" dirty="0" err="1" smtClean="0"/>
              <a:t>h</a:t>
            </a:r>
            <a:r>
              <a:rPr lang="en-GB" sz="2600" b="1" baseline="30000" dirty="0" err="1" smtClean="0"/>
              <a:t>z</a:t>
            </a:r>
            <a:endParaRPr lang="en-GB" sz="2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dirty="0" smtClean="0"/>
              <a:t> ((R,C),r) </a:t>
            </a:r>
            <a:r>
              <a:rPr lang="en-GB" sz="2600" b="1" dirty="0" err="1" smtClean="0"/>
              <a:t>iff</a:t>
            </a:r>
            <a:r>
              <a:rPr lang="en-GB" sz="2600" b="1" dirty="0" smtClean="0"/>
              <a:t> R=g</a:t>
            </a:r>
            <a:r>
              <a:rPr lang="en-GB" sz="2600" b="1" baseline="30000" dirty="0"/>
              <a:t>r</a:t>
            </a:r>
            <a:r>
              <a:rPr lang="en-GB" sz="2600" b="1" dirty="0"/>
              <a:t> </a:t>
            </a:r>
            <a:r>
              <a:rPr lang="en-GB" sz="2600" b="1" dirty="0" smtClean="0"/>
              <a:t> and C=</a:t>
            </a:r>
            <a:r>
              <a:rPr lang="en-GB" sz="2600" b="1" dirty="0" err="1" smtClean="0"/>
              <a:t>X</a:t>
            </a:r>
            <a:r>
              <a:rPr lang="en-GB" sz="2600" b="1" baseline="30000" dirty="0" err="1"/>
              <a:t>r</a:t>
            </a:r>
            <a:r>
              <a:rPr lang="en-GB" sz="2600" b="1" dirty="0"/>
              <a:t> </a:t>
            </a:r>
            <a:endParaRPr lang="en-GB" sz="2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baseline="-25000" dirty="0" smtClean="0"/>
              <a:t> </a:t>
            </a:r>
            <a:r>
              <a:rPr lang="en-GB" sz="2600" b="1" dirty="0" smtClean="0"/>
              <a:t>((</a:t>
            </a:r>
            <a:r>
              <a:rPr lang="en-GB" sz="2600" b="1" dirty="0"/>
              <a:t>R,C),r) </a:t>
            </a:r>
            <a:r>
              <a:rPr lang="en-GB" sz="2600" b="1" dirty="0" err="1"/>
              <a:t>iff</a:t>
            </a:r>
            <a:r>
              <a:rPr lang="en-GB" sz="2600" b="1" dirty="0"/>
              <a:t> R=g</a:t>
            </a:r>
            <a:r>
              <a:rPr lang="en-GB" sz="2600" b="1" baseline="30000" dirty="0"/>
              <a:t>r</a:t>
            </a:r>
            <a:r>
              <a:rPr lang="en-GB" sz="2600" b="1" dirty="0"/>
              <a:t>  and </a:t>
            </a:r>
            <a:r>
              <a:rPr lang="en-GB" sz="2600" b="1" dirty="0" smtClean="0"/>
              <a:t>C/g=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dirty="0" smtClean="0"/>
              <a:t> </a:t>
            </a:r>
            <a:endParaRPr lang="en-GB" sz="26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baseline="-25000" dirty="0" smtClean="0"/>
              <a:t> </a:t>
            </a:r>
            <a:r>
              <a:rPr lang="en-GB" sz="2600" b="1" dirty="0" smtClean="0"/>
              <a:t>((</a:t>
            </a:r>
            <a:r>
              <a:rPr lang="en-GB" sz="2600" b="1" dirty="0"/>
              <a:t>R,C),r</a:t>
            </a:r>
            <a:r>
              <a:rPr lang="en-GB" sz="2600" b="1" dirty="0" smtClean="0"/>
              <a:t>) </a:t>
            </a:r>
            <a:r>
              <a:rPr lang="en-GB" sz="2600" b="1" dirty="0" err="1" smtClean="0"/>
              <a:t>iff</a:t>
            </a:r>
            <a:r>
              <a:rPr lang="en-GB" sz="2600" b="1" dirty="0" smtClean="0"/>
              <a:t> (R=g</a:t>
            </a:r>
            <a:r>
              <a:rPr lang="en-GB" sz="2600" b="1" baseline="30000" dirty="0" smtClean="0"/>
              <a:t>r</a:t>
            </a:r>
            <a:r>
              <a:rPr lang="en-GB" sz="2600" b="1" dirty="0" smtClean="0"/>
              <a:t>  </a:t>
            </a:r>
            <a:r>
              <a:rPr lang="en-GB" sz="2600" b="1" dirty="0"/>
              <a:t>and </a:t>
            </a:r>
            <a:r>
              <a:rPr lang="en-GB" sz="2600" b="1" dirty="0" smtClean="0"/>
              <a:t>C=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baseline="30000" dirty="0" smtClean="0"/>
              <a:t> </a:t>
            </a:r>
            <a:r>
              <a:rPr lang="en-GB" sz="2600" b="1" dirty="0" smtClean="0"/>
              <a:t>) or (R=g</a:t>
            </a:r>
            <a:r>
              <a:rPr lang="en-GB" sz="2600" b="1" baseline="30000" dirty="0" smtClean="0"/>
              <a:t>r</a:t>
            </a:r>
            <a:r>
              <a:rPr lang="en-GB" sz="2600" b="1" dirty="0" smtClean="0"/>
              <a:t>  </a:t>
            </a:r>
            <a:r>
              <a:rPr lang="en-GB" sz="2600" b="1" dirty="0"/>
              <a:t>and </a:t>
            </a:r>
            <a:r>
              <a:rPr lang="en-GB" sz="2600" b="1" dirty="0" smtClean="0"/>
              <a:t>C/g=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err="1"/>
              <a:t>Rel</a:t>
            </a:r>
            <a:r>
              <a:rPr lang="en-GB" sz="2800" b="1" baseline="-25000" dirty="0" err="1"/>
              <a:t>L</a:t>
            </a:r>
            <a:r>
              <a:rPr lang="en-GB" sz="2800" b="1" dirty="0"/>
              <a:t>(</a:t>
            </a:r>
            <a:r>
              <a:rPr lang="en-GB" sz="2800" b="1" dirty="0" err="1"/>
              <a:t>X,w</a:t>
            </a:r>
            <a:r>
              <a:rPr lang="en-GB" sz="2800" b="1" dirty="0"/>
              <a:t>) </a:t>
            </a:r>
            <a:r>
              <a:rPr lang="en-GB" sz="2800" b="1" dirty="0" err="1"/>
              <a:t>iff</a:t>
            </a:r>
            <a:r>
              <a:rPr lang="en-GB" sz="2800" b="1" dirty="0"/>
              <a:t>  X </a:t>
            </a:r>
            <a:r>
              <a:rPr lang="en-GB" sz="2800" b="1" dirty="0">
                <a:sym typeface="Symbol"/>
              </a:rPr>
              <a:t> L</a:t>
            </a:r>
            <a:endParaRPr lang="en-GB" sz="2800" b="1" baseline="-25000" dirty="0"/>
          </a:p>
          <a:p>
            <a:pPr marL="342900" indent="-342900">
              <a:buFont typeface="Arial" pitchFamily="34" charset="0"/>
              <a:buChar char="•"/>
            </a:pPr>
            <a:endParaRPr lang="en-GB" sz="26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78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3162E-6 L 0.07223 -0.00948 C 0.08629 -0.00046 0.11077 -0.00324 0.13264 -0.00324 C 0.15764 -0.00324 0.16893 0.04899 0.18299 0.03998 L 0.25348 0.207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98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7872E-6 L -0.14878 0.00093 C -0.13472 0.00994 -0.16267 -0.00855 -0.20694 0.01942 C -0.18194 0.01942 -0.26979 0.0624 -0.25572 0.05339 L -0.2651 0.16501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7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7" grpId="0" animBg="1"/>
      <p:bldP spid="7" grpId="1" animBg="1"/>
      <p:bldP spid="9" grpId="0" animBg="1"/>
      <p:bldP spid="12" grpId="0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(informal)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Completeness</a:t>
            </a:r>
            <a:r>
              <a:rPr lang="en-GB" sz="3200" dirty="0" smtClean="0"/>
              <a:t>:  an honest </a:t>
            </a:r>
            <a:r>
              <a:rPr lang="en-GB" sz="3200" dirty="0" err="1" smtClean="0"/>
              <a:t>prover</a:t>
            </a:r>
            <a:r>
              <a:rPr lang="en-GB" sz="3200" dirty="0" smtClean="0"/>
              <a:t> always convinces an honest verifier of the validity of the statement</a:t>
            </a:r>
          </a:p>
          <a:p>
            <a:r>
              <a:rPr lang="en-GB" sz="3200" b="1" dirty="0" smtClean="0"/>
              <a:t>Soundness</a:t>
            </a:r>
            <a:r>
              <a:rPr lang="en-GB" sz="3200" dirty="0" smtClean="0"/>
              <a:t>: a dishonest </a:t>
            </a:r>
            <a:r>
              <a:rPr lang="en-GB" sz="3200" dirty="0" err="1" smtClean="0"/>
              <a:t>prover</a:t>
            </a:r>
            <a:r>
              <a:rPr lang="en-GB" sz="3200" dirty="0" smtClean="0"/>
              <a:t> can cheat only with small probability</a:t>
            </a:r>
          </a:p>
          <a:p>
            <a:r>
              <a:rPr lang="en-GB" sz="3200" b="1" dirty="0" smtClean="0"/>
              <a:t>Zero</a:t>
            </a:r>
            <a:r>
              <a:rPr lang="en-GB" sz="3200" dirty="0" smtClean="0"/>
              <a:t> </a:t>
            </a:r>
            <a:r>
              <a:rPr lang="en-GB" sz="3200" b="1" dirty="0" smtClean="0"/>
              <a:t>knowledge</a:t>
            </a:r>
            <a:r>
              <a:rPr lang="en-GB" sz="3200" dirty="0" smtClean="0"/>
              <a:t>: no other information is revealed </a:t>
            </a:r>
          </a:p>
          <a:p>
            <a:r>
              <a:rPr lang="en-GB" sz="3200" b="1" dirty="0" smtClean="0"/>
              <a:t>Proof of knowledge</a:t>
            </a:r>
            <a:r>
              <a:rPr lang="en-GB" sz="3200" dirty="0" smtClean="0"/>
              <a:t>: can extract a witness from a successful </a:t>
            </a:r>
            <a:r>
              <a:rPr lang="en-GB" sz="3200" dirty="0" err="1" smtClean="0"/>
              <a:t>prover</a:t>
            </a:r>
            <a:endParaRPr lang="en-GB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Waldo?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1026" name="Picture 2" descr="C:\Users\bogiri\Desktop\TheGobblingGlut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596880" cy="50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giri\Desktop\wald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27" y="1340768"/>
            <a:ext cx="15574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 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2050" name="Picture 2" descr="C:\Users\bogiri\Desktop\Sudoku2499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Equality of discrete logs [CP92]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15200" cy="480060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 smtClean="0"/>
                  <a:t>Fix group G and generators  g and h</a:t>
                </a:r>
                <a:endParaRPr lang="en-GB" sz="2400" dirty="0" smtClean="0"/>
              </a:p>
              <a:p>
                <a:r>
                  <a:rPr lang="en-GB" sz="3200" dirty="0" err="1" smtClean="0"/>
                  <a:t>Rel</a:t>
                </a:r>
                <a:r>
                  <a:rPr lang="en-GB" sz="3200" baseline="-25000" dirty="0" err="1" smtClean="0"/>
                  <a:t>g,h</a:t>
                </a:r>
                <a:r>
                  <a:rPr lang="en-GB" sz="3200" dirty="0" smtClean="0"/>
                  <a:t> ((X,Y),z) = 1 </a:t>
                </a:r>
                <a:r>
                  <a:rPr lang="en-GB" sz="3200" dirty="0" err="1" smtClean="0"/>
                  <a:t>iff</a:t>
                </a:r>
                <a:r>
                  <a:rPr lang="en-GB" sz="3200" dirty="0" smtClean="0"/>
                  <a:t> X=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z</a:t>
                </a:r>
                <a:r>
                  <a:rPr lang="en-GB" sz="3200" dirty="0" smtClean="0"/>
                  <a:t>  and Y=</a:t>
                </a:r>
                <a:r>
                  <a:rPr lang="en-GB" sz="3200" dirty="0" err="1" smtClean="0"/>
                  <a:t>h</a:t>
                </a:r>
                <a:r>
                  <a:rPr lang="en-GB" sz="3200" baseline="30000" dirty="0" err="1" smtClean="0"/>
                  <a:t>z</a:t>
                </a:r>
                <a:endParaRPr lang="en-GB" sz="3200" baseline="30000" dirty="0" smtClean="0"/>
              </a:p>
              <a:p>
                <a:endParaRPr lang="en-GB" sz="2400" baseline="30000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V:  </a:t>
                </a:r>
                <a:r>
                  <a:rPr lang="en-GB" sz="3200" b="1" dirty="0" smtClean="0"/>
                  <a:t> U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r</a:t>
                </a:r>
                <a:r>
                  <a:rPr lang="en-GB" sz="3200" b="1" dirty="0" smtClean="0"/>
                  <a:t> </a:t>
                </a:r>
                <a:r>
                  <a:rPr lang="en-GB" sz="3200" b="1" dirty="0"/>
                  <a:t>, </a:t>
                </a:r>
                <a:r>
                  <a:rPr lang="en-GB" sz="3200" b="1" dirty="0" smtClean="0"/>
                  <a:t>V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r</a:t>
                </a:r>
                <a:r>
                  <a:rPr lang="en-GB" sz="3200" b="1" baseline="30000" dirty="0" smtClean="0"/>
                  <a:t/>
                </a:r>
                <a:br>
                  <a:rPr lang="en-GB" sz="3200" b="1" baseline="30000" dirty="0" smtClean="0"/>
                </a:br>
                <a:r>
                  <a:rPr lang="en-GB" sz="3200" baseline="30000" dirty="0" smtClean="0"/>
                  <a:t>                               </a:t>
                </a:r>
                <a:r>
                  <a:rPr lang="en-GB" sz="3200" dirty="0" smtClean="0"/>
                  <a:t>(</a:t>
                </a:r>
                <a:r>
                  <a:rPr lang="en-GB" sz="2800" dirty="0" smtClean="0"/>
                  <a:t>where r is a random exponent)</a:t>
                </a:r>
                <a:endParaRPr lang="en-GB" sz="3200" dirty="0" smtClean="0"/>
              </a:p>
              <a:p>
                <a:r>
                  <a:rPr lang="en-GB" sz="3200" b="1" dirty="0" smtClean="0"/>
                  <a:t>V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P:   c</a:t>
                </a:r>
                <a:r>
                  <a:rPr lang="pl-PL" sz="3200" dirty="0" smtClean="0"/>
                  <a:t> </a:t>
                </a:r>
                <a:r>
                  <a:rPr lang="en-GB" sz="3200" dirty="0" smtClean="0"/>
                  <a:t>   (</a:t>
                </a:r>
                <a:r>
                  <a:rPr lang="en-GB" sz="2800" dirty="0" smtClean="0"/>
                  <a:t>where c is a random exponent</a:t>
                </a:r>
                <a:r>
                  <a:rPr lang="en-GB" sz="3200" dirty="0" smtClean="0"/>
                  <a:t>)</a:t>
                </a:r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V</a:t>
                </a:r>
                <a:r>
                  <a:rPr lang="en-GB" sz="3200" b="1" dirty="0" smtClean="0"/>
                  <a:t>:   </a:t>
                </a:r>
                <a:r>
                  <a:rPr lang="pl-PL" sz="3200" b="1" dirty="0" smtClean="0"/>
                  <a:t> </a:t>
                </a:r>
                <a:r>
                  <a:rPr lang="en-GB" sz="3200" b="1" dirty="0" smtClean="0"/>
                  <a:t>s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 smtClean="0"/>
                  <a:t>r </a:t>
                </a:r>
                <a:r>
                  <a:rPr lang="pl-PL" sz="3200" b="1" dirty="0"/>
                  <a:t>+ </a:t>
                </a:r>
                <a:r>
                  <a:rPr lang="en-GB" sz="3200" b="1" dirty="0" err="1" smtClean="0"/>
                  <a:t>zc</a:t>
                </a:r>
                <a:r>
                  <a:rPr lang="pl-PL" sz="3200" b="1" dirty="0" smtClean="0"/>
                  <a:t>  </a:t>
                </a:r>
                <a:r>
                  <a:rPr lang="pl-PL" sz="3200" b="1" dirty="0"/>
                  <a:t>; </a:t>
                </a:r>
              </a:p>
              <a:p>
                <a:r>
                  <a:rPr lang="pl-PL" sz="3200" b="1" dirty="0"/>
                  <a:t>V checks: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s</a:t>
                </a:r>
                <a:r>
                  <a:rPr lang="en-GB" sz="3200" b="1" dirty="0" smtClean="0"/>
                  <a:t>=U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 smtClean="0"/>
                  <a:t>X</a:t>
                </a:r>
                <a:r>
                  <a:rPr lang="en-GB" sz="3200" b="1" baseline="30000" dirty="0" smtClean="0"/>
                  <a:t>c</a:t>
                </a:r>
                <a:r>
                  <a:rPr lang="en-GB" sz="3200" b="1" dirty="0" smtClean="0"/>
                  <a:t> and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s</a:t>
                </a:r>
                <a:r>
                  <a:rPr lang="en-GB" sz="3200" b="1" dirty="0" smtClean="0"/>
                  <a:t>=V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 smtClean="0"/>
                  <a:t>Y</a:t>
                </a:r>
                <a:r>
                  <a:rPr lang="en-GB" sz="3200" b="1" baseline="30000" dirty="0" smtClean="0"/>
                  <a:t>c</a:t>
                </a:r>
                <a:endParaRPr lang="pl-PL" sz="3200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15200" cy="4800600"/>
              </a:xfrm>
              <a:blipFill rotWithShape="1">
                <a:blip r:embed="rId2"/>
                <a:stretch>
                  <a:fillRect l="-237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b="1" dirty="0" smtClean="0"/>
                  <a:t>If X=</a:t>
                </a:r>
                <a:r>
                  <a:rPr lang="en-GB" sz="3200" b="1" dirty="0" err="1" smtClean="0"/>
                  <a:t>g</a:t>
                </a:r>
                <a:r>
                  <a:rPr lang="en-GB" sz="3200" b="1" baseline="30000" dirty="0" err="1" smtClean="0"/>
                  <a:t>z</a:t>
                </a:r>
                <a:r>
                  <a:rPr lang="en-GB" sz="3200" b="1" dirty="0" smtClean="0"/>
                  <a:t>  </a:t>
                </a:r>
                <a:r>
                  <a:rPr lang="en-GB" sz="3200" b="1" dirty="0"/>
                  <a:t>and Y=</a:t>
                </a:r>
                <a:r>
                  <a:rPr lang="en-GB" sz="3200" b="1" dirty="0" err="1"/>
                  <a:t>h</a:t>
                </a:r>
                <a:r>
                  <a:rPr lang="en-GB" sz="3200" b="1" baseline="30000" dirty="0" err="1"/>
                  <a:t>z</a:t>
                </a:r>
                <a:endParaRPr lang="en-GB" sz="3200" b="1" baseline="30000" dirty="0"/>
              </a:p>
              <a:p>
                <a:pPr marL="114300" indent="0">
                  <a:buNone/>
                </a:pPr>
                <a:endParaRPr lang="en-GB" sz="3200" b="1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</a:t>
                </a:r>
                <a:r>
                  <a:rPr lang="pl-PL" sz="3200" b="1" dirty="0"/>
                  <a:t>V:  </a:t>
                </a:r>
                <a:r>
                  <a:rPr lang="en-GB" sz="3200" b="1" dirty="0"/>
                  <a:t> U</a:t>
                </a:r>
                <a:r>
                  <a:rPr lang="pl-PL" sz="3200" b="1" dirty="0"/>
                  <a:t> := g</a:t>
                </a:r>
                <a:r>
                  <a:rPr lang="en-GB" sz="3200" b="1" baseline="30000" dirty="0"/>
                  <a:t>r</a:t>
                </a:r>
                <a:r>
                  <a:rPr lang="en-GB" sz="3200" b="1" dirty="0"/>
                  <a:t> , V</a:t>
                </a:r>
                <a:r>
                  <a:rPr lang="pl-PL" sz="3200" b="1" dirty="0"/>
                  <a:t> :=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r</a:t>
                </a:r>
                <a:endParaRPr lang="en-GB" sz="3200" b="1" baseline="30000" dirty="0" smtClean="0"/>
              </a:p>
              <a:p>
                <a:r>
                  <a:rPr lang="en-GB" sz="3200" b="1" dirty="0" smtClean="0"/>
                  <a:t>V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P:   c</a:t>
                </a:r>
                <a:r>
                  <a:rPr lang="pl-PL" sz="3200" b="1" dirty="0"/>
                  <a:t> </a:t>
                </a:r>
                <a:r>
                  <a:rPr lang="en-GB" sz="3200" b="1" dirty="0"/>
                  <a:t>   </a:t>
                </a:r>
                <a:endParaRPr lang="en-GB" sz="3200" b="1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</a:t>
                </a:r>
                <a:r>
                  <a:rPr lang="pl-PL" sz="3200" b="1" dirty="0"/>
                  <a:t>V</a:t>
                </a:r>
                <a:r>
                  <a:rPr lang="en-GB" sz="3200" b="1" dirty="0"/>
                  <a:t>   </a:t>
                </a:r>
                <a:r>
                  <a:rPr lang="pl-PL" sz="3200" b="1" dirty="0"/>
                  <a:t> </a:t>
                </a:r>
                <a:r>
                  <a:rPr lang="en-GB" sz="3200" b="1" dirty="0"/>
                  <a:t>s</a:t>
                </a:r>
                <a:r>
                  <a:rPr lang="pl-PL" sz="3200" b="1" dirty="0"/>
                  <a:t> := r + </a:t>
                </a:r>
                <a:r>
                  <a:rPr lang="en-GB" sz="3200" b="1" dirty="0" err="1"/>
                  <a:t>zc</a:t>
                </a:r>
                <a:r>
                  <a:rPr lang="pl-PL" sz="3200" b="1" dirty="0"/>
                  <a:t>  ; </a:t>
                </a:r>
              </a:p>
              <a:p>
                <a:r>
                  <a:rPr lang="pl-PL" sz="3200" b="1" dirty="0"/>
                  <a:t>V checks: g</a:t>
                </a:r>
                <a:r>
                  <a:rPr lang="en-GB" sz="3200" b="1" baseline="30000" dirty="0"/>
                  <a:t>s</a:t>
                </a:r>
                <a:r>
                  <a:rPr lang="en-GB" sz="3200" b="1" dirty="0"/>
                  <a:t>=U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/>
                  <a:t>X</a:t>
                </a:r>
                <a:r>
                  <a:rPr lang="en-GB" sz="3200" b="1" baseline="30000" dirty="0"/>
                  <a:t>c</a:t>
                </a:r>
                <a:r>
                  <a:rPr lang="en-GB" sz="3200" b="1" dirty="0"/>
                  <a:t> and </a:t>
                </a:r>
                <a:r>
                  <a:rPr lang="en-GB" sz="3200" b="1" dirty="0" err="1"/>
                  <a:t>h</a:t>
                </a:r>
                <a:r>
                  <a:rPr lang="en-GB" sz="3200" b="1" baseline="30000" dirty="0" err="1"/>
                  <a:t>s</a:t>
                </a:r>
                <a:r>
                  <a:rPr lang="en-GB" sz="3200" b="1" dirty="0"/>
                  <a:t>=V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/>
                  <a:t>Y</a:t>
                </a:r>
                <a:r>
                  <a:rPr lang="en-GB" sz="3200" b="1" baseline="30000" dirty="0"/>
                  <a:t>c</a:t>
                </a:r>
                <a:endParaRPr lang="pl-PL" sz="3200" b="1" baseline="30000" dirty="0"/>
              </a:p>
              <a:p>
                <a:endParaRPr lang="en-GB" sz="3200" b="1" dirty="0"/>
              </a:p>
              <a:p>
                <a:r>
                  <a:rPr lang="en-GB" sz="3200" dirty="0" smtClean="0"/>
                  <a:t>Check succeeds</a:t>
                </a:r>
                <a:r>
                  <a:rPr lang="en-GB" sz="3200" b="1" dirty="0" smtClean="0"/>
                  <a:t>: </a:t>
                </a:r>
                <a:r>
                  <a:rPr lang="pl-PL" sz="3200" b="1" dirty="0"/>
                  <a:t>g</a:t>
                </a:r>
                <a:r>
                  <a:rPr lang="en-GB" sz="3200" b="1" baseline="30000" dirty="0" smtClean="0"/>
                  <a:t>s </a:t>
                </a:r>
                <a:r>
                  <a:rPr lang="en-GB" sz="3200" b="1" dirty="0" smtClean="0"/>
                  <a:t>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err="1" smtClean="0"/>
                  <a:t>r+zc</a:t>
                </a:r>
                <a:r>
                  <a:rPr lang="en-GB" sz="3200" b="1" baseline="30000" dirty="0" smtClean="0"/>
                  <a:t>  </a:t>
                </a:r>
                <a:r>
                  <a:rPr lang="en-GB" sz="3200" b="1" dirty="0" smtClean="0"/>
                  <a:t>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r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err="1" smtClean="0"/>
                  <a:t>zc</a:t>
                </a:r>
                <a:r>
                  <a:rPr lang="en-GB" sz="3200" b="1" baseline="30000" dirty="0" smtClean="0"/>
                  <a:t> </a:t>
                </a:r>
                <a:r>
                  <a:rPr lang="en-GB" sz="3200" b="1" dirty="0" smtClean="0"/>
                  <a:t>= U </a:t>
                </a:r>
                <a:r>
                  <a:rPr lang="en-GB" sz="3200" b="1" dirty="0" err="1" smtClean="0"/>
                  <a:t>X</a:t>
                </a:r>
                <a:r>
                  <a:rPr lang="en-GB" sz="3200" b="1" baseline="30000" dirty="0" err="1"/>
                  <a:t>c</a:t>
                </a:r>
                <a:endParaRPr lang="en-GB" sz="3200" b="1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 b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(Special) Soundness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dirty="0" smtClean="0"/>
                  <a:t>From two different transcripts with the same first message can extract witness</a:t>
                </a:r>
                <a:endParaRPr lang="en-GB" sz="3200" dirty="0"/>
              </a:p>
              <a:p>
                <a:r>
                  <a:rPr lang="en-GB" sz="3200" dirty="0" smtClean="0"/>
                  <a:t>((U,V),c0,s0) and ((U,V),c1,s1) such that:</a:t>
                </a:r>
              </a:p>
              <a:p>
                <a:pPr lvl="1"/>
                <a:r>
                  <a:rPr lang="pl-PL" sz="2800" dirty="0" smtClean="0"/>
                  <a:t>g</a:t>
                </a:r>
                <a:r>
                  <a:rPr lang="en-GB" sz="2800" baseline="30000" dirty="0" smtClean="0"/>
                  <a:t>s0</a:t>
                </a:r>
                <a:r>
                  <a:rPr lang="en-GB" sz="2800" dirty="0" smtClean="0"/>
                  <a:t>=U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X</a:t>
                </a:r>
                <a:r>
                  <a:rPr lang="en-GB" sz="2800" baseline="30000" dirty="0" smtClean="0"/>
                  <a:t>c0</a:t>
                </a:r>
                <a:r>
                  <a:rPr lang="en-GB" sz="2800" dirty="0" smtClean="0"/>
                  <a:t> </a:t>
                </a:r>
                <a:r>
                  <a:rPr lang="en-GB" sz="2800" dirty="0"/>
                  <a:t>and </a:t>
                </a:r>
                <a:r>
                  <a:rPr lang="en-GB" sz="2800" dirty="0" smtClean="0"/>
                  <a:t>h</a:t>
                </a:r>
                <a:r>
                  <a:rPr lang="en-GB" sz="2800" baseline="30000" dirty="0" smtClean="0"/>
                  <a:t>s0</a:t>
                </a:r>
                <a:r>
                  <a:rPr lang="en-GB" sz="2800" dirty="0" smtClean="0"/>
                  <a:t>=V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Y</a:t>
                </a:r>
                <a:r>
                  <a:rPr lang="en-GB" sz="2800" baseline="30000" dirty="0" smtClean="0"/>
                  <a:t>c0 </a:t>
                </a:r>
              </a:p>
              <a:p>
                <a:pPr lvl="1"/>
                <a:r>
                  <a:rPr lang="pl-PL" sz="2800" dirty="0"/>
                  <a:t>g</a:t>
                </a:r>
                <a:r>
                  <a:rPr lang="en-GB" sz="2800" baseline="30000" dirty="0" smtClean="0"/>
                  <a:t>s1</a:t>
                </a:r>
                <a:r>
                  <a:rPr lang="en-GB" sz="2800" dirty="0" smtClean="0"/>
                  <a:t>=U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X</a:t>
                </a:r>
                <a:r>
                  <a:rPr lang="en-GB" sz="2800" baseline="30000" dirty="0" smtClean="0"/>
                  <a:t>c1</a:t>
                </a:r>
                <a:r>
                  <a:rPr lang="en-GB" sz="2800" dirty="0" smtClean="0"/>
                  <a:t> </a:t>
                </a:r>
                <a:r>
                  <a:rPr lang="en-GB" sz="2800" dirty="0"/>
                  <a:t>and </a:t>
                </a:r>
                <a:r>
                  <a:rPr lang="en-GB" sz="2800" dirty="0" smtClean="0"/>
                  <a:t>h</a:t>
                </a:r>
                <a:r>
                  <a:rPr lang="en-GB" sz="2800" baseline="30000" dirty="0" smtClean="0"/>
                  <a:t>s1</a:t>
                </a:r>
                <a:r>
                  <a:rPr lang="en-GB" sz="2800" dirty="0" smtClean="0"/>
                  <a:t>=V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Y</a:t>
                </a:r>
                <a:r>
                  <a:rPr lang="en-GB" sz="2800" baseline="30000" dirty="0" smtClean="0"/>
                  <a:t>c1 </a:t>
                </a:r>
              </a:p>
              <a:p>
                <a:r>
                  <a:rPr lang="en-GB" sz="3200" dirty="0" smtClean="0"/>
                  <a:t>Dividing:   </a:t>
                </a:r>
                <a:r>
                  <a:rPr lang="pl-PL" sz="3200" dirty="0" smtClean="0"/>
                  <a:t>g</a:t>
                </a:r>
                <a:r>
                  <a:rPr lang="en-GB" sz="3200" baseline="30000" dirty="0" smtClean="0"/>
                  <a:t>s0-s1</a:t>
                </a:r>
                <a:r>
                  <a:rPr lang="en-GB" sz="3200" dirty="0" smtClean="0"/>
                  <a:t>=X</a:t>
                </a:r>
                <a:r>
                  <a:rPr lang="en-GB" sz="3200" baseline="30000" dirty="0" smtClean="0"/>
                  <a:t>c0-c1</a:t>
                </a:r>
                <a:r>
                  <a:rPr lang="en-GB" sz="3200" dirty="0" smtClean="0"/>
                  <a:t> </a:t>
                </a:r>
                <a:r>
                  <a:rPr lang="en-GB" sz="3200" dirty="0"/>
                  <a:t>and </a:t>
                </a:r>
                <a:r>
                  <a:rPr lang="en-GB" sz="3200" dirty="0" smtClean="0"/>
                  <a:t>h</a:t>
                </a:r>
                <a:r>
                  <a:rPr lang="en-GB" sz="3200" baseline="30000" dirty="0" smtClean="0"/>
                  <a:t>s0-s1</a:t>
                </a:r>
                <a:r>
                  <a:rPr lang="en-GB" sz="3200" dirty="0" smtClean="0"/>
                  <a:t>=Y</a:t>
                </a:r>
                <a:r>
                  <a:rPr lang="en-GB" sz="3200" baseline="30000" dirty="0" smtClean="0"/>
                  <a:t>c0-c1</a:t>
                </a:r>
              </a:p>
              <a:p>
                <a:r>
                  <a:rPr lang="en-GB" sz="3200" dirty="0" err="1" smtClean="0"/>
                  <a:t>Dlog</a:t>
                </a:r>
                <a:r>
                  <a:rPr lang="en-GB" sz="3200" baseline="-25000" dirty="0" err="1" smtClean="0"/>
                  <a:t>g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X = (s0-s1)/(c0-c1) = </a:t>
                </a:r>
                <a:r>
                  <a:rPr lang="en-GB" sz="3200" dirty="0" err="1" smtClean="0"/>
                  <a:t>Dlog</a:t>
                </a:r>
                <a:r>
                  <a:rPr lang="en-GB" sz="3200" baseline="-25000" dirty="0" err="1" smtClean="0"/>
                  <a:t>h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Y</a:t>
                </a:r>
                <a:r>
                  <a:rPr lang="en-GB" sz="3200" baseline="30000" dirty="0" smtClean="0"/>
                  <a:t/>
                </a:r>
                <a:br>
                  <a:rPr lang="en-GB" sz="3200" baseline="30000" dirty="0" smtClean="0"/>
                </a:br>
                <a:r>
                  <a:rPr lang="en-GB" sz="3200" dirty="0" smtClean="0"/>
                  <a:t>  </a:t>
                </a:r>
                <a:endParaRPr lang="en-GB" sz="3000" dirty="0"/>
              </a:p>
              <a:p>
                <a:pPr lvl="1"/>
                <a:endParaRPr lang="en-GB" sz="28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(HV)  zero-knowledge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123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140745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291131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496" y="3068960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52785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307807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cxnSp>
        <p:nvCxnSpPr>
          <p:cNvPr id="19" name="Straight Connector 18"/>
          <p:cNvCxnSpPr>
            <a:stCxn id="2" idx="2"/>
          </p:cNvCxnSpPr>
          <p:nvPr/>
        </p:nvCxnSpPr>
        <p:spPr>
          <a:xfrm>
            <a:off x="4267200" y="1417638"/>
            <a:ext cx="16768" cy="323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0445" y="4995173"/>
            <a:ext cx="77684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There exists a simulator SIM that produces</a:t>
            </a:r>
          </a:p>
          <a:p>
            <a:r>
              <a:rPr lang="en-GB" sz="2800" dirty="0" smtClean="0"/>
              <a:t>transcripts that are indistinguishable from </a:t>
            </a:r>
          </a:p>
          <a:p>
            <a:r>
              <a:rPr lang="en-GB" sz="2800" dirty="0" smtClean="0"/>
              <a:t>those of the real execution (with an honest verifier).</a:t>
            </a:r>
            <a:endParaRPr lang="en-GB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957169" y="1179333"/>
            <a:ext cx="2813600" cy="3473803"/>
            <a:chOff x="4957169" y="1179333"/>
            <a:chExt cx="2813600" cy="3473803"/>
          </a:xfrm>
        </p:grpSpPr>
        <p:pic>
          <p:nvPicPr>
            <p:cNvPr id="14" name="Picture 2" descr="C:\Users\toshiba\AppData\Local\Microsoft\Windows\Temporary Internet Files\Content.IE5\99RO1EIG\MC90039099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7717" y="1628800"/>
              <a:ext cx="1392635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>
            <a:xfrm>
              <a:off x="4957169" y="2204864"/>
              <a:ext cx="1624685" cy="64807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R</a:t>
              </a:r>
              <a:endParaRPr lang="en-GB" sz="2800" b="1" dirty="0"/>
            </a:p>
          </p:txBody>
        </p:sp>
        <p:sp>
          <p:nvSpPr>
            <p:cNvPr id="25" name="Right Arrow 24"/>
            <p:cNvSpPr/>
            <p:nvPr/>
          </p:nvSpPr>
          <p:spPr>
            <a:xfrm flipH="1">
              <a:off x="4957169" y="3068960"/>
              <a:ext cx="1624685" cy="72008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</a:t>
              </a:r>
              <a:endParaRPr lang="en-GB" b="1" baseline="-250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107555" y="3933056"/>
              <a:ext cx="1624685" cy="72008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</a:t>
              </a:r>
              <a:endParaRPr lang="en-GB" sz="2800" b="1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60079" y="1179333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sysClr val="windowText" lastClr="000000"/>
                  </a:solidFill>
                </a:rPr>
                <a:t>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1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14424</TotalTime>
  <Words>4851</Words>
  <Application>Microsoft Office PowerPoint</Application>
  <PresentationFormat>On-screen Show (4:3)</PresentationFormat>
  <Paragraphs>1401</Paragraphs>
  <Slides>136</Slides>
  <Notes>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Adjacency</vt:lpstr>
      <vt:lpstr>Cryptography for electronic voting</vt:lpstr>
      <vt:lpstr>Aims and objectives</vt:lpstr>
      <vt:lpstr>Useful, desirable, difficult to get</vt:lpstr>
      <vt:lpstr>Design-then-break paradigm</vt:lpstr>
      <vt:lpstr>Security models</vt:lpstr>
      <vt:lpstr>Voting scheme</vt:lpstr>
      <vt:lpstr>Complex elections</vt:lpstr>
      <vt:lpstr>Wish list</vt:lpstr>
      <vt:lpstr>Today: privacy</vt:lpstr>
      <vt:lpstr>Tomorrow: (mainly) verifiability</vt:lpstr>
      <vt:lpstr>Game based models</vt:lpstr>
      <vt:lpstr>A voting scheme</vt:lpstr>
      <vt:lpstr>Fujisaki Okamoto Ohta [FOO92]</vt:lpstr>
      <vt:lpstr>FOO - Registration</vt:lpstr>
      <vt:lpstr>FOO - Registration</vt:lpstr>
      <vt:lpstr>FOO - Registration</vt:lpstr>
      <vt:lpstr>FOO - Registration</vt:lpstr>
      <vt:lpstr>FOO - Registration</vt:lpstr>
      <vt:lpstr>FOO - Registration</vt:lpstr>
      <vt:lpstr>FOO - Registration</vt:lpstr>
      <vt:lpstr>FOO - Registration</vt:lpstr>
      <vt:lpstr>FOO - Registration</vt:lpstr>
      <vt:lpstr>FOO – Voting phase</vt:lpstr>
      <vt:lpstr>FOO – Voting phase</vt:lpstr>
      <vt:lpstr>FOO – Tallying phase</vt:lpstr>
      <vt:lpstr>FOO – Tallying phase</vt:lpstr>
      <vt:lpstr>FOO – Tallying phase</vt:lpstr>
      <vt:lpstr>Cryptographic implementation</vt:lpstr>
      <vt:lpstr>Digital signature schemes</vt:lpstr>
      <vt:lpstr>Digital signature schemes</vt:lpstr>
      <vt:lpstr>Unforgeability under chosem message attack (UF-CMA) </vt:lpstr>
      <vt:lpstr>Full Domain Hash</vt:lpstr>
      <vt:lpstr>Blind digital signature schemes</vt:lpstr>
      <vt:lpstr>Blind digital signature schemes</vt:lpstr>
      <vt:lpstr>Blind digital signature schemes</vt:lpstr>
      <vt:lpstr>Chaum’s blind signature scheme</vt:lpstr>
      <vt:lpstr>Chaum’s blind signature scheme</vt:lpstr>
      <vt:lpstr>Commitment schemes</vt:lpstr>
      <vt:lpstr>Commitment schemes</vt:lpstr>
      <vt:lpstr>Commitment schemes</vt:lpstr>
      <vt:lpstr>Security of Commitment Schemes</vt:lpstr>
      <vt:lpstr>Exercises</vt:lpstr>
      <vt:lpstr>Pedersen Commitment Scheme</vt:lpstr>
      <vt:lpstr>Security of Pedersen Commitments</vt:lpstr>
      <vt:lpstr>Fujisaki Okamoto Ohta (FOO)</vt:lpstr>
      <vt:lpstr>Some difficulties with FOO</vt:lpstr>
      <vt:lpstr>Asymmetric Encryption schemes</vt:lpstr>
      <vt:lpstr>Asymmetric encryption</vt:lpstr>
      <vt:lpstr>Syntax</vt:lpstr>
      <vt:lpstr>Functional properties</vt:lpstr>
      <vt:lpstr>(exponent) ElGamal</vt:lpstr>
      <vt:lpstr>Functional properties</vt:lpstr>
      <vt:lpstr>IND-CPA security</vt:lpstr>
      <vt:lpstr>Single pass voting scheme</vt:lpstr>
      <vt:lpstr>Informal</vt:lpstr>
      <vt:lpstr>Syntax of SPS schemes</vt:lpstr>
      <vt:lpstr>An implementation: Enc2Vote</vt:lpstr>
      <vt:lpstr>Attack against privacy</vt:lpstr>
      <vt:lpstr>New attack </vt:lpstr>
      <vt:lpstr>Non-malleable encryption (NM-CPA)</vt:lpstr>
      <vt:lpstr> (NM-CPA) – alternative definition</vt:lpstr>
      <vt:lpstr>ElGamal is not non-malleable</vt:lpstr>
      <vt:lpstr>Ballot secrecy for SPS [BCPSW11]</vt:lpstr>
      <vt:lpstr>PowerPoint Presentation</vt:lpstr>
      <vt:lpstr>PowerPoint Presentation</vt:lpstr>
      <vt:lpstr>Exercises</vt:lpstr>
      <vt:lpstr>More complex elections</vt:lpstr>
      <vt:lpstr>More complex elections</vt:lpstr>
      <vt:lpstr>Paillier encryption</vt:lpstr>
      <vt:lpstr>Correct decryption</vt:lpstr>
      <vt:lpstr>Homomorphicity</vt:lpstr>
      <vt:lpstr>Attack against privacy</vt:lpstr>
      <vt:lpstr>Attack against privacy</vt:lpstr>
      <vt:lpstr>PRIVACY Preserving Tallying</vt:lpstr>
      <vt:lpstr>Threshold encryption</vt:lpstr>
      <vt:lpstr>Threshold encryption</vt:lpstr>
      <vt:lpstr>(exponent) ElGamal</vt:lpstr>
      <vt:lpstr>n-out-of-n threshold El-Gamal</vt:lpstr>
      <vt:lpstr>Threshold decryption</vt:lpstr>
      <vt:lpstr>Private but not robust</vt:lpstr>
      <vt:lpstr>Shamir k out of n threshold secret sharing:</vt:lpstr>
      <vt:lpstr>k-out-of-n threshold ElGamal</vt:lpstr>
      <vt:lpstr>Mixnets</vt:lpstr>
      <vt:lpstr>Rerandomizable encryption</vt:lpstr>
      <vt:lpstr>Mixnet</vt:lpstr>
      <vt:lpstr>Mixnet</vt:lpstr>
      <vt:lpstr>Misbehaving parties - voters</vt:lpstr>
      <vt:lpstr>Misbehaving parties - mixers</vt:lpstr>
      <vt:lpstr>Misbehaving parties – tally authorities</vt:lpstr>
      <vt:lpstr>Misbehaving parties</vt:lpstr>
      <vt:lpstr>Zero Knowledge Proofs</vt:lpstr>
      <vt:lpstr>Interactive proofs [GMW91]</vt:lpstr>
      <vt:lpstr>Properties (informal)</vt:lpstr>
      <vt:lpstr>Where is Waldo? </vt:lpstr>
      <vt:lpstr>Sudoku solution</vt:lpstr>
      <vt:lpstr>Equality of discrete logs [CP92]</vt:lpstr>
      <vt:lpstr>Completeness</vt:lpstr>
      <vt:lpstr>(Special) Soundness</vt:lpstr>
      <vt:lpstr>(HV)  zero-knowledge</vt:lpstr>
      <vt:lpstr>Special  zero-knowledge</vt:lpstr>
      <vt:lpstr>Special zero-knowledge for CP</vt:lpstr>
      <vt:lpstr>OR-proofs [CDS95,C96]</vt:lpstr>
      <vt:lpstr>OR-proofs</vt:lpstr>
      <vt:lpstr>OR-proofs</vt:lpstr>
      <vt:lpstr>OR-proofs</vt:lpstr>
      <vt:lpstr>Exercise</vt:lpstr>
      <vt:lpstr>Zero-knowledge for all of NP [GMW91]</vt:lpstr>
      <vt:lpstr>Non-interactive proofs</vt:lpstr>
      <vt:lpstr>The Fiat-Shamir/Blum transform</vt:lpstr>
      <vt:lpstr>NI(ZK)PoK in the RO model [FKMV12]</vt:lpstr>
      <vt:lpstr>ss-NIZKPoK in the RO model</vt:lpstr>
      <vt:lpstr>Strong Fiat Shamir security</vt:lpstr>
      <vt:lpstr>Three applications of NIZKPoKs</vt:lpstr>
      <vt:lpstr>Generic construction</vt:lpstr>
      <vt:lpstr>ElGamal + PoK</vt:lpstr>
      <vt:lpstr>ElGamal + PoK</vt:lpstr>
      <vt:lpstr>Random oracles [BR93,CGH98]</vt:lpstr>
      <vt:lpstr>Exercise: Correct distributed ElGamal decryption</vt:lpstr>
      <vt:lpstr>Mixnet</vt:lpstr>
      <vt:lpstr>Mixnet</vt:lpstr>
      <vt:lpstr>Verifiable shuffle [KS95]</vt:lpstr>
      <vt:lpstr>Verifiable shuffle [KS95]</vt:lpstr>
      <vt:lpstr>Verifiable shuffle [KS95]</vt:lpstr>
      <vt:lpstr>Exercise</vt:lpstr>
      <vt:lpstr>Helios</vt:lpstr>
      <vt:lpstr>Helios: vote preparation</vt:lpstr>
      <vt:lpstr>Helios: voting</vt:lpstr>
      <vt:lpstr>Helios: Tallying</vt:lpstr>
      <vt:lpstr>Helios</vt:lpstr>
      <vt:lpstr>summary</vt:lpstr>
      <vt:lpstr>Basic primitives and models</vt:lpstr>
      <vt:lpstr>Techniques</vt:lpstr>
      <vt:lpstr>Schemes</vt:lpstr>
      <vt:lpstr>Ballot secrecy for SPS</vt:lpstr>
      <vt:lpstr>Useful, desirable, difficult to get</vt:lpstr>
      <vt:lpstr>(not) The 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privacy: models and cryptographic underpinnings</dc:title>
  <dc:creator>toshiba</dc:creator>
  <cp:lastModifiedBy>toshiba</cp:lastModifiedBy>
  <cp:revision>597</cp:revision>
  <dcterms:created xsi:type="dcterms:W3CDTF">2012-07-10T22:23:52Z</dcterms:created>
  <dcterms:modified xsi:type="dcterms:W3CDTF">2013-09-03T10:16:32Z</dcterms:modified>
</cp:coreProperties>
</file>