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handoutMasterIdLst>
    <p:handoutMasterId r:id="rId86"/>
  </p:handoutMasterIdLst>
  <p:sldIdLst>
    <p:sldId id="392" r:id="rId2"/>
    <p:sldId id="1088" r:id="rId3"/>
    <p:sldId id="1092" r:id="rId4"/>
    <p:sldId id="1093" r:id="rId5"/>
    <p:sldId id="1094" r:id="rId6"/>
    <p:sldId id="1153" r:id="rId7"/>
    <p:sldId id="1089" r:id="rId8"/>
    <p:sldId id="1097" r:id="rId9"/>
    <p:sldId id="1098" r:id="rId10"/>
    <p:sldId id="1100" r:id="rId11"/>
    <p:sldId id="1101" r:id="rId12"/>
    <p:sldId id="1102" r:id="rId13"/>
    <p:sldId id="1103" r:id="rId14"/>
    <p:sldId id="1104" r:id="rId15"/>
    <p:sldId id="1107" r:id="rId16"/>
    <p:sldId id="1140" r:id="rId17"/>
    <p:sldId id="1111" r:id="rId18"/>
    <p:sldId id="1112" r:id="rId19"/>
    <p:sldId id="1113" r:id="rId20"/>
    <p:sldId id="417" r:id="rId21"/>
    <p:sldId id="1187" r:id="rId22"/>
    <p:sldId id="1141" r:id="rId23"/>
    <p:sldId id="1006" r:id="rId24"/>
    <p:sldId id="936" r:id="rId25"/>
    <p:sldId id="431" r:id="rId26"/>
    <p:sldId id="432" r:id="rId27"/>
    <p:sldId id="1115" r:id="rId28"/>
    <p:sldId id="1116" r:id="rId29"/>
    <p:sldId id="1180" r:id="rId30"/>
    <p:sldId id="1159" r:id="rId31"/>
    <p:sldId id="1117" r:id="rId32"/>
    <p:sldId id="1118" r:id="rId33"/>
    <p:sldId id="1119" r:id="rId34"/>
    <p:sldId id="1120" r:id="rId35"/>
    <p:sldId id="1121" r:id="rId36"/>
    <p:sldId id="1122" r:id="rId37"/>
    <p:sldId id="1123" r:id="rId38"/>
    <p:sldId id="1124" r:id="rId39"/>
    <p:sldId id="1160" r:id="rId40"/>
    <p:sldId id="1163" r:id="rId41"/>
    <p:sldId id="1164" r:id="rId42"/>
    <p:sldId id="1165" r:id="rId43"/>
    <p:sldId id="1146" r:id="rId44"/>
    <p:sldId id="1182" r:id="rId45"/>
    <p:sldId id="1147" r:id="rId46"/>
    <p:sldId id="1167" r:id="rId47"/>
    <p:sldId id="1166" r:id="rId48"/>
    <p:sldId id="1183" r:id="rId49"/>
    <p:sldId id="1189" r:id="rId50"/>
    <p:sldId id="1047" r:id="rId51"/>
    <p:sldId id="1048" r:id="rId52"/>
    <p:sldId id="1050" r:id="rId53"/>
    <p:sldId id="1190" r:id="rId54"/>
    <p:sldId id="1049" r:id="rId55"/>
    <p:sldId id="878" r:id="rId56"/>
    <p:sldId id="823" r:id="rId57"/>
    <p:sldId id="1150" r:id="rId58"/>
    <p:sldId id="1060" r:id="rId59"/>
    <p:sldId id="1126" r:id="rId60"/>
    <p:sldId id="1023" r:id="rId61"/>
    <p:sldId id="333" r:id="rId62"/>
    <p:sldId id="1029" r:id="rId63"/>
    <p:sldId id="1145" r:id="rId64"/>
    <p:sldId id="1026" r:id="rId65"/>
    <p:sldId id="1191" r:id="rId66"/>
    <p:sldId id="642" r:id="rId67"/>
    <p:sldId id="383" r:id="rId68"/>
    <p:sldId id="1192" r:id="rId69"/>
    <p:sldId id="1069" r:id="rId70"/>
    <p:sldId id="1085" r:id="rId71"/>
    <p:sldId id="1086" r:id="rId72"/>
    <p:sldId id="1186" r:id="rId73"/>
    <p:sldId id="1193" r:id="rId74"/>
    <p:sldId id="1045" r:id="rId75"/>
    <p:sldId id="1065" r:id="rId76"/>
    <p:sldId id="1066" r:id="rId77"/>
    <p:sldId id="1194" r:id="rId78"/>
    <p:sldId id="1195" r:id="rId79"/>
    <p:sldId id="1196" r:id="rId80"/>
    <p:sldId id="1067" r:id="rId81"/>
    <p:sldId id="1075" r:id="rId82"/>
    <p:sldId id="1070" r:id="rId83"/>
    <p:sldId id="947" r:id="rId84"/>
  </p:sldIdLst>
  <p:sldSz cx="9144000" cy="6858000" type="screen4x3"/>
  <p:notesSz cx="6810375" cy="9942513"/>
  <p:defaultTextStyle>
    <a:defPPr>
      <a:defRPr lang="en-US"/>
    </a:defPPr>
    <a:lvl1pPr algn="l" rtl="0" fontAlgn="base">
      <a:spcBef>
        <a:spcPct val="0"/>
      </a:spcBef>
      <a:spcAft>
        <a:spcPct val="0"/>
      </a:spcAft>
      <a:defRPr i="1" kern="1200">
        <a:solidFill>
          <a:srgbClr val="333399"/>
        </a:solidFill>
        <a:latin typeface="HGMaruGothicMPRO" pitchFamily="50" charset="-128"/>
        <a:ea typeface="HGMaruGothicMPRO" pitchFamily="50" charset="-128"/>
        <a:cs typeface="+mn-cs"/>
      </a:defRPr>
    </a:lvl1pPr>
    <a:lvl2pPr marL="457200" algn="l" rtl="0" fontAlgn="base">
      <a:spcBef>
        <a:spcPct val="0"/>
      </a:spcBef>
      <a:spcAft>
        <a:spcPct val="0"/>
      </a:spcAft>
      <a:defRPr i="1" kern="1200">
        <a:solidFill>
          <a:srgbClr val="333399"/>
        </a:solidFill>
        <a:latin typeface="HGMaruGothicMPRO" pitchFamily="50" charset="-128"/>
        <a:ea typeface="HGMaruGothicMPRO" pitchFamily="50" charset="-128"/>
        <a:cs typeface="+mn-cs"/>
      </a:defRPr>
    </a:lvl2pPr>
    <a:lvl3pPr marL="914400" algn="l" rtl="0" fontAlgn="base">
      <a:spcBef>
        <a:spcPct val="0"/>
      </a:spcBef>
      <a:spcAft>
        <a:spcPct val="0"/>
      </a:spcAft>
      <a:defRPr i="1" kern="1200">
        <a:solidFill>
          <a:srgbClr val="333399"/>
        </a:solidFill>
        <a:latin typeface="HGMaruGothicMPRO" pitchFamily="50" charset="-128"/>
        <a:ea typeface="HGMaruGothicMPRO" pitchFamily="50" charset="-128"/>
        <a:cs typeface="+mn-cs"/>
      </a:defRPr>
    </a:lvl3pPr>
    <a:lvl4pPr marL="1371600" algn="l" rtl="0" fontAlgn="base">
      <a:spcBef>
        <a:spcPct val="0"/>
      </a:spcBef>
      <a:spcAft>
        <a:spcPct val="0"/>
      </a:spcAft>
      <a:defRPr i="1" kern="1200">
        <a:solidFill>
          <a:srgbClr val="333399"/>
        </a:solidFill>
        <a:latin typeface="HGMaruGothicMPRO" pitchFamily="50" charset="-128"/>
        <a:ea typeface="HGMaruGothicMPRO" pitchFamily="50" charset="-128"/>
        <a:cs typeface="+mn-cs"/>
      </a:defRPr>
    </a:lvl4pPr>
    <a:lvl5pPr marL="1828800" algn="l" rtl="0" fontAlgn="base">
      <a:spcBef>
        <a:spcPct val="0"/>
      </a:spcBef>
      <a:spcAft>
        <a:spcPct val="0"/>
      </a:spcAft>
      <a:defRPr i="1" kern="1200">
        <a:solidFill>
          <a:srgbClr val="333399"/>
        </a:solidFill>
        <a:latin typeface="HGMaruGothicMPRO" pitchFamily="50" charset="-128"/>
        <a:ea typeface="HGMaruGothicMPRO" pitchFamily="50" charset="-128"/>
        <a:cs typeface="+mn-cs"/>
      </a:defRPr>
    </a:lvl5pPr>
    <a:lvl6pPr marL="2286000" algn="l" defTabSz="914400" rtl="0" eaLnBrk="1" latinLnBrk="0" hangingPunct="1">
      <a:defRPr i="1" kern="1200">
        <a:solidFill>
          <a:srgbClr val="333399"/>
        </a:solidFill>
        <a:latin typeface="HGMaruGothicMPRO" pitchFamily="50" charset="-128"/>
        <a:ea typeface="HGMaruGothicMPRO" pitchFamily="50" charset="-128"/>
        <a:cs typeface="+mn-cs"/>
      </a:defRPr>
    </a:lvl6pPr>
    <a:lvl7pPr marL="2743200" algn="l" defTabSz="914400" rtl="0" eaLnBrk="1" latinLnBrk="0" hangingPunct="1">
      <a:defRPr i="1" kern="1200">
        <a:solidFill>
          <a:srgbClr val="333399"/>
        </a:solidFill>
        <a:latin typeface="HGMaruGothicMPRO" pitchFamily="50" charset="-128"/>
        <a:ea typeface="HGMaruGothicMPRO" pitchFamily="50" charset="-128"/>
        <a:cs typeface="+mn-cs"/>
      </a:defRPr>
    </a:lvl7pPr>
    <a:lvl8pPr marL="3200400" algn="l" defTabSz="914400" rtl="0" eaLnBrk="1" latinLnBrk="0" hangingPunct="1">
      <a:defRPr i="1" kern="1200">
        <a:solidFill>
          <a:srgbClr val="333399"/>
        </a:solidFill>
        <a:latin typeface="HGMaruGothicMPRO" pitchFamily="50" charset="-128"/>
        <a:ea typeface="HGMaruGothicMPRO" pitchFamily="50" charset="-128"/>
        <a:cs typeface="+mn-cs"/>
      </a:defRPr>
    </a:lvl8pPr>
    <a:lvl9pPr marL="3657600" algn="l" defTabSz="914400" rtl="0" eaLnBrk="1" latinLnBrk="0" hangingPunct="1">
      <a:defRPr i="1" kern="1200">
        <a:solidFill>
          <a:srgbClr val="333399"/>
        </a:solidFill>
        <a:latin typeface="HGMaruGothicMPRO" pitchFamily="50" charset="-128"/>
        <a:ea typeface="HGMaruGothicMPRO"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B4DFF0"/>
    <a:srgbClr val="0070C0"/>
    <a:srgbClr val="036A66"/>
    <a:srgbClr val="9ED6EC"/>
    <a:srgbClr val="AC0000"/>
    <a:srgbClr val="00FF00"/>
    <a:srgbClr val="000000"/>
    <a:srgbClr val="C1F99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0703" autoAdjust="0"/>
    <p:restoredTop sz="99130" autoAdjust="0"/>
  </p:normalViewPr>
  <p:slideViewPr>
    <p:cSldViewPr>
      <p:cViewPr varScale="1">
        <p:scale>
          <a:sx n="97" d="100"/>
          <a:sy n="97" d="100"/>
        </p:scale>
        <p:origin x="-114" y="-324"/>
      </p:cViewPr>
      <p:guideLst>
        <p:guide orient="horz" pos="2160"/>
        <p:guide orient="horz" pos="1200"/>
        <p:guide orient="horz" pos="768"/>
        <p:guide orient="horz" pos="3888"/>
        <p:guide orient="horz" pos="2016"/>
        <p:guide orient="horz" pos="1296"/>
        <p:guide pos="2880"/>
        <p:guide pos="5472"/>
        <p:guide pos="864"/>
        <p:guide pos="288"/>
      </p:guideLst>
    </p:cSldViewPr>
  </p:slideViewPr>
  <p:notesTextViewPr>
    <p:cViewPr>
      <p:scale>
        <a:sx n="100" d="100"/>
        <a:sy n="100" d="100"/>
      </p:scale>
      <p:origin x="0" y="0"/>
    </p:cViewPr>
  </p:notesTextViewPr>
  <p:sorterViewPr>
    <p:cViewPr>
      <p:scale>
        <a:sx n="100" d="100"/>
        <a:sy n="100" d="100"/>
      </p:scale>
      <p:origin x="0" y="22464"/>
    </p:cViewPr>
  </p:sorterViewPr>
  <p:notesViewPr>
    <p:cSldViewPr>
      <p:cViewPr varScale="1">
        <p:scale>
          <a:sx n="55" d="100"/>
          <a:sy n="55" d="100"/>
        </p:scale>
        <p:origin x="-2040" y="-90"/>
      </p:cViewPr>
      <p:guideLst>
        <p:guide orient="horz" pos="3131"/>
        <p:guide pos="2145"/>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i="0">
                <a:solidFill>
                  <a:schemeClr val="tx1"/>
                </a:solidFill>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fontAlgn="auto">
              <a:spcBef>
                <a:spcPts val="0"/>
              </a:spcBef>
              <a:spcAft>
                <a:spcPts val="0"/>
              </a:spcAft>
              <a:defRPr sz="1200" i="0">
                <a:solidFill>
                  <a:schemeClr val="tx1"/>
                </a:solidFill>
                <a:latin typeface="+mn-lt"/>
                <a:ea typeface="+mn-ea"/>
                <a:cs typeface="+mn-cs"/>
              </a:defRPr>
            </a:lvl1pPr>
          </a:lstStyle>
          <a:p>
            <a:pPr>
              <a:defRPr/>
            </a:pPr>
            <a:fld id="{D3925F0E-242B-40CD-8F15-D99CE5ECA9F5}" type="datetimeFigureOut">
              <a:rPr lang="en-US"/>
              <a:pPr>
                <a:defRPr/>
              </a:pPr>
              <a:t>6/20/2011</a:t>
            </a:fld>
            <a:endParaRPr lang="en-US"/>
          </a:p>
        </p:txBody>
      </p:sp>
      <p:sp>
        <p:nvSpPr>
          <p:cNvPr id="5" name="Slide Number Placehold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fontAlgn="auto">
              <a:spcBef>
                <a:spcPts val="0"/>
              </a:spcBef>
              <a:spcAft>
                <a:spcPts val="0"/>
              </a:spcAft>
              <a:defRPr sz="1200" i="0">
                <a:solidFill>
                  <a:schemeClr val="tx1"/>
                </a:solidFill>
                <a:latin typeface="+mn-lt"/>
                <a:ea typeface="+mn-ea"/>
                <a:cs typeface="+mn-cs"/>
              </a:defRPr>
            </a:lvl1pPr>
          </a:lstStyle>
          <a:p>
            <a:pPr>
              <a:defRPr/>
            </a:pPr>
            <a:fld id="{76E01082-1464-4AF2-AAB1-1F2CD47CDD51}"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i="0">
                <a:solidFill>
                  <a:schemeClr val="tx1"/>
                </a:solidFill>
                <a:latin typeface="+mn-lt"/>
                <a:ea typeface="+mn-ea"/>
                <a:cs typeface="+mn-cs"/>
              </a:defRPr>
            </a:lvl1pPr>
          </a:lstStyle>
          <a:p>
            <a:pPr>
              <a:defRPr/>
            </a:pPr>
            <a:endParaRPr lang="en-US"/>
          </a:p>
        </p:txBody>
      </p:sp>
      <p:sp>
        <p:nvSpPr>
          <p:cNvPr id="3" name="Date Placeholder 2"/>
          <p:cNvSpPr>
            <a:spLocks noGrp="1"/>
          </p:cNvSpPr>
          <p:nvPr>
            <p:ph type="dt" idx="1"/>
          </p:nvPr>
        </p:nvSpPr>
        <p:spPr>
          <a:xfrm>
            <a:off x="3857625" y="0"/>
            <a:ext cx="2951163" cy="496888"/>
          </a:xfrm>
          <a:prstGeom prst="rect">
            <a:avLst/>
          </a:prstGeom>
        </p:spPr>
        <p:txBody>
          <a:bodyPr vert="horz" lIns="91440" tIns="45720" rIns="91440" bIns="45720" rtlCol="0"/>
          <a:lstStyle>
            <a:lvl1pPr algn="r" fontAlgn="auto">
              <a:spcBef>
                <a:spcPts val="0"/>
              </a:spcBef>
              <a:spcAft>
                <a:spcPts val="0"/>
              </a:spcAft>
              <a:defRPr sz="1200" i="0">
                <a:solidFill>
                  <a:schemeClr val="tx1"/>
                </a:solidFill>
                <a:latin typeface="+mn-lt"/>
                <a:ea typeface="+mn-ea"/>
                <a:cs typeface="+mn-cs"/>
              </a:defRPr>
            </a:lvl1pPr>
          </a:lstStyle>
          <a:p>
            <a:pPr>
              <a:defRPr/>
            </a:pPr>
            <a:fld id="{0BBB830D-C4B5-44C8-8DAA-C86742155C1A}" type="datetimeFigureOut">
              <a:rPr lang="en-US"/>
              <a:pPr>
                <a:defRPr/>
              </a:pPr>
              <a:t>6/20/2011</a:t>
            </a:fld>
            <a:endParaRPr lang="en-US"/>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1038" y="4722813"/>
            <a:ext cx="5448300" cy="44735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fontAlgn="auto">
              <a:spcBef>
                <a:spcPts val="0"/>
              </a:spcBef>
              <a:spcAft>
                <a:spcPts val="0"/>
              </a:spcAft>
              <a:defRPr sz="1200" i="0">
                <a:solidFill>
                  <a:schemeClr val="tx1"/>
                </a:solidFill>
                <a:latin typeface="+mn-lt"/>
                <a:ea typeface="+mn-ea"/>
                <a:cs typeface="+mn-cs"/>
              </a:defRPr>
            </a:lvl1pPr>
          </a:lstStyle>
          <a:p>
            <a:pPr>
              <a:defRPr/>
            </a:pPr>
            <a:r>
              <a:rPr lang="sv-SE"/>
              <a:t>M-BED'10 (DATE 2010, Dresden, GE) </a:t>
            </a:r>
            <a:endParaRPr lang="en-US"/>
          </a:p>
        </p:txBody>
      </p:sp>
      <p:sp>
        <p:nvSpPr>
          <p:cNvPr id="7" name="Slide Number Placeholder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fontAlgn="auto">
              <a:spcBef>
                <a:spcPts val="0"/>
              </a:spcBef>
              <a:spcAft>
                <a:spcPts val="0"/>
              </a:spcAft>
              <a:defRPr sz="1200" i="0">
                <a:solidFill>
                  <a:schemeClr val="tx1"/>
                </a:solidFill>
                <a:latin typeface="+mn-lt"/>
                <a:ea typeface="+mn-ea"/>
                <a:cs typeface="+mn-cs"/>
              </a:defRPr>
            </a:lvl1pPr>
          </a:lstStyle>
          <a:p>
            <a:pPr>
              <a:defRPr/>
            </a:pPr>
            <a:fld id="{90676F82-D71C-420C-913B-140F174F8E02}"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922338" y="746125"/>
            <a:ext cx="4970462" cy="3727450"/>
          </a:xfrm>
          <a:noFill/>
          <a:ln>
            <a:solidFill>
              <a:srgbClr val="000000"/>
            </a:solidFill>
            <a:miter lim="800000"/>
            <a:headEnd/>
            <a:tailEnd/>
          </a:ln>
        </p:spPr>
      </p:sp>
      <p:sp>
        <p:nvSpPr>
          <p:cNvPr id="69635" name="Rectangle 3"/>
          <p:cNvSpPr>
            <a:spLocks noGrp="1"/>
          </p:cNvSpPr>
          <p:nvPr>
            <p:ph type="body" idx="1"/>
          </p:nvPr>
        </p:nvSpPr>
        <p:spPr bwMode="auto">
          <a:xfrm>
            <a:off x="909638" y="4722813"/>
            <a:ext cx="4991100" cy="4473575"/>
          </a:xfrm>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77827"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78851"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79875"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81923" name="Rectangle 3"/>
          <p:cNvSpPr>
            <a:spLocks noGrp="1"/>
          </p:cNvSpPr>
          <p:nvPr>
            <p:ph type="body" idx="1"/>
          </p:nvPr>
        </p:nvSpPr>
        <p:spPr bwMode="auto">
          <a:xfrm>
            <a:off x="908050" y="4722813"/>
            <a:ext cx="4994275" cy="4473575"/>
          </a:xfrm>
          <a:noFill/>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84995" name="Rectangle 3"/>
          <p:cNvSpPr>
            <a:spLocks noGrp="1"/>
          </p:cNvSpPr>
          <p:nvPr>
            <p:ph type="body" idx="1"/>
          </p:nvPr>
        </p:nvSpPr>
        <p:spPr bwMode="auto">
          <a:xfrm>
            <a:off x="908050" y="4722813"/>
            <a:ext cx="4994275" cy="4473575"/>
          </a:xfrm>
          <a:noFill/>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79875"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497667" name="Rectangle 3"/>
          <p:cNvSpPr>
            <a:spLocks noGrp="1"/>
          </p:cNvSpPr>
          <p:nvPr>
            <p:ph type="body" idx="1"/>
          </p:nvPr>
        </p:nvSpPr>
        <p:spPr bwMode="auto">
          <a:xfrm>
            <a:off x="909638" y="4722813"/>
            <a:ext cx="4991100" cy="4473575"/>
          </a:xfrm>
          <a:noFill/>
        </p:spPr>
        <p:txBody>
          <a:bodyPr/>
          <a:lstStyle/>
          <a:p>
            <a:pPr marL="228600" indent="-228600"/>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247811" name="Rectangle 3"/>
          <p:cNvSpPr>
            <a:spLocks noGrp="1"/>
          </p:cNvSpPr>
          <p:nvPr>
            <p:ph type="body" idx="1"/>
          </p:nvPr>
        </p:nvSpPr>
        <p:spPr bwMode="auto">
          <a:xfrm>
            <a:off x="909638" y="4722813"/>
            <a:ext cx="4991100" cy="4473575"/>
          </a:xfrm>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86019" name="Rectangle 3"/>
          <p:cNvSpPr>
            <a:spLocks noGrp="1"/>
          </p:cNvSpPr>
          <p:nvPr>
            <p:ph type="body" idx="1"/>
          </p:nvPr>
        </p:nvSpPr>
        <p:spPr bwMode="auto">
          <a:xfrm>
            <a:off x="909638" y="4722813"/>
            <a:ext cx="4991100" cy="4473575"/>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87043" name="Rectangle 3"/>
          <p:cNvSpPr>
            <a:spLocks noGrp="1"/>
          </p:cNvSpPr>
          <p:nvPr>
            <p:ph type="body" idx="1"/>
          </p:nvPr>
        </p:nvSpPr>
        <p:spPr bwMode="auto">
          <a:xfrm>
            <a:off x="909638" y="4722813"/>
            <a:ext cx="4991100" cy="4473575"/>
          </a:xfrm>
          <a:noFill/>
        </p:spPr>
        <p:txBody>
          <a:bodyPr/>
          <a:lstStyle/>
          <a:p>
            <a:pPr eaLnBrk="1" hangingPunct="1"/>
            <a:endParaRPr lang="en-US" smtClean="0">
              <a:solidFill>
                <a:srgbClr val="036A66"/>
              </a:solidFill>
              <a:sym typeface="Symbol" pitchFamily="18"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70659" name="Rectangle 3"/>
          <p:cNvSpPr>
            <a:spLocks noGrp="1"/>
          </p:cNvSpPr>
          <p:nvPr>
            <p:ph type="body" idx="1"/>
          </p:nvPr>
        </p:nvSpPr>
        <p:spPr bwMode="auto">
          <a:xfrm>
            <a:off x="909638" y="4722813"/>
            <a:ext cx="4991100" cy="4473575"/>
          </a:xfrm>
          <a:noFill/>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88067" name="Rectangle 3"/>
          <p:cNvSpPr>
            <a:spLocks noGrp="1"/>
          </p:cNvSpPr>
          <p:nvPr>
            <p:ph type="body" idx="1"/>
          </p:nvPr>
        </p:nvSpPr>
        <p:spPr bwMode="auto">
          <a:xfrm>
            <a:off x="909638" y="4722813"/>
            <a:ext cx="4991100" cy="4473575"/>
          </a:xfrm>
          <a:noFill/>
        </p:spPr>
        <p:txBody>
          <a:bodyPr/>
          <a:lstStyle/>
          <a:p>
            <a:pPr eaLnBrk="1" hangingPunct="1"/>
            <a:endParaRPr lang="en-US" smtClean="0">
              <a:solidFill>
                <a:srgbClr val="036A66"/>
              </a:solidFill>
              <a:sym typeface="Symbol" pitchFamily="18" charset="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89091" name="Rectangle 3"/>
          <p:cNvSpPr>
            <a:spLocks noGrp="1"/>
          </p:cNvSpPr>
          <p:nvPr>
            <p:ph type="body" idx="1"/>
          </p:nvPr>
        </p:nvSpPr>
        <p:spPr bwMode="auto">
          <a:xfrm>
            <a:off x="909638" y="4722813"/>
            <a:ext cx="4991100" cy="4473575"/>
          </a:xfrm>
          <a:noFill/>
        </p:spPr>
        <p:txBody>
          <a:bodyPr/>
          <a:lstStyle/>
          <a:p>
            <a:pPr eaLnBrk="1" hangingPunct="1"/>
            <a:endParaRPr lang="en-US" smtClean="0">
              <a:solidFill>
                <a:srgbClr val="036A66"/>
              </a:solidFill>
              <a:sym typeface="Symbol" pitchFamily="18" charset="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90115" name="Rectangle 3"/>
          <p:cNvSpPr>
            <a:spLocks noGrp="1"/>
          </p:cNvSpPr>
          <p:nvPr>
            <p:ph type="body" idx="1"/>
          </p:nvPr>
        </p:nvSpPr>
        <p:spPr bwMode="auto">
          <a:xfrm>
            <a:off x="909638" y="4722813"/>
            <a:ext cx="4991100" cy="4473575"/>
          </a:xfrm>
          <a:noFill/>
        </p:spPr>
        <p:txBody>
          <a:bodyPr/>
          <a:lstStyle/>
          <a:p>
            <a:pPr eaLnBrk="1" hangingPunct="1"/>
            <a:endParaRPr lang="en-US" smtClean="0">
              <a:solidFill>
                <a:srgbClr val="036A66"/>
              </a:solidFill>
              <a:sym typeface="Symbol" pitchFamily="18" charset="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91139" name="Rectangle 3"/>
          <p:cNvSpPr>
            <a:spLocks noGrp="1"/>
          </p:cNvSpPr>
          <p:nvPr>
            <p:ph type="body" idx="1"/>
          </p:nvPr>
        </p:nvSpPr>
        <p:spPr bwMode="auto">
          <a:xfrm>
            <a:off x="909638" y="4722813"/>
            <a:ext cx="4991100" cy="4473575"/>
          </a:xfrm>
          <a:noFill/>
        </p:spPr>
        <p:txBody>
          <a:bodyPr/>
          <a:lstStyle/>
          <a:p>
            <a:pPr eaLnBrk="1" hangingPunct="1"/>
            <a:endParaRPr lang="en-US" smtClean="0">
              <a:solidFill>
                <a:srgbClr val="036A66"/>
              </a:solidFill>
              <a:sym typeface="Symbol" pitchFamily="18" charset="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92163" name="Rectangle 3"/>
          <p:cNvSpPr>
            <a:spLocks noGrp="1"/>
          </p:cNvSpPr>
          <p:nvPr>
            <p:ph type="body" idx="1"/>
          </p:nvPr>
        </p:nvSpPr>
        <p:spPr bwMode="auto">
          <a:xfrm>
            <a:off x="909638" y="4722813"/>
            <a:ext cx="4991100" cy="4473575"/>
          </a:xfrm>
          <a:noFill/>
        </p:spPr>
        <p:txBody>
          <a:bodyPr/>
          <a:lstStyle/>
          <a:p>
            <a:pPr eaLnBrk="1" hangingPunct="1"/>
            <a:endParaRPr lang="en-US" smtClean="0">
              <a:solidFill>
                <a:srgbClr val="036A66"/>
              </a:solidFill>
              <a:sym typeface="Symbol" pitchFamily="18" charset="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93187" name="Rectangle 3"/>
          <p:cNvSpPr>
            <a:spLocks noGrp="1"/>
          </p:cNvSpPr>
          <p:nvPr>
            <p:ph type="body" idx="1"/>
          </p:nvPr>
        </p:nvSpPr>
        <p:spPr bwMode="auto">
          <a:xfrm>
            <a:off x="909638" y="4722813"/>
            <a:ext cx="4991100" cy="4473575"/>
          </a:xfrm>
          <a:noFill/>
        </p:spPr>
        <p:txBody>
          <a:bodyPr/>
          <a:lstStyle/>
          <a:p>
            <a:pPr eaLnBrk="1" hangingPunct="1"/>
            <a:endParaRPr lang="en-US" smtClean="0">
              <a:solidFill>
                <a:srgbClr val="036A66"/>
              </a:solidFill>
              <a:sym typeface="Symbol" pitchFamily="18" charset="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497667" name="Rectangle 3"/>
          <p:cNvSpPr>
            <a:spLocks noGrp="1"/>
          </p:cNvSpPr>
          <p:nvPr>
            <p:ph type="body" idx="1"/>
          </p:nvPr>
        </p:nvSpPr>
        <p:spPr bwMode="auto">
          <a:xfrm>
            <a:off x="909638" y="4722813"/>
            <a:ext cx="4991100" cy="4473575"/>
          </a:xfrm>
          <a:noFill/>
        </p:spPr>
        <p:txBody>
          <a:bodyPr/>
          <a:lstStyle/>
          <a:p>
            <a:pPr marL="228600" indent="-228600"/>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1074179" name="Rectangle 3"/>
          <p:cNvSpPr>
            <a:spLocks noGrp="1"/>
          </p:cNvSpPr>
          <p:nvPr>
            <p:ph type="body" idx="1"/>
          </p:nvPr>
        </p:nvSpPr>
        <p:spPr bwMode="auto">
          <a:xfrm>
            <a:off x="908050" y="4722813"/>
            <a:ext cx="4994275" cy="4473575"/>
          </a:xfrm>
          <a:noFill/>
        </p:spPr>
        <p:txBody>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1074179" name="Rectangle 3"/>
          <p:cNvSpPr>
            <a:spLocks noGrp="1"/>
          </p:cNvSpPr>
          <p:nvPr>
            <p:ph type="body" idx="1"/>
          </p:nvPr>
        </p:nvSpPr>
        <p:spPr bwMode="auto">
          <a:xfrm>
            <a:off x="908050" y="4722813"/>
            <a:ext cx="4994275" cy="4473575"/>
          </a:xfrm>
          <a:noFill/>
        </p:spPr>
        <p:txBody>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98307" name="Rectangle 3"/>
          <p:cNvSpPr>
            <a:spLocks noGrp="1"/>
          </p:cNvSpPr>
          <p:nvPr>
            <p:ph type="body" idx="1"/>
          </p:nvPr>
        </p:nvSpPr>
        <p:spPr bwMode="auto">
          <a:xfrm>
            <a:off x="908050" y="4722813"/>
            <a:ext cx="4994275" cy="4473575"/>
          </a:xfrm>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71683" name="Rectangle 3"/>
          <p:cNvSpPr>
            <a:spLocks noGrp="1"/>
          </p:cNvSpPr>
          <p:nvPr>
            <p:ph type="body" idx="1"/>
          </p:nvPr>
        </p:nvSpPr>
        <p:spPr bwMode="auto">
          <a:xfrm>
            <a:off x="908050" y="4722813"/>
            <a:ext cx="4994275" cy="4473575"/>
          </a:xfrm>
          <a:noFill/>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711200" y="755650"/>
            <a:ext cx="5387975" cy="372745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99331" name="Rectangle 3"/>
          <p:cNvSpPr>
            <a:spLocks noGrp="1" noChangeArrowheads="1"/>
          </p:cNvSpPr>
          <p:nvPr>
            <p:ph type="body"/>
          </p:nvPr>
        </p:nvSpPr>
        <p:spPr bwMode="auto">
          <a:xfrm>
            <a:off x="681038" y="4721225"/>
            <a:ext cx="5446712" cy="4471988"/>
          </a:xfrm>
          <a:noFill/>
        </p:spPr>
        <p:txBody>
          <a:bodyPr wrap="none" anchor="ct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xfrm>
            <a:off x="920750" y="746125"/>
            <a:ext cx="4970463" cy="3727450"/>
          </a:xfrm>
          <a:noFill/>
          <a:ln>
            <a:solidFill>
              <a:srgbClr val="000000"/>
            </a:solidFill>
            <a:miter lim="800000"/>
            <a:headEnd/>
            <a:tailEnd/>
          </a:ln>
        </p:spPr>
      </p:sp>
      <p:sp>
        <p:nvSpPr>
          <p:cNvPr id="100355" name="Rectangle 3"/>
          <p:cNvSpPr>
            <a:spLocks noGrp="1"/>
          </p:cNvSpPr>
          <p:nvPr>
            <p:ph type="body" idx="1"/>
          </p:nvPr>
        </p:nvSpPr>
        <p:spPr bwMode="auto">
          <a:noFill/>
        </p:spPr>
        <p:txBody>
          <a:bodyPr/>
          <a:lstStyle/>
          <a:p>
            <a:pPr eaLnBrk="1" hangingPunct="1">
              <a:buFontTx/>
              <a:buChar char="•"/>
            </a:pPr>
            <a:r>
              <a:rPr lang="nl-NL" smtClean="0"/>
              <a:t>Proza vs formeel model</a:t>
            </a:r>
            <a:br>
              <a:rPr lang="nl-NL" smtClean="0"/>
            </a:br>
            <a:r>
              <a:rPr lang="nl-NL" smtClean="0"/>
              <a:t>Toelichting: Model staat geen aannames toe, alle (relevant) gedrag expliciet maken. Relevant, omdat niet alles getest hoeft te worden met MBT.</a:t>
            </a:r>
          </a:p>
          <a:p>
            <a:pPr eaLnBrk="1" hangingPunct="1">
              <a:buFontTx/>
              <a:buChar char="•"/>
            </a:pPr>
            <a:r>
              <a:rPr lang="nl-NL" smtClean="0"/>
              <a:t>Plaats in V-model: parallel aan specificatie fase</a:t>
            </a:r>
            <a:br>
              <a:rPr lang="nl-NL" smtClean="0"/>
            </a:br>
            <a:r>
              <a:rPr lang="nl-NL" smtClean="0"/>
              <a:t>Toelichting: vragen en onduidelijkheden resulteren in veranderingen/verbeteringen specificaties, later zou een lawine aan changes veroorzaken met hoge(re) herstelkosten. Iteratief functioneel ontwerpen en testmodelleren.</a:t>
            </a:r>
          </a:p>
          <a:p>
            <a:pPr eaLnBrk="1" hangingPunct="1">
              <a:buFontTx/>
              <a:buChar char="•"/>
            </a:pPr>
            <a:r>
              <a:rPr lang="nl-NL" smtClean="0"/>
              <a:t>MBT wordt MBV</a:t>
            </a:r>
            <a:br>
              <a:rPr lang="nl-NL" smtClean="0"/>
            </a:br>
            <a:r>
              <a:rPr lang="nl-NL" smtClean="0"/>
              <a:t>Toelichting: accent verschuift van testen naar valideren. Het tot stand komen van het testmodel kost veel meer tijd dan het testen zelf, maar levert per saldo tijdwinst op (inherent aan de curve van Boehm).</a:t>
            </a:r>
          </a:p>
          <a:p>
            <a:pPr eaLnBrk="1" hangingPunct="1">
              <a:buFontTx/>
              <a:buChar char="•"/>
            </a:pPr>
            <a:r>
              <a:rPr lang="nl-NL" smtClean="0"/>
              <a:t>BPV kwaliteitsattributen</a:t>
            </a:r>
            <a:br>
              <a:rPr lang="nl-NL" smtClean="0"/>
            </a:br>
            <a:r>
              <a:rPr lang="nl-NL" smtClean="0"/>
              <a:t>Toelichting: Testmodel toetsen aan de 12/13 regels. Attributen tonen?</a:t>
            </a:r>
          </a:p>
          <a:p>
            <a:pPr eaLnBrk="1" hangingPunct="1"/>
            <a:endParaRPr lang="nl-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79875"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101379"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102403"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104451" name="Rectangle 3"/>
          <p:cNvSpPr>
            <a:spLocks noGrp="1"/>
          </p:cNvSpPr>
          <p:nvPr>
            <p:ph type="body" idx="1"/>
          </p:nvPr>
        </p:nvSpPr>
        <p:spPr bwMode="auto">
          <a:xfrm>
            <a:off x="908050" y="4722813"/>
            <a:ext cx="4994275" cy="4473575"/>
          </a:xfrm>
          <a:noFill/>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79875"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79875"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107523" name="Rectangle 3"/>
          <p:cNvSpPr>
            <a:spLocks noGrp="1"/>
          </p:cNvSpPr>
          <p:nvPr>
            <p:ph type="body" idx="1"/>
          </p:nvPr>
        </p:nvSpPr>
        <p:spPr bwMode="auto">
          <a:xfrm>
            <a:off x="908050" y="4722813"/>
            <a:ext cx="4994275" cy="4473575"/>
          </a:xfrm>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1084263" y="865188"/>
            <a:ext cx="4643437" cy="3482975"/>
          </a:xfrm>
          <a:noFill/>
          <a:ln>
            <a:solidFill>
              <a:srgbClr val="000000"/>
            </a:solidFill>
            <a:miter lim="800000"/>
            <a:headEnd/>
            <a:tailEnd/>
          </a:ln>
        </p:spPr>
      </p:sp>
      <p:sp>
        <p:nvSpPr>
          <p:cNvPr id="72707" name="Rectangle 3"/>
          <p:cNvSpPr>
            <a:spLocks noGrp="1"/>
          </p:cNvSpPr>
          <p:nvPr>
            <p:ph type="body" idx="1"/>
          </p:nvPr>
        </p:nvSpPr>
        <p:spPr bwMode="auto">
          <a:xfrm>
            <a:off x="908050" y="4737100"/>
            <a:ext cx="4994275" cy="4497388"/>
          </a:xfrm>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638979" name="Rectangle 3"/>
          <p:cNvSpPr>
            <a:spLocks noGrp="1"/>
          </p:cNvSpPr>
          <p:nvPr>
            <p:ph type="body" idx="1"/>
          </p:nvPr>
        </p:nvSpPr>
        <p:spPr bwMode="auto">
          <a:xfrm>
            <a:off x="909638" y="4722813"/>
            <a:ext cx="4991100" cy="4473575"/>
          </a:xfrm>
          <a:noFill/>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73731" name="Rectangle 3"/>
          <p:cNvSpPr>
            <a:spLocks noGrp="1"/>
          </p:cNvSpPr>
          <p:nvPr>
            <p:ph type="body" idx="1"/>
          </p:nvPr>
        </p:nvSpPr>
        <p:spPr bwMode="auto">
          <a:xfrm>
            <a:off x="908050" y="4722813"/>
            <a:ext cx="4994275" cy="4473575"/>
          </a:xfrm>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20750" y="746125"/>
            <a:ext cx="4970463" cy="3727450"/>
          </a:xfrm>
          <a:noFill/>
          <a:ln>
            <a:solidFill>
              <a:srgbClr val="000000"/>
            </a:solidFill>
            <a:miter lim="800000"/>
            <a:headEnd/>
            <a:tailEnd/>
          </a:ln>
        </p:spPr>
      </p:sp>
      <p:sp>
        <p:nvSpPr>
          <p:cNvPr id="74755" name="Rectangle 3"/>
          <p:cNvSpPr>
            <a:spLocks noGrp="1"/>
          </p:cNvSpPr>
          <p:nvPr>
            <p:ph type="body" idx="1"/>
          </p:nvPr>
        </p:nvSpPr>
        <p:spPr bwMode="auto">
          <a:noFill/>
        </p:spPr>
        <p:txBody>
          <a:bodyPr/>
          <a:lstStyle/>
          <a:p>
            <a:pPr eaLnBrk="1" hangingPunct="1">
              <a:buFontTx/>
              <a:buChar char="•"/>
            </a:pPr>
            <a:r>
              <a:rPr lang="nl-NL" smtClean="0"/>
              <a:t>Proza vs formeel model</a:t>
            </a:r>
            <a:br>
              <a:rPr lang="nl-NL" smtClean="0"/>
            </a:br>
            <a:r>
              <a:rPr lang="nl-NL" smtClean="0"/>
              <a:t>Toelichting: Model staat geen aannames toe, alle (relevant) gedrag expliciet maken. Relevant, omdat niet alles getest hoeft te worden met MBT.</a:t>
            </a:r>
          </a:p>
          <a:p>
            <a:pPr eaLnBrk="1" hangingPunct="1">
              <a:buFontTx/>
              <a:buChar char="•"/>
            </a:pPr>
            <a:r>
              <a:rPr lang="nl-NL" smtClean="0"/>
              <a:t>Plaats in V-model: parallel aan specificatie fase</a:t>
            </a:r>
            <a:br>
              <a:rPr lang="nl-NL" smtClean="0"/>
            </a:br>
            <a:r>
              <a:rPr lang="nl-NL" smtClean="0"/>
              <a:t>Toelichting: vragen en onduidelijkheden resulteren in veranderingen/verbeteringen specificaties, later zou een lawine aan changes veroorzaken met hoge(re) herstelkosten. Iteratief functioneel ontwerpen en testmodelleren.</a:t>
            </a:r>
          </a:p>
          <a:p>
            <a:pPr eaLnBrk="1" hangingPunct="1">
              <a:buFontTx/>
              <a:buChar char="•"/>
            </a:pPr>
            <a:r>
              <a:rPr lang="nl-NL" smtClean="0"/>
              <a:t>MBT wordt MBV</a:t>
            </a:r>
            <a:br>
              <a:rPr lang="nl-NL" smtClean="0"/>
            </a:br>
            <a:r>
              <a:rPr lang="nl-NL" smtClean="0"/>
              <a:t>Toelichting: accent verschuift van testen naar valideren. Het tot stand komen van het testmodel kost veel meer tijd dan het testen zelf, maar levert per saldo tijdwinst op (inherent aan de curve van Boehm).</a:t>
            </a:r>
          </a:p>
          <a:p>
            <a:pPr eaLnBrk="1" hangingPunct="1">
              <a:buFontTx/>
              <a:buChar char="•"/>
            </a:pPr>
            <a:r>
              <a:rPr lang="nl-NL" smtClean="0"/>
              <a:t>BPV kwaliteitsattributen</a:t>
            </a:r>
            <a:br>
              <a:rPr lang="nl-NL" smtClean="0"/>
            </a:br>
            <a:r>
              <a:rPr lang="nl-NL" smtClean="0"/>
              <a:t>Toelichting: Testmodel toetsen aan de 12/13 regels. Attributen tonen?</a:t>
            </a:r>
          </a:p>
          <a:p>
            <a:pPr eaLnBrk="1" hangingPunct="1"/>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xfrm>
            <a:off x="919163" y="746125"/>
            <a:ext cx="4972050" cy="3729038"/>
          </a:xfrm>
          <a:noFill/>
          <a:ln>
            <a:solidFill>
              <a:srgbClr val="000000"/>
            </a:solidFill>
            <a:miter lim="800000"/>
            <a:headEnd/>
            <a:tailEnd/>
          </a:ln>
        </p:spPr>
      </p:sp>
      <p:sp>
        <p:nvSpPr>
          <p:cNvPr id="75779" name="Rectangle 3"/>
          <p:cNvSpPr>
            <a:spLocks noGrp="1"/>
          </p:cNvSpPr>
          <p:nvPr>
            <p:ph type="body" idx="1"/>
          </p:nvPr>
        </p:nvSpPr>
        <p:spPr bwMode="auto">
          <a:xfrm>
            <a:off x="908050" y="4722813"/>
            <a:ext cx="4994275" cy="4473575"/>
          </a:xfrm>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xfrm>
            <a:off x="925513" y="746125"/>
            <a:ext cx="4970462" cy="3727450"/>
          </a:xfrm>
          <a:noFill/>
          <a:ln>
            <a:solidFill>
              <a:srgbClr val="000000"/>
            </a:solidFill>
            <a:miter lim="800000"/>
            <a:headEnd/>
            <a:tailEnd/>
          </a:ln>
        </p:spPr>
      </p:sp>
      <p:sp>
        <p:nvSpPr>
          <p:cNvPr id="76803" name="Rectangle 3"/>
          <p:cNvSpPr>
            <a:spLocks noGrp="1"/>
          </p:cNvSpPr>
          <p:nvPr>
            <p:ph type="body" idx="1"/>
          </p:nvPr>
        </p:nvSpPr>
        <p:spPr bwMode="auto">
          <a:xfrm>
            <a:off x="909638" y="4722813"/>
            <a:ext cx="4991100" cy="4473575"/>
          </a:xfrm>
          <a:noFill/>
        </p:spPr>
        <p:txBody>
          <a:bodyPr/>
          <a:lstStyle/>
          <a:p>
            <a:pPr marL="228600" indent="-228600"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half" idx="2"/>
          </p:nvPr>
        </p:nvSpPr>
        <p:spPr>
          <a:xfrm>
            <a:off x="457200" y="1752600"/>
            <a:ext cx="8229600" cy="4533900"/>
          </a:xfrm>
        </p:spPr>
        <p:txBody>
          <a:bodyPr/>
          <a:lstStyle>
            <a:lvl1pPr>
              <a:defRPr sz="2800"/>
            </a:lvl1pPr>
            <a:lvl2pPr>
              <a:defRPr sz="2400"/>
            </a:lvl2pPr>
            <a:lvl3pPr>
              <a:defRPr sz="2000"/>
            </a:lvl3pPr>
            <a:lvl4pPr marL="1162050" indent="-228600">
              <a:defRPr sz="1800" b="0"/>
            </a:lvl4pPr>
            <a:lvl5pPr marL="1438275" indent="-228600">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sldNum" sz="quarter" idx="10"/>
          </p:nvPr>
        </p:nvSpPr>
        <p:spPr>
          <a:ln/>
        </p:spPr>
        <p:txBody>
          <a:bodyPr/>
          <a:lstStyle>
            <a:lvl1pPr>
              <a:defRPr/>
            </a:lvl1pPr>
          </a:lstStyle>
          <a:p>
            <a:pPr>
              <a:defRPr/>
            </a:pPr>
            <a:r>
              <a:rPr lang="en-US"/>
              <a:t>   </a:t>
            </a:r>
            <a:fld id="{13484C94-07EE-46FA-AE50-AC176C6A49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1963" y="17399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52963" y="17399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r>
              <a:rPr lang="en-US"/>
              <a:t>   </a:t>
            </a:r>
            <a:fld id="{B54DDF74-CBD4-41E9-98F4-5D9DCB971A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1963" y="17399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399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r>
              <a:rPr lang="en-US"/>
              <a:t>   </a:t>
            </a:r>
            <a:fld id="{D708481B-F00C-410B-A885-150A8F8E9AF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1963" y="17399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2963" y="1739900"/>
            <a:ext cx="4038600" cy="4648200"/>
          </a:xfrm>
        </p:spPr>
        <p:txBody>
          <a:bodyPr/>
          <a:lstStyle/>
          <a:p>
            <a:pPr lvl="0"/>
            <a:endParaRPr lang="en-US" noProof="0"/>
          </a:p>
        </p:txBody>
      </p:sp>
      <p:sp>
        <p:nvSpPr>
          <p:cNvPr id="5" name="Rectangle 14"/>
          <p:cNvSpPr>
            <a:spLocks noGrp="1" noChangeArrowheads="1"/>
          </p:cNvSpPr>
          <p:nvPr>
            <p:ph type="sldNum" sz="quarter" idx="10"/>
          </p:nvPr>
        </p:nvSpPr>
        <p:spPr>
          <a:ln/>
        </p:spPr>
        <p:txBody>
          <a:bodyPr/>
          <a:lstStyle>
            <a:lvl1pPr>
              <a:defRPr/>
            </a:lvl1pPr>
          </a:lstStyle>
          <a:p>
            <a:pPr>
              <a:defRPr/>
            </a:pPr>
            <a:r>
              <a:rPr lang="en-US"/>
              <a:t>   </a:t>
            </a:r>
            <a:fld id="{03410F01-1DC2-4D98-A3A7-3A5A0C0A5B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wrap="square"/>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r>
              <a:rPr lang="en-US"/>
              <a:t>   </a:t>
            </a:r>
            <a:fld id="{4CC91F6F-A370-484E-98E9-B53EACBD50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910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r>
              <a:rPr lang="en-US"/>
              <a:t>   </a:t>
            </a:r>
            <a:fld id="{FA0D34D5-ADB3-4C4A-8618-A236409EEA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r>
              <a:rPr lang="en-US"/>
              <a:t>   </a:t>
            </a:r>
            <a:fld id="{9BD81C62-E96B-4C03-8C62-6AB25A8C3B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r>
              <a:rPr lang="en-US"/>
              <a:t>   </a:t>
            </a:r>
            <a:fld id="{0A87CBC2-C6CE-4896-932F-29B1D72705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673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27544"/>
            <a:ext cx="5111750" cy="5144656"/>
          </a:xfrm>
        </p:spPr>
        <p:txBody>
          <a:bodyPr/>
          <a:lstStyle>
            <a:lvl1pPr>
              <a:defRPr sz="3200" b="0"/>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52600"/>
            <a:ext cx="3008313" cy="441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r>
              <a:rPr lang="en-US"/>
              <a:t>   </a:t>
            </a:r>
            <a:fld id="{69905803-3B10-4CCE-929C-372B3950A0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498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165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r>
              <a:rPr lang="en-US"/>
              <a:t>   </a:t>
            </a:r>
            <a:fld id="{97F2051C-EF2C-439A-AB41-39B3EF63FC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r>
              <a:rPr lang="en-US"/>
              <a:t>   </a:t>
            </a:r>
            <a:fld id="{60792B4D-8BDA-4717-BEC0-FC7DAAC66C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61963" y="17399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r>
              <a:rPr lang="en-US"/>
              <a:t>   </a:t>
            </a:r>
            <a:fld id="{C1E340A5-812B-43A1-96E9-1105A330C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Picture 10" descr="new_footer.png"/>
          <p:cNvPicPr>
            <a:picLocks noChangeAspect="1"/>
          </p:cNvPicPr>
          <p:nvPr/>
        </p:nvPicPr>
        <p:blipFill>
          <a:blip r:embed="rId14" cstate="print"/>
          <a:srcRect/>
          <a:stretch>
            <a:fillRect/>
          </a:stretch>
        </p:blipFill>
        <p:spPr bwMode="auto">
          <a:xfrm>
            <a:off x="0" y="6432550"/>
            <a:ext cx="9144000" cy="425450"/>
          </a:xfrm>
          <a:prstGeom prst="rect">
            <a:avLst/>
          </a:prstGeom>
          <a:noFill/>
          <a:ln w="9525">
            <a:noFill/>
            <a:miter lim="800000"/>
            <a:headEnd/>
            <a:tailEnd/>
          </a:ln>
        </p:spPr>
      </p:pic>
      <p:sp>
        <p:nvSpPr>
          <p:cNvPr id="11267" name="Rectangle 7"/>
          <p:cNvSpPr>
            <a:spLocks noGrp="1" noChangeArrowheads="1"/>
          </p:cNvSpPr>
          <p:nvPr>
            <p:ph type="title"/>
          </p:nvPr>
        </p:nvSpPr>
        <p:spPr bwMode="auto">
          <a:xfrm>
            <a:off x="457200" y="838200"/>
            <a:ext cx="8229600" cy="6096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nl-NL" smtClean="0"/>
              <a:t>Klik om opmaak-van de titel te bewerken</a:t>
            </a:r>
          </a:p>
        </p:txBody>
      </p:sp>
      <p:sp>
        <p:nvSpPr>
          <p:cNvPr id="11268" name="Rectangle 8"/>
          <p:cNvSpPr>
            <a:spLocks noGrp="1" noChangeArrowheads="1"/>
          </p:cNvSpPr>
          <p:nvPr>
            <p:ph type="body" idx="1"/>
          </p:nvPr>
        </p:nvSpPr>
        <p:spPr bwMode="auto">
          <a:xfrm>
            <a:off x="461963" y="1739900"/>
            <a:ext cx="8229600" cy="464820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p:txBody>
      </p:sp>
      <p:pic>
        <p:nvPicPr>
          <p:cNvPr id="11269" name="Picture 9" descr="new_header_single.png"/>
          <p:cNvPicPr>
            <a:picLocks noChangeAspect="1"/>
          </p:cNvPicPr>
          <p:nvPr/>
        </p:nvPicPr>
        <p:blipFill>
          <a:blip r:embed="rId15" cstate="print"/>
          <a:srcRect/>
          <a:stretch>
            <a:fillRect/>
          </a:stretch>
        </p:blipFill>
        <p:spPr bwMode="auto">
          <a:xfrm>
            <a:off x="0" y="0"/>
            <a:ext cx="9144000" cy="469900"/>
          </a:xfrm>
          <a:prstGeom prst="rect">
            <a:avLst/>
          </a:prstGeom>
          <a:noFill/>
          <a:ln w="9525">
            <a:noFill/>
            <a:miter lim="800000"/>
            <a:headEnd/>
            <a:tailEnd/>
          </a:ln>
        </p:spPr>
      </p:pic>
      <p:pic>
        <p:nvPicPr>
          <p:cNvPr id="11270" name="Picture 11" descr="esi_logo.png"/>
          <p:cNvPicPr>
            <a:picLocks noChangeAspect="1"/>
          </p:cNvPicPr>
          <p:nvPr/>
        </p:nvPicPr>
        <p:blipFill>
          <a:blip r:embed="rId16" cstate="print"/>
          <a:srcRect/>
          <a:stretch>
            <a:fillRect/>
          </a:stretch>
        </p:blipFill>
        <p:spPr bwMode="auto">
          <a:xfrm>
            <a:off x="152400" y="228600"/>
            <a:ext cx="1981200" cy="382588"/>
          </a:xfrm>
          <a:prstGeom prst="rect">
            <a:avLst/>
          </a:prstGeom>
          <a:noFill/>
          <a:ln w="9525">
            <a:noFill/>
            <a:miter lim="800000"/>
            <a:headEnd/>
            <a:tailEnd/>
          </a:ln>
        </p:spPr>
      </p:pic>
      <p:sp>
        <p:nvSpPr>
          <p:cNvPr id="1038" name="Rectangle 14"/>
          <p:cNvSpPr>
            <a:spLocks noGrp="1" noChangeArrowheads="1"/>
          </p:cNvSpPr>
          <p:nvPr>
            <p:ph type="sldNum" sz="quarter" idx="4"/>
          </p:nvPr>
        </p:nvSpPr>
        <p:spPr bwMode="auto">
          <a:xfrm>
            <a:off x="7989888" y="6629400"/>
            <a:ext cx="838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smtClean="0">
                <a:solidFill>
                  <a:srgbClr val="036A66"/>
                </a:solidFill>
                <a:latin typeface="Comic Sans MS" pitchFamily="66" charset="0"/>
                <a:cs typeface="Arial" pitchFamily="34" charset="0"/>
              </a:defRPr>
            </a:lvl1pPr>
          </a:lstStyle>
          <a:p>
            <a:pPr>
              <a:defRPr/>
            </a:pPr>
            <a:r>
              <a:rPr lang="en-US"/>
              <a:t>   </a:t>
            </a:r>
            <a:fld id="{8A5B2883-1B22-49FA-A8D1-EAB232C050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a:solidFill>
            <a:srgbClr val="8B3A02"/>
          </a:solidFill>
          <a:latin typeface="+mj-lt"/>
          <a:ea typeface="+mj-ea"/>
          <a:cs typeface="+mj-cs"/>
        </a:defRPr>
      </a:lvl1pPr>
      <a:lvl2pPr algn="l" rtl="0" eaLnBrk="0" fontAlgn="base" hangingPunct="0">
        <a:lnSpc>
          <a:spcPct val="90000"/>
        </a:lnSpc>
        <a:spcBef>
          <a:spcPct val="0"/>
        </a:spcBef>
        <a:spcAft>
          <a:spcPct val="0"/>
        </a:spcAft>
        <a:defRPr sz="3600">
          <a:solidFill>
            <a:srgbClr val="8B3A02"/>
          </a:solidFill>
          <a:latin typeface="Arial" pitchFamily="34" charset="0"/>
        </a:defRPr>
      </a:lvl2pPr>
      <a:lvl3pPr algn="l" rtl="0" eaLnBrk="0" fontAlgn="base" hangingPunct="0">
        <a:lnSpc>
          <a:spcPct val="90000"/>
        </a:lnSpc>
        <a:spcBef>
          <a:spcPct val="0"/>
        </a:spcBef>
        <a:spcAft>
          <a:spcPct val="0"/>
        </a:spcAft>
        <a:defRPr sz="3600">
          <a:solidFill>
            <a:srgbClr val="8B3A02"/>
          </a:solidFill>
          <a:latin typeface="Arial" pitchFamily="34" charset="0"/>
        </a:defRPr>
      </a:lvl3pPr>
      <a:lvl4pPr algn="l" rtl="0" eaLnBrk="0" fontAlgn="base" hangingPunct="0">
        <a:lnSpc>
          <a:spcPct val="90000"/>
        </a:lnSpc>
        <a:spcBef>
          <a:spcPct val="0"/>
        </a:spcBef>
        <a:spcAft>
          <a:spcPct val="0"/>
        </a:spcAft>
        <a:defRPr sz="3600">
          <a:solidFill>
            <a:srgbClr val="8B3A02"/>
          </a:solidFill>
          <a:latin typeface="Arial" pitchFamily="34" charset="0"/>
        </a:defRPr>
      </a:lvl4pPr>
      <a:lvl5pPr algn="l" rtl="0" eaLnBrk="0" fontAlgn="base" hangingPunct="0">
        <a:lnSpc>
          <a:spcPct val="90000"/>
        </a:lnSpc>
        <a:spcBef>
          <a:spcPct val="0"/>
        </a:spcBef>
        <a:spcAft>
          <a:spcPct val="0"/>
        </a:spcAft>
        <a:defRPr sz="3600">
          <a:solidFill>
            <a:srgbClr val="8B3A02"/>
          </a:solidFill>
          <a:latin typeface="Arial" pitchFamily="34" charset="0"/>
        </a:defRPr>
      </a:lvl5pPr>
      <a:lvl6pPr marL="457200" algn="l" rtl="0" eaLnBrk="1" fontAlgn="base" hangingPunct="1">
        <a:lnSpc>
          <a:spcPct val="90000"/>
        </a:lnSpc>
        <a:spcBef>
          <a:spcPct val="0"/>
        </a:spcBef>
        <a:spcAft>
          <a:spcPct val="0"/>
        </a:spcAft>
        <a:defRPr sz="3600">
          <a:solidFill>
            <a:srgbClr val="8B3A02"/>
          </a:solidFill>
          <a:latin typeface="Arial" pitchFamily="34" charset="0"/>
        </a:defRPr>
      </a:lvl6pPr>
      <a:lvl7pPr marL="914400" algn="l" rtl="0" eaLnBrk="1" fontAlgn="base" hangingPunct="1">
        <a:lnSpc>
          <a:spcPct val="90000"/>
        </a:lnSpc>
        <a:spcBef>
          <a:spcPct val="0"/>
        </a:spcBef>
        <a:spcAft>
          <a:spcPct val="0"/>
        </a:spcAft>
        <a:defRPr sz="3600">
          <a:solidFill>
            <a:srgbClr val="8B3A02"/>
          </a:solidFill>
          <a:latin typeface="Arial" pitchFamily="34" charset="0"/>
        </a:defRPr>
      </a:lvl7pPr>
      <a:lvl8pPr marL="1371600" algn="l" rtl="0" eaLnBrk="1" fontAlgn="base" hangingPunct="1">
        <a:lnSpc>
          <a:spcPct val="90000"/>
        </a:lnSpc>
        <a:spcBef>
          <a:spcPct val="0"/>
        </a:spcBef>
        <a:spcAft>
          <a:spcPct val="0"/>
        </a:spcAft>
        <a:defRPr sz="3600">
          <a:solidFill>
            <a:srgbClr val="8B3A02"/>
          </a:solidFill>
          <a:latin typeface="Arial" pitchFamily="34" charset="0"/>
        </a:defRPr>
      </a:lvl8pPr>
      <a:lvl9pPr marL="1828800" algn="l" rtl="0" eaLnBrk="1" fontAlgn="base" hangingPunct="1">
        <a:lnSpc>
          <a:spcPct val="90000"/>
        </a:lnSpc>
        <a:spcBef>
          <a:spcPct val="0"/>
        </a:spcBef>
        <a:spcAft>
          <a:spcPct val="0"/>
        </a:spcAft>
        <a:defRPr sz="3600">
          <a:solidFill>
            <a:srgbClr val="8B3A02"/>
          </a:solidFill>
          <a:latin typeface="Arial" pitchFamily="34" charset="0"/>
        </a:defRPr>
      </a:lvl9pPr>
    </p:titleStyle>
    <p:bodyStyle>
      <a:lvl1pPr marL="250825" indent="-250825" algn="l" rtl="0" eaLnBrk="0" fontAlgn="base" hangingPunct="0">
        <a:spcBef>
          <a:spcPct val="20000"/>
        </a:spcBef>
        <a:spcAft>
          <a:spcPct val="0"/>
        </a:spcAft>
        <a:buChar char="•"/>
        <a:defRPr sz="2400">
          <a:solidFill>
            <a:srgbClr val="036A66"/>
          </a:solidFill>
          <a:latin typeface="+mn-lt"/>
          <a:ea typeface="+mn-ea"/>
          <a:cs typeface="+mn-cs"/>
        </a:defRPr>
      </a:lvl1pPr>
      <a:lvl2pPr marL="623888" indent="-285750" algn="l" rtl="0" eaLnBrk="0" fontAlgn="base" hangingPunct="0">
        <a:spcBef>
          <a:spcPct val="20000"/>
        </a:spcBef>
        <a:spcAft>
          <a:spcPct val="0"/>
        </a:spcAft>
        <a:buChar char="–"/>
        <a:defRPr sz="2000">
          <a:solidFill>
            <a:srgbClr val="036A66"/>
          </a:solidFill>
          <a:latin typeface="+mn-lt"/>
        </a:defRPr>
      </a:lvl2pPr>
      <a:lvl3pPr marL="893763" indent="-228600" algn="l" rtl="0" eaLnBrk="0" fontAlgn="base" hangingPunct="0">
        <a:spcBef>
          <a:spcPct val="20000"/>
        </a:spcBef>
        <a:spcAft>
          <a:spcPct val="0"/>
        </a:spcAft>
        <a:buChar char="•"/>
        <a:defRPr>
          <a:solidFill>
            <a:srgbClr val="036A66"/>
          </a:solidFill>
          <a:latin typeface="+mn-lt"/>
        </a:defRPr>
      </a:lvl3pPr>
      <a:lvl4pPr marL="1600200" indent="-228600" algn="l" rtl="0" eaLnBrk="0" fontAlgn="base" hangingPunct="0">
        <a:spcBef>
          <a:spcPct val="20000"/>
        </a:spcBef>
        <a:spcAft>
          <a:spcPct val="0"/>
        </a:spcAft>
        <a:buChar char="–"/>
        <a:defRPr b="1">
          <a:solidFill>
            <a:srgbClr val="036A66"/>
          </a:solidFill>
          <a:latin typeface="+mn-lt"/>
        </a:defRPr>
      </a:lvl4pPr>
      <a:lvl5pPr marL="2057400" indent="-228600" algn="l" rtl="0" eaLnBrk="0" fontAlgn="base" hangingPunct="0">
        <a:spcBef>
          <a:spcPct val="20000"/>
        </a:spcBef>
        <a:spcAft>
          <a:spcPct val="0"/>
        </a:spcAft>
        <a:buChar char="•"/>
        <a:defRPr b="1">
          <a:solidFill>
            <a:srgbClr val="036A66"/>
          </a:solidFill>
          <a:latin typeface="+mn-lt"/>
        </a:defRPr>
      </a:lvl5pPr>
      <a:lvl6pPr marL="2514600" indent="-228600" algn="l" rtl="0" eaLnBrk="1" fontAlgn="base" hangingPunct="1">
        <a:spcBef>
          <a:spcPct val="20000"/>
        </a:spcBef>
        <a:spcAft>
          <a:spcPct val="0"/>
        </a:spcAft>
        <a:buChar char="•"/>
        <a:defRPr b="1">
          <a:solidFill>
            <a:srgbClr val="036A66"/>
          </a:solidFill>
          <a:latin typeface="+mn-lt"/>
        </a:defRPr>
      </a:lvl6pPr>
      <a:lvl7pPr marL="2971800" indent="-228600" algn="l" rtl="0" eaLnBrk="1" fontAlgn="base" hangingPunct="1">
        <a:spcBef>
          <a:spcPct val="20000"/>
        </a:spcBef>
        <a:spcAft>
          <a:spcPct val="0"/>
        </a:spcAft>
        <a:buChar char="•"/>
        <a:defRPr b="1">
          <a:solidFill>
            <a:srgbClr val="036A66"/>
          </a:solidFill>
          <a:latin typeface="+mn-lt"/>
        </a:defRPr>
      </a:lvl7pPr>
      <a:lvl8pPr marL="3429000" indent="-228600" algn="l" rtl="0" eaLnBrk="1" fontAlgn="base" hangingPunct="1">
        <a:spcBef>
          <a:spcPct val="20000"/>
        </a:spcBef>
        <a:spcAft>
          <a:spcPct val="0"/>
        </a:spcAft>
        <a:buChar char="•"/>
        <a:defRPr b="1">
          <a:solidFill>
            <a:srgbClr val="036A66"/>
          </a:solidFill>
          <a:latin typeface="+mn-lt"/>
        </a:defRPr>
      </a:lvl8pPr>
      <a:lvl9pPr marL="3886200" indent="-228600" algn="l" rtl="0" eaLnBrk="1" fontAlgn="base" hangingPunct="1">
        <a:spcBef>
          <a:spcPct val="20000"/>
        </a:spcBef>
        <a:spcAft>
          <a:spcPct val="0"/>
        </a:spcAft>
        <a:buChar char="•"/>
        <a:defRPr b="1">
          <a:solidFill>
            <a:srgbClr val="036A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cartoline.it/pics/_zoom_flash.htm?immagine=scherzi_150404_01"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cartoline.it/pics/_zoom_flash.htm?immagine=scherzi_150404_01"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cartoline.it/pics/_zoom_flash.htm?immagine=scherzi_150404_01"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1.xml"/><Relationship Id="rId7"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6.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33.xml"/><Relationship Id="rId7"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8.jpeg"/></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a:t>   </a:t>
            </a:r>
            <a:fld id="{9D6C94FE-5E6D-43E1-A196-74F1943F9AC2}" type="slidenum">
              <a:rPr lang="en-US"/>
              <a:pPr/>
              <a:t>1</a:t>
            </a:fld>
            <a:endParaRPr lang="en-US"/>
          </a:p>
        </p:txBody>
      </p:sp>
      <p:sp>
        <p:nvSpPr>
          <p:cNvPr id="13315" name="Rectangle 2"/>
          <p:cNvSpPr>
            <a:spLocks noGrp="1" noChangeArrowheads="1"/>
          </p:cNvSpPr>
          <p:nvPr>
            <p:ph type="ctrTitle"/>
          </p:nvPr>
        </p:nvSpPr>
        <p:spPr>
          <a:xfrm>
            <a:off x="309045" y="1470345"/>
            <a:ext cx="8534400" cy="1631216"/>
          </a:xfrm>
          <a:noFill/>
        </p:spPr>
        <p:txBody>
          <a:bodyPr wrap="square" lIns="91440" tIns="45720" rIns="91440" bIns="45720">
            <a:spAutoFit/>
          </a:bodyPr>
          <a:lstStyle/>
          <a:p>
            <a:pPr algn="ctr">
              <a:lnSpc>
                <a:spcPts val="6000"/>
              </a:lnSpc>
              <a:buFont typeface="Wingdings" pitchFamily="2" charset="2"/>
              <a:buNone/>
              <a:tabLst>
                <a:tab pos="952500" algn="l"/>
              </a:tabLst>
            </a:pPr>
            <a:r>
              <a:rPr kumimoji="1" lang="en-US" dirty="0" smtClean="0"/>
              <a:t>Model-Based Testing</a:t>
            </a:r>
            <a:br>
              <a:rPr kumimoji="1" lang="en-US" dirty="0" smtClean="0"/>
            </a:br>
            <a:r>
              <a:rPr kumimoji="1" lang="en-US" dirty="0" smtClean="0"/>
              <a:t>and Test-Based </a:t>
            </a:r>
            <a:r>
              <a:rPr kumimoji="1" lang="en-US" dirty="0" err="1" smtClean="0"/>
              <a:t>Modelling</a:t>
            </a:r>
            <a:endParaRPr kumimoji="1" lang="en-US" sz="2800" i="1" dirty="0" smtClean="0"/>
          </a:p>
        </p:txBody>
      </p:sp>
      <p:sp>
        <p:nvSpPr>
          <p:cNvPr id="13316" name="Text Box 3"/>
          <p:cNvSpPr txBox="1">
            <a:spLocks noChangeArrowheads="1"/>
          </p:cNvSpPr>
          <p:nvPr/>
        </p:nvSpPr>
        <p:spPr bwMode="auto">
          <a:xfrm>
            <a:off x="1691625" y="4350720"/>
            <a:ext cx="5816600" cy="1266825"/>
          </a:xfrm>
          <a:prstGeom prst="rect">
            <a:avLst/>
          </a:prstGeom>
          <a:noFill/>
          <a:ln w="9525" algn="ctr">
            <a:noFill/>
            <a:miter lim="800000"/>
            <a:headEnd/>
            <a:tailEnd/>
          </a:ln>
        </p:spPr>
        <p:txBody>
          <a:bodyPr/>
          <a:lstStyle/>
          <a:p>
            <a:pPr algn="ctr">
              <a:lnSpc>
                <a:spcPct val="120000"/>
              </a:lnSpc>
              <a:tabLst>
                <a:tab pos="952500" algn="l"/>
              </a:tabLst>
            </a:pPr>
            <a:r>
              <a:rPr lang="en-US" sz="1600" b="1" i="0" dirty="0">
                <a:solidFill>
                  <a:srgbClr val="036A66"/>
                </a:solidFill>
                <a:latin typeface="Arial" pitchFamily="34" charset="0"/>
              </a:rPr>
              <a:t>Jan Tretmans</a:t>
            </a:r>
            <a:br>
              <a:rPr lang="en-US" sz="1600" b="1" i="0" dirty="0">
                <a:solidFill>
                  <a:srgbClr val="036A66"/>
                </a:solidFill>
                <a:latin typeface="Arial" pitchFamily="34" charset="0"/>
              </a:rPr>
            </a:br>
            <a:r>
              <a:rPr lang="en-US" sz="1600" b="1" dirty="0">
                <a:solidFill>
                  <a:srgbClr val="036A66"/>
                </a:solidFill>
                <a:latin typeface="Arial" pitchFamily="34" charset="0"/>
              </a:rPr>
              <a:t>Embedded Systems Institute, Eindhoven, NL</a:t>
            </a:r>
          </a:p>
          <a:p>
            <a:pPr algn="ctr">
              <a:lnSpc>
                <a:spcPct val="120000"/>
              </a:lnSpc>
              <a:tabLst>
                <a:tab pos="952500" algn="l"/>
              </a:tabLst>
            </a:pPr>
            <a:r>
              <a:rPr lang="en-US" sz="1600" b="1" dirty="0">
                <a:solidFill>
                  <a:srgbClr val="036A66"/>
                </a:solidFill>
                <a:latin typeface="Arial" pitchFamily="34" charset="0"/>
              </a:rPr>
              <a:t>and </a:t>
            </a:r>
            <a:r>
              <a:rPr lang="en-US" sz="1600" b="1" dirty="0" err="1">
                <a:solidFill>
                  <a:srgbClr val="036A66"/>
                </a:solidFill>
                <a:latin typeface="Arial" pitchFamily="34" charset="0"/>
              </a:rPr>
              <a:t>Radboud</a:t>
            </a:r>
            <a:r>
              <a:rPr lang="en-US" sz="1600" b="1" dirty="0">
                <a:solidFill>
                  <a:srgbClr val="036A66"/>
                </a:solidFill>
                <a:latin typeface="Arial" pitchFamily="34" charset="0"/>
              </a:rPr>
              <a:t> University, Nijmegen, NL</a:t>
            </a:r>
          </a:p>
        </p:txBody>
      </p:sp>
      <p:grpSp>
        <p:nvGrpSpPr>
          <p:cNvPr id="13317" name="Group 11"/>
          <p:cNvGrpSpPr>
            <a:grpSpLocks/>
          </p:cNvGrpSpPr>
          <p:nvPr/>
        </p:nvGrpSpPr>
        <p:grpSpPr bwMode="auto">
          <a:xfrm>
            <a:off x="270640" y="5502870"/>
            <a:ext cx="2187575" cy="946150"/>
            <a:chOff x="4262" y="3365"/>
            <a:chExt cx="1378" cy="596"/>
          </a:xfrm>
        </p:grpSpPr>
        <p:sp>
          <p:nvSpPr>
            <p:cNvPr id="13319" name="Freeform 17"/>
            <p:cNvSpPr>
              <a:spLocks/>
            </p:cNvSpPr>
            <p:nvPr/>
          </p:nvSpPr>
          <p:spPr bwMode="auto">
            <a:xfrm>
              <a:off x="4829" y="3439"/>
              <a:ext cx="811" cy="478"/>
            </a:xfrm>
            <a:custGeom>
              <a:avLst/>
              <a:gdLst>
                <a:gd name="T0" fmla="*/ 811 w 1712"/>
                <a:gd name="T1" fmla="*/ 478 h 1008"/>
                <a:gd name="T2" fmla="*/ 779 w 1712"/>
                <a:gd name="T3" fmla="*/ 422 h 1008"/>
                <a:gd name="T4" fmla="*/ 726 w 1712"/>
                <a:gd name="T5" fmla="*/ 354 h 1008"/>
                <a:gd name="T6" fmla="*/ 695 w 1712"/>
                <a:gd name="T7" fmla="*/ 314 h 1008"/>
                <a:gd name="T8" fmla="*/ 659 w 1712"/>
                <a:gd name="T9" fmla="*/ 268 h 1008"/>
                <a:gd name="T10" fmla="*/ 583 w 1712"/>
                <a:gd name="T11" fmla="*/ 190 h 1008"/>
                <a:gd name="T12" fmla="*/ 529 w 1712"/>
                <a:gd name="T13" fmla="*/ 143 h 1008"/>
                <a:gd name="T14" fmla="*/ 502 w 1712"/>
                <a:gd name="T15" fmla="*/ 125 h 1008"/>
                <a:gd name="T16" fmla="*/ 440 w 1712"/>
                <a:gd name="T17" fmla="*/ 83 h 1008"/>
                <a:gd name="T18" fmla="*/ 367 w 1712"/>
                <a:gd name="T19" fmla="*/ 45 h 1008"/>
                <a:gd name="T20" fmla="*/ 240 w 1712"/>
                <a:gd name="T21" fmla="*/ 4 h 1008"/>
                <a:gd name="T22" fmla="*/ 157 w 1712"/>
                <a:gd name="T23" fmla="*/ 3 h 1008"/>
                <a:gd name="T24" fmla="*/ 104 w 1712"/>
                <a:gd name="T25" fmla="*/ 12 h 1008"/>
                <a:gd name="T26" fmla="*/ 36 w 1712"/>
                <a:gd name="T27" fmla="*/ 34 h 1008"/>
                <a:gd name="T28" fmla="*/ 0 w 1712"/>
                <a:gd name="T29" fmla="*/ 52 h 10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2"/>
                <a:gd name="T46" fmla="*/ 0 h 1008"/>
                <a:gd name="T47" fmla="*/ 1712 w 1712"/>
                <a:gd name="T48" fmla="*/ 1008 h 10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2" h="1008">
                  <a:moveTo>
                    <a:pt x="1712" y="1008"/>
                  </a:moveTo>
                  <a:cubicBezTo>
                    <a:pt x="1698" y="947"/>
                    <a:pt x="1677" y="939"/>
                    <a:pt x="1644" y="890"/>
                  </a:cubicBezTo>
                  <a:cubicBezTo>
                    <a:pt x="1599" y="824"/>
                    <a:pt x="1588" y="804"/>
                    <a:pt x="1533" y="746"/>
                  </a:cubicBezTo>
                  <a:cubicBezTo>
                    <a:pt x="1504" y="708"/>
                    <a:pt x="1494" y="694"/>
                    <a:pt x="1467" y="662"/>
                  </a:cubicBezTo>
                  <a:cubicBezTo>
                    <a:pt x="1431" y="627"/>
                    <a:pt x="1440" y="626"/>
                    <a:pt x="1392" y="566"/>
                  </a:cubicBezTo>
                  <a:cubicBezTo>
                    <a:pt x="1355" y="504"/>
                    <a:pt x="1302" y="452"/>
                    <a:pt x="1230" y="401"/>
                  </a:cubicBezTo>
                  <a:cubicBezTo>
                    <a:pt x="1184" y="356"/>
                    <a:pt x="1144" y="325"/>
                    <a:pt x="1116" y="302"/>
                  </a:cubicBezTo>
                  <a:cubicBezTo>
                    <a:pt x="1099" y="289"/>
                    <a:pt x="1060" y="263"/>
                    <a:pt x="1060" y="263"/>
                  </a:cubicBezTo>
                  <a:cubicBezTo>
                    <a:pt x="1039" y="237"/>
                    <a:pt x="966" y="185"/>
                    <a:pt x="928" y="175"/>
                  </a:cubicBezTo>
                  <a:cubicBezTo>
                    <a:pt x="877" y="142"/>
                    <a:pt x="829" y="118"/>
                    <a:pt x="774" y="95"/>
                  </a:cubicBezTo>
                  <a:cubicBezTo>
                    <a:pt x="689" y="60"/>
                    <a:pt x="606" y="29"/>
                    <a:pt x="507" y="8"/>
                  </a:cubicBezTo>
                  <a:cubicBezTo>
                    <a:pt x="447" y="10"/>
                    <a:pt x="392" y="0"/>
                    <a:pt x="332" y="6"/>
                  </a:cubicBezTo>
                  <a:cubicBezTo>
                    <a:pt x="298" y="9"/>
                    <a:pt x="253" y="17"/>
                    <a:pt x="219" y="26"/>
                  </a:cubicBezTo>
                  <a:cubicBezTo>
                    <a:pt x="172" y="39"/>
                    <a:pt x="124" y="57"/>
                    <a:pt x="77" y="71"/>
                  </a:cubicBezTo>
                  <a:cubicBezTo>
                    <a:pt x="70" y="72"/>
                    <a:pt x="0" y="90"/>
                    <a:pt x="0" y="110"/>
                  </a:cubicBezTo>
                </a:path>
              </a:pathLst>
            </a:custGeom>
            <a:noFill/>
            <a:ln w="38100" cmpd="sng">
              <a:solidFill>
                <a:srgbClr val="333399"/>
              </a:solidFill>
              <a:round/>
              <a:headEnd/>
              <a:tailEnd/>
            </a:ln>
          </p:spPr>
          <p:txBody>
            <a:bodyPr/>
            <a:lstStyle/>
            <a:p>
              <a:endParaRPr lang="en-US"/>
            </a:p>
          </p:txBody>
        </p:sp>
        <p:sp>
          <p:nvSpPr>
            <p:cNvPr id="13320" name="Freeform 18"/>
            <p:cNvSpPr>
              <a:spLocks/>
            </p:cNvSpPr>
            <p:nvPr/>
          </p:nvSpPr>
          <p:spPr bwMode="auto">
            <a:xfrm>
              <a:off x="4262" y="3365"/>
              <a:ext cx="675" cy="566"/>
            </a:xfrm>
            <a:custGeom>
              <a:avLst/>
              <a:gdLst>
                <a:gd name="T0" fmla="*/ 675 w 1424"/>
                <a:gd name="T1" fmla="*/ 196 h 1196"/>
                <a:gd name="T2" fmla="*/ 639 w 1424"/>
                <a:gd name="T3" fmla="*/ 167 h 1196"/>
                <a:gd name="T4" fmla="*/ 598 w 1424"/>
                <a:gd name="T5" fmla="*/ 140 h 1196"/>
                <a:gd name="T6" fmla="*/ 536 w 1424"/>
                <a:gd name="T7" fmla="*/ 95 h 1196"/>
                <a:gd name="T8" fmla="*/ 482 w 1424"/>
                <a:gd name="T9" fmla="*/ 56 h 1196"/>
                <a:gd name="T10" fmla="*/ 424 w 1424"/>
                <a:gd name="T11" fmla="*/ 28 h 1196"/>
                <a:gd name="T12" fmla="*/ 308 w 1424"/>
                <a:gd name="T13" fmla="*/ 2 h 1196"/>
                <a:gd name="T14" fmla="*/ 201 w 1424"/>
                <a:gd name="T15" fmla="*/ 15 h 1196"/>
                <a:gd name="T16" fmla="*/ 160 w 1424"/>
                <a:gd name="T17" fmla="*/ 32 h 1196"/>
                <a:gd name="T18" fmla="*/ 92 w 1424"/>
                <a:gd name="T19" fmla="*/ 80 h 1196"/>
                <a:gd name="T20" fmla="*/ 38 w 1424"/>
                <a:gd name="T21" fmla="*/ 134 h 1196"/>
                <a:gd name="T22" fmla="*/ 1 w 1424"/>
                <a:gd name="T23" fmla="*/ 211 h 1196"/>
                <a:gd name="T24" fmla="*/ 45 w 1424"/>
                <a:gd name="T25" fmla="*/ 369 h 1196"/>
                <a:gd name="T26" fmla="*/ 100 w 1424"/>
                <a:gd name="T27" fmla="*/ 394 h 1196"/>
                <a:gd name="T28" fmla="*/ 124 w 1424"/>
                <a:gd name="T29" fmla="*/ 429 h 1196"/>
                <a:gd name="T30" fmla="*/ 129 w 1424"/>
                <a:gd name="T31" fmla="*/ 467 h 1196"/>
                <a:gd name="T32" fmla="*/ 138 w 1424"/>
                <a:gd name="T33" fmla="*/ 519 h 1196"/>
                <a:gd name="T34" fmla="*/ 197 w 1424"/>
                <a:gd name="T35" fmla="*/ 536 h 1196"/>
                <a:gd name="T36" fmla="*/ 245 w 1424"/>
                <a:gd name="T37" fmla="*/ 549 h 1196"/>
                <a:gd name="T38" fmla="*/ 289 w 1424"/>
                <a:gd name="T39" fmla="*/ 562 h 1196"/>
                <a:gd name="T40" fmla="*/ 303 w 1424"/>
                <a:gd name="T41" fmla="*/ 566 h 1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4"/>
                <a:gd name="T64" fmla="*/ 0 h 1196"/>
                <a:gd name="T65" fmla="*/ 1424 w 1424"/>
                <a:gd name="T66" fmla="*/ 1196 h 1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4" h="1196">
                  <a:moveTo>
                    <a:pt x="1424" y="414"/>
                  </a:moveTo>
                  <a:cubicBezTo>
                    <a:pt x="1396" y="379"/>
                    <a:pt x="1388" y="386"/>
                    <a:pt x="1349" y="353"/>
                  </a:cubicBezTo>
                  <a:cubicBezTo>
                    <a:pt x="1319" y="343"/>
                    <a:pt x="1288" y="315"/>
                    <a:pt x="1262" y="296"/>
                  </a:cubicBezTo>
                  <a:cubicBezTo>
                    <a:pt x="1229" y="270"/>
                    <a:pt x="1172" y="213"/>
                    <a:pt x="1130" y="200"/>
                  </a:cubicBezTo>
                  <a:cubicBezTo>
                    <a:pt x="1082" y="166"/>
                    <a:pt x="1068" y="150"/>
                    <a:pt x="1016" y="119"/>
                  </a:cubicBezTo>
                  <a:cubicBezTo>
                    <a:pt x="977" y="94"/>
                    <a:pt x="953" y="81"/>
                    <a:pt x="894" y="60"/>
                  </a:cubicBezTo>
                  <a:cubicBezTo>
                    <a:pt x="843" y="29"/>
                    <a:pt x="708" y="16"/>
                    <a:pt x="650" y="5"/>
                  </a:cubicBezTo>
                  <a:cubicBezTo>
                    <a:pt x="596" y="9"/>
                    <a:pt x="479" y="0"/>
                    <a:pt x="425" y="32"/>
                  </a:cubicBezTo>
                  <a:cubicBezTo>
                    <a:pt x="373" y="42"/>
                    <a:pt x="376" y="45"/>
                    <a:pt x="338" y="68"/>
                  </a:cubicBezTo>
                  <a:cubicBezTo>
                    <a:pt x="300" y="91"/>
                    <a:pt x="237" y="134"/>
                    <a:pt x="194" y="170"/>
                  </a:cubicBezTo>
                  <a:cubicBezTo>
                    <a:pt x="153" y="203"/>
                    <a:pt x="109" y="248"/>
                    <a:pt x="80" y="284"/>
                  </a:cubicBezTo>
                  <a:cubicBezTo>
                    <a:pt x="47" y="330"/>
                    <a:pt x="0" y="364"/>
                    <a:pt x="2" y="446"/>
                  </a:cubicBezTo>
                  <a:cubicBezTo>
                    <a:pt x="9" y="587"/>
                    <a:pt x="2" y="683"/>
                    <a:pt x="95" y="779"/>
                  </a:cubicBezTo>
                  <a:cubicBezTo>
                    <a:pt x="146" y="833"/>
                    <a:pt x="187" y="809"/>
                    <a:pt x="212" y="833"/>
                  </a:cubicBezTo>
                  <a:cubicBezTo>
                    <a:pt x="233" y="862"/>
                    <a:pt x="245" y="874"/>
                    <a:pt x="262" y="906"/>
                  </a:cubicBezTo>
                  <a:cubicBezTo>
                    <a:pt x="272" y="932"/>
                    <a:pt x="267" y="955"/>
                    <a:pt x="272" y="987"/>
                  </a:cubicBezTo>
                  <a:cubicBezTo>
                    <a:pt x="272" y="1024"/>
                    <a:pt x="267" y="1068"/>
                    <a:pt x="292" y="1096"/>
                  </a:cubicBezTo>
                  <a:cubicBezTo>
                    <a:pt x="319" y="1126"/>
                    <a:pt x="380" y="1126"/>
                    <a:pt x="415" y="1133"/>
                  </a:cubicBezTo>
                  <a:cubicBezTo>
                    <a:pt x="455" y="1140"/>
                    <a:pt x="474" y="1147"/>
                    <a:pt x="516" y="1160"/>
                  </a:cubicBezTo>
                  <a:cubicBezTo>
                    <a:pt x="547" y="1169"/>
                    <a:pt x="578" y="1178"/>
                    <a:pt x="609" y="1187"/>
                  </a:cubicBezTo>
                  <a:cubicBezTo>
                    <a:pt x="619" y="1190"/>
                    <a:pt x="639" y="1196"/>
                    <a:pt x="639" y="1196"/>
                  </a:cubicBezTo>
                </a:path>
              </a:pathLst>
            </a:custGeom>
            <a:noFill/>
            <a:ln w="38100" cmpd="sng">
              <a:solidFill>
                <a:srgbClr val="333399"/>
              </a:solidFill>
              <a:round/>
              <a:headEnd/>
              <a:tailEnd/>
            </a:ln>
          </p:spPr>
          <p:txBody>
            <a:bodyPr/>
            <a:lstStyle/>
            <a:p>
              <a:endParaRPr lang="en-US"/>
            </a:p>
          </p:txBody>
        </p:sp>
        <p:sp>
          <p:nvSpPr>
            <p:cNvPr id="13321" name="Text Box 19"/>
            <p:cNvSpPr txBox="1">
              <a:spLocks noChangeArrowheads="1"/>
            </p:cNvSpPr>
            <p:nvPr/>
          </p:nvSpPr>
          <p:spPr bwMode="auto">
            <a:xfrm>
              <a:off x="4332" y="3442"/>
              <a:ext cx="948" cy="519"/>
            </a:xfrm>
            <a:prstGeom prst="rect">
              <a:avLst/>
            </a:prstGeom>
            <a:noFill/>
            <a:ln w="9525">
              <a:noFill/>
              <a:miter lim="800000"/>
              <a:headEnd/>
              <a:tailEnd/>
            </a:ln>
          </p:spPr>
          <p:txBody>
            <a:bodyPr wrap="none">
              <a:spAutoFit/>
            </a:bodyPr>
            <a:lstStyle/>
            <a:p>
              <a:r>
                <a:rPr lang="en-US" sz="4800" dirty="0"/>
                <a:t>Q</a:t>
              </a:r>
              <a:r>
                <a:rPr lang="en-US" sz="2000" dirty="0"/>
                <a:t>uasimodo</a:t>
              </a:r>
            </a:p>
          </p:txBody>
        </p:sp>
      </p:grpSp>
      <p:pic>
        <p:nvPicPr>
          <p:cNvPr id="13318" name="Picture 22" descr="RUbeeldmerk-witTranparant2"/>
          <p:cNvPicPr>
            <a:picLocks noChangeAspect="1" noChangeArrowheads="1"/>
          </p:cNvPicPr>
          <p:nvPr/>
        </p:nvPicPr>
        <p:blipFill>
          <a:blip r:embed="rId3" cstate="print">
            <a:lum bright="-100000" contrast="100000"/>
            <a:grayscl/>
            <a:biLevel thresh="50000"/>
          </a:blip>
          <a:srcRect/>
          <a:stretch>
            <a:fillRect/>
          </a:stretch>
        </p:blipFill>
        <p:spPr bwMode="auto">
          <a:xfrm>
            <a:off x="8220075" y="701675"/>
            <a:ext cx="641350" cy="825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r>
              <a:rPr lang="en-US"/>
              <a:t>   </a:t>
            </a:r>
            <a:fld id="{8DA9A484-290C-455A-ACE4-9640CEDF95C7}" type="slidenum">
              <a:rPr lang="en-US"/>
              <a:pPr/>
              <a:t>10</a:t>
            </a:fld>
            <a:endParaRPr lang="en-US"/>
          </a:p>
        </p:txBody>
      </p:sp>
      <p:sp>
        <p:nvSpPr>
          <p:cNvPr id="19459" name="Rectangle 2"/>
          <p:cNvSpPr>
            <a:spLocks noGrp="1" noChangeArrowheads="1"/>
          </p:cNvSpPr>
          <p:nvPr>
            <p:ph type="ctrTitle"/>
          </p:nvPr>
        </p:nvSpPr>
        <p:spPr>
          <a:xfrm>
            <a:off x="673100" y="2130425"/>
            <a:ext cx="7772400" cy="2155825"/>
          </a:xfrm>
        </p:spPr>
        <p:txBody>
          <a:bodyPr/>
          <a:lstStyle/>
          <a:p>
            <a:pPr>
              <a:lnSpc>
                <a:spcPct val="80000"/>
              </a:lnSpc>
            </a:pPr>
            <a:r>
              <a:rPr lang="en-GB" smtClean="0"/>
              <a:t/>
            </a:r>
            <a:br>
              <a:rPr lang="en-GB" smtClean="0"/>
            </a:br>
            <a:r>
              <a:rPr lang="en-GB" smtClean="0"/>
              <a:t>Model-Based Testing</a:t>
            </a:r>
            <a:br>
              <a:rPr lang="en-GB" smtClean="0"/>
            </a:br>
            <a:r>
              <a:rPr lang="en-GB" smtClean="0"/>
              <a:t/>
            </a:r>
            <a:br>
              <a:rPr lang="en-GB" smtClean="0"/>
            </a:br>
            <a:endParaRPr lang="en-GB"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4"/>
          <p:cNvSpPr>
            <a:spLocks noGrp="1" noChangeArrowheads="1"/>
          </p:cNvSpPr>
          <p:nvPr>
            <p:ph type="sldNum" sz="quarter" idx="10"/>
          </p:nvPr>
        </p:nvSpPr>
        <p:spPr>
          <a:noFill/>
        </p:spPr>
        <p:txBody>
          <a:bodyPr/>
          <a:lstStyle/>
          <a:p>
            <a:r>
              <a:rPr lang="en-US"/>
              <a:t>   </a:t>
            </a:r>
            <a:fld id="{495C29CA-6C1C-448C-AE06-3AF7D31B6780}" type="slidenum">
              <a:rPr lang="en-US"/>
              <a:pPr/>
              <a:t>11</a:t>
            </a:fld>
            <a:endParaRPr lang="en-US"/>
          </a:p>
        </p:txBody>
      </p:sp>
      <p:sp>
        <p:nvSpPr>
          <p:cNvPr id="3076" name="Rectangle 2"/>
          <p:cNvSpPr>
            <a:spLocks noChangeArrowheads="1"/>
          </p:cNvSpPr>
          <p:nvPr/>
        </p:nvSpPr>
        <p:spPr bwMode="auto">
          <a:xfrm>
            <a:off x="5302250" y="4119563"/>
            <a:ext cx="2489200" cy="1425575"/>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graphicFrame>
        <p:nvGraphicFramePr>
          <p:cNvPr id="3074" name="Object 3"/>
          <p:cNvGraphicFramePr>
            <a:graphicFrameLocks noChangeAspect="1"/>
          </p:cNvGraphicFramePr>
          <p:nvPr/>
        </p:nvGraphicFramePr>
        <p:xfrm>
          <a:off x="3496660" y="4120290"/>
          <a:ext cx="690562" cy="1301750"/>
        </p:xfrm>
        <a:graphic>
          <a:graphicData uri="http://schemas.openxmlformats.org/presentationml/2006/ole">
            <p:oleObj spid="_x0000_s67586" name="Clip" r:id="rId4" imgW="1857240" imgH="3995640" progId="">
              <p:embed/>
            </p:oleObj>
          </a:graphicData>
        </a:graphic>
      </p:graphicFrame>
      <p:sp>
        <p:nvSpPr>
          <p:cNvPr id="3077" name="Text Box 4"/>
          <p:cNvSpPr txBox="1">
            <a:spLocks noChangeArrowheads="1"/>
          </p:cNvSpPr>
          <p:nvPr/>
        </p:nvSpPr>
        <p:spPr bwMode="auto">
          <a:xfrm>
            <a:off x="5354638" y="5756275"/>
            <a:ext cx="2355850" cy="396875"/>
          </a:xfrm>
          <a:prstGeom prst="rect">
            <a:avLst/>
          </a:prstGeom>
          <a:noFill/>
          <a:ln w="9525" algn="ctr">
            <a:noFill/>
            <a:miter lim="800000"/>
            <a:headEnd/>
            <a:tailEnd/>
          </a:ln>
        </p:spPr>
        <p:txBody>
          <a:bodyPr wrap="none">
            <a:spAutoFit/>
          </a:bodyPr>
          <a:lstStyle/>
          <a:p>
            <a:pPr algn="ctr" eaLnBrk="0" hangingPunct="0"/>
            <a:r>
              <a:rPr lang="en-US" sz="2000" i="0">
                <a:solidFill>
                  <a:srgbClr val="036A66"/>
                </a:solidFill>
                <a:latin typeface="Arial" pitchFamily="34" charset="0"/>
              </a:rPr>
              <a:t>System Under Test</a:t>
            </a:r>
          </a:p>
        </p:txBody>
      </p:sp>
      <p:sp>
        <p:nvSpPr>
          <p:cNvPr id="3078" name="Text Box 5"/>
          <p:cNvSpPr txBox="1">
            <a:spLocks noChangeArrowheads="1"/>
          </p:cNvSpPr>
          <p:nvPr/>
        </p:nvSpPr>
        <p:spPr bwMode="auto">
          <a:xfrm>
            <a:off x="3187700" y="6073775"/>
            <a:ext cx="1511300" cy="396875"/>
          </a:xfrm>
          <a:prstGeom prst="rect">
            <a:avLst/>
          </a:prstGeom>
          <a:noFill/>
          <a:ln w="9525">
            <a:noFill/>
            <a:miter lim="800000"/>
            <a:headEnd/>
            <a:tailEnd/>
          </a:ln>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a:solidFill>
                  <a:srgbClr val="008000"/>
                </a:solidFill>
                <a:latin typeface="Arial" pitchFamily="34" charset="0"/>
              </a:rPr>
              <a:t>pass</a:t>
            </a:r>
            <a:r>
              <a:rPr lang="en-US" sz="2000" b="1" i="0">
                <a:solidFill>
                  <a:srgbClr val="FF7C80"/>
                </a:solidFill>
                <a:latin typeface="Arial" pitchFamily="34" charset="0"/>
              </a:rPr>
              <a:t> </a:t>
            </a:r>
            <a:r>
              <a:rPr lang="en-US" sz="2000" b="1" i="0">
                <a:solidFill>
                  <a:srgbClr val="CC3300"/>
                </a:solidFill>
                <a:latin typeface="Arial" pitchFamily="34" charset="0"/>
              </a:rPr>
              <a:t>fail</a:t>
            </a:r>
            <a:endParaRPr lang="en-GB" sz="2000" b="1" i="0">
              <a:solidFill>
                <a:srgbClr val="CC3300"/>
              </a:solidFill>
              <a:latin typeface="Arial" pitchFamily="34" charset="0"/>
            </a:endParaRPr>
          </a:p>
        </p:txBody>
      </p:sp>
      <p:cxnSp>
        <p:nvCxnSpPr>
          <p:cNvPr id="3079" name="AutoShape 6"/>
          <p:cNvCxnSpPr>
            <a:cxnSpLocks noChangeShapeType="1"/>
          </p:cNvCxnSpPr>
          <p:nvPr/>
        </p:nvCxnSpPr>
        <p:spPr bwMode="auto">
          <a:xfrm>
            <a:off x="3941763" y="5473700"/>
            <a:ext cx="1587" cy="600075"/>
          </a:xfrm>
          <a:prstGeom prst="straightConnector1">
            <a:avLst/>
          </a:prstGeom>
          <a:noFill/>
          <a:ln w="76200">
            <a:solidFill>
              <a:schemeClr val="tx1"/>
            </a:solidFill>
            <a:round/>
            <a:headEnd/>
            <a:tailEnd type="triangle" w="med" len="med"/>
          </a:ln>
        </p:spPr>
      </p:cxnSp>
      <p:sp>
        <p:nvSpPr>
          <p:cNvPr id="3080" name="Rectangle 13"/>
          <p:cNvSpPr>
            <a:spLocks noGrp="1" noChangeArrowheads="1"/>
          </p:cNvSpPr>
          <p:nvPr>
            <p:ph type="title"/>
          </p:nvPr>
        </p:nvSpPr>
        <p:spPr/>
        <p:txBody>
          <a:bodyPr/>
          <a:lstStyle/>
          <a:p>
            <a:r>
              <a:rPr lang="en-US" smtClean="0"/>
              <a:t>Developments in Testing 1</a:t>
            </a:r>
          </a:p>
        </p:txBody>
      </p:sp>
      <p:sp>
        <p:nvSpPr>
          <p:cNvPr id="3081" name="Text Box 8"/>
          <p:cNvSpPr txBox="1">
            <a:spLocks noChangeArrowheads="1"/>
          </p:cNvSpPr>
          <p:nvPr/>
        </p:nvSpPr>
        <p:spPr bwMode="auto">
          <a:xfrm>
            <a:off x="196850" y="3973513"/>
            <a:ext cx="2417763" cy="457200"/>
          </a:xfrm>
          <a:prstGeom prst="rect">
            <a:avLst/>
          </a:prstGeom>
          <a:noFill/>
          <a:ln w="9525" algn="ctr">
            <a:noFill/>
            <a:miter lim="800000"/>
            <a:headEnd/>
            <a:tailEnd/>
          </a:ln>
        </p:spPr>
        <p:txBody>
          <a:bodyPr wrap="none">
            <a:spAutoFit/>
          </a:bodyPr>
          <a:lstStyle/>
          <a:p>
            <a:pPr marL="457200" indent="-457200">
              <a:lnSpc>
                <a:spcPct val="120000"/>
              </a:lnSpc>
              <a:spcBef>
                <a:spcPct val="20000"/>
              </a:spcBef>
              <a:buFontTx/>
              <a:buAutoNum type="arabicPeriod"/>
            </a:pPr>
            <a:r>
              <a:rPr lang="en-US" sz="2000" b="1" i="0">
                <a:solidFill>
                  <a:srgbClr val="990033"/>
                </a:solidFill>
                <a:latin typeface="Arial" pitchFamily="34" charset="0"/>
              </a:rPr>
              <a:t>Manual testing</a:t>
            </a:r>
          </a:p>
        </p:txBody>
      </p:sp>
      <p:grpSp>
        <p:nvGrpSpPr>
          <p:cNvPr id="2" name="Group 9"/>
          <p:cNvGrpSpPr>
            <a:grpSpLocks/>
          </p:cNvGrpSpPr>
          <p:nvPr/>
        </p:nvGrpSpPr>
        <p:grpSpPr bwMode="auto">
          <a:xfrm>
            <a:off x="4494213" y="4373563"/>
            <a:ext cx="1090612" cy="922337"/>
            <a:chOff x="3016" y="2816"/>
            <a:chExt cx="615" cy="690"/>
          </a:xfrm>
        </p:grpSpPr>
        <p:sp>
          <p:nvSpPr>
            <p:cNvPr id="3083" name="AutoShape 10"/>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sp>
          <p:nvSpPr>
            <p:cNvPr id="3084" name="AutoShape 11"/>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4"/>
          <p:cNvSpPr>
            <a:spLocks noGrp="1" noChangeArrowheads="1"/>
          </p:cNvSpPr>
          <p:nvPr>
            <p:ph type="sldNum" sz="quarter" idx="10"/>
          </p:nvPr>
        </p:nvSpPr>
        <p:spPr>
          <a:noFill/>
        </p:spPr>
        <p:txBody>
          <a:bodyPr/>
          <a:lstStyle/>
          <a:p>
            <a:r>
              <a:rPr lang="en-US"/>
              <a:t>   </a:t>
            </a:r>
            <a:fld id="{CADF2D74-AAC6-475F-BC22-3461DA7DF823}" type="slidenum">
              <a:rPr lang="en-US"/>
              <a:pPr/>
              <a:t>12</a:t>
            </a:fld>
            <a:endParaRPr lang="en-US"/>
          </a:p>
        </p:txBody>
      </p:sp>
      <p:sp>
        <p:nvSpPr>
          <p:cNvPr id="4100" name="Rectangle 2"/>
          <p:cNvSpPr>
            <a:spLocks noChangeArrowheads="1"/>
          </p:cNvSpPr>
          <p:nvPr/>
        </p:nvSpPr>
        <p:spPr bwMode="auto">
          <a:xfrm>
            <a:off x="5303838" y="4124325"/>
            <a:ext cx="2489200" cy="1425575"/>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cxnSp>
        <p:nvCxnSpPr>
          <p:cNvPr id="4101" name="AutoShape 17"/>
          <p:cNvCxnSpPr>
            <a:cxnSpLocks noChangeShapeType="1"/>
            <a:endCxn id="4104" idx="0"/>
          </p:cNvCxnSpPr>
          <p:nvPr/>
        </p:nvCxnSpPr>
        <p:spPr bwMode="auto">
          <a:xfrm>
            <a:off x="3916363" y="2943225"/>
            <a:ext cx="6350" cy="1023938"/>
          </a:xfrm>
          <a:prstGeom prst="straightConnector1">
            <a:avLst/>
          </a:prstGeom>
          <a:noFill/>
          <a:ln w="76200">
            <a:solidFill>
              <a:schemeClr val="tx1"/>
            </a:solidFill>
            <a:round/>
            <a:headEnd/>
            <a:tailEnd type="triangle" w="med" len="med"/>
          </a:ln>
        </p:spPr>
      </p:cxnSp>
      <p:sp>
        <p:nvSpPr>
          <p:cNvPr id="4102" name="Text Box 18"/>
          <p:cNvSpPr txBox="1">
            <a:spLocks noChangeArrowheads="1"/>
          </p:cNvSpPr>
          <p:nvPr/>
        </p:nvSpPr>
        <p:spPr bwMode="auto">
          <a:xfrm>
            <a:off x="3189288" y="6078538"/>
            <a:ext cx="1511300" cy="396875"/>
          </a:xfrm>
          <a:prstGeom prst="rect">
            <a:avLst/>
          </a:prstGeom>
          <a:noFill/>
          <a:ln w="9525">
            <a:noFill/>
            <a:miter lim="800000"/>
            <a:headEnd/>
            <a:tailEnd/>
          </a:ln>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a:solidFill>
                  <a:srgbClr val="008000"/>
                </a:solidFill>
                <a:latin typeface="Arial" pitchFamily="34" charset="0"/>
              </a:rPr>
              <a:t>pass</a:t>
            </a:r>
            <a:r>
              <a:rPr lang="en-US" sz="2000" b="1" i="0">
                <a:solidFill>
                  <a:srgbClr val="FF7C80"/>
                </a:solidFill>
                <a:latin typeface="Arial" pitchFamily="34" charset="0"/>
              </a:rPr>
              <a:t> </a:t>
            </a:r>
            <a:r>
              <a:rPr lang="en-US" sz="2000" b="1" i="0">
                <a:solidFill>
                  <a:srgbClr val="CC3300"/>
                </a:solidFill>
                <a:latin typeface="Arial" pitchFamily="34" charset="0"/>
              </a:rPr>
              <a:t>fail</a:t>
            </a:r>
            <a:endParaRPr lang="en-GB" sz="2000" b="1" i="0">
              <a:solidFill>
                <a:srgbClr val="CC3300"/>
              </a:solidFill>
              <a:latin typeface="Arial" pitchFamily="34" charset="0"/>
            </a:endParaRPr>
          </a:p>
        </p:txBody>
      </p:sp>
      <p:cxnSp>
        <p:nvCxnSpPr>
          <p:cNvPr id="4103" name="AutoShape 19"/>
          <p:cNvCxnSpPr>
            <a:cxnSpLocks noChangeShapeType="1"/>
            <a:endCxn id="4102" idx="0"/>
          </p:cNvCxnSpPr>
          <p:nvPr/>
        </p:nvCxnSpPr>
        <p:spPr bwMode="auto">
          <a:xfrm>
            <a:off x="3943350" y="5478463"/>
            <a:ext cx="1588" cy="600075"/>
          </a:xfrm>
          <a:prstGeom prst="straightConnector1">
            <a:avLst/>
          </a:prstGeom>
          <a:noFill/>
          <a:ln w="76200">
            <a:solidFill>
              <a:schemeClr val="tx1"/>
            </a:solidFill>
            <a:round/>
            <a:headEnd/>
            <a:tailEnd type="triangle" w="med" len="med"/>
          </a:ln>
        </p:spPr>
      </p:cxnSp>
      <p:sp>
        <p:nvSpPr>
          <p:cNvPr id="4104" name="Rectangle 20"/>
          <p:cNvSpPr>
            <a:spLocks noChangeArrowheads="1"/>
          </p:cNvSpPr>
          <p:nvPr/>
        </p:nvSpPr>
        <p:spPr bwMode="auto">
          <a:xfrm>
            <a:off x="3048000" y="3967163"/>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execution </a:t>
            </a:r>
          </a:p>
        </p:txBody>
      </p:sp>
      <p:grpSp>
        <p:nvGrpSpPr>
          <p:cNvPr id="2" name="Group 28"/>
          <p:cNvGrpSpPr>
            <a:grpSpLocks/>
          </p:cNvGrpSpPr>
          <p:nvPr/>
        </p:nvGrpSpPr>
        <p:grpSpPr bwMode="auto">
          <a:xfrm>
            <a:off x="1303338" y="1944688"/>
            <a:ext cx="3198812" cy="1452562"/>
            <a:chOff x="793" y="935"/>
            <a:chExt cx="2015" cy="915"/>
          </a:xfrm>
        </p:grpSpPr>
        <p:sp>
          <p:nvSpPr>
            <p:cNvPr id="4111" name="Rectangle 3"/>
            <p:cNvSpPr>
              <a:spLocks noChangeArrowheads="1"/>
            </p:cNvSpPr>
            <p:nvPr/>
          </p:nvSpPr>
          <p:spPr bwMode="auto">
            <a:xfrm>
              <a:off x="2081" y="1038"/>
              <a:ext cx="717" cy="563"/>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4112" name="Oval 4"/>
            <p:cNvSpPr>
              <a:spLocks noChangeArrowheads="1"/>
            </p:cNvSpPr>
            <p:nvPr/>
          </p:nvSpPr>
          <p:spPr bwMode="auto">
            <a:xfrm>
              <a:off x="2081" y="1507"/>
              <a:ext cx="717" cy="141"/>
            </a:xfrm>
            <a:prstGeom prst="ellipse">
              <a:avLst/>
            </a:prstGeom>
            <a:solidFill>
              <a:schemeClr val="tx1"/>
            </a:solidFill>
            <a:ln w="12700">
              <a:solidFill>
                <a:schemeClr val="bg2"/>
              </a:solidFill>
              <a:round/>
              <a:headEnd/>
              <a:tailEnd/>
            </a:ln>
          </p:spPr>
          <p:txBody>
            <a:bodyPr wrap="none" anchor="ctr"/>
            <a:lstStyle/>
            <a:p>
              <a:endParaRPr lang="en-US"/>
            </a:p>
          </p:txBody>
        </p:sp>
        <p:sp>
          <p:nvSpPr>
            <p:cNvPr id="4113" name="Text Box 5"/>
            <p:cNvSpPr txBox="1">
              <a:spLocks noChangeArrowheads="1"/>
            </p:cNvSpPr>
            <p:nvPr/>
          </p:nvSpPr>
          <p:spPr bwMode="auto">
            <a:xfrm>
              <a:off x="2137" y="1226"/>
              <a:ext cx="606" cy="212"/>
            </a:xfrm>
            <a:prstGeom prst="rect">
              <a:avLst/>
            </a:prstGeom>
            <a:solidFill>
              <a:schemeClr val="tx1"/>
            </a:solidFill>
            <a:ln w="12700">
              <a:no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4114" name="Oval 6"/>
            <p:cNvSpPr>
              <a:spLocks noChangeArrowheads="1"/>
            </p:cNvSpPr>
            <p:nvPr/>
          </p:nvSpPr>
          <p:spPr bwMode="auto">
            <a:xfrm>
              <a:off x="2081" y="991"/>
              <a:ext cx="717" cy="141"/>
            </a:xfrm>
            <a:prstGeom prst="ellipse">
              <a:avLst/>
            </a:prstGeom>
            <a:solidFill>
              <a:schemeClr val="tx1"/>
            </a:solidFill>
            <a:ln w="12700">
              <a:solidFill>
                <a:schemeClr val="bg2"/>
              </a:solidFill>
              <a:round/>
              <a:headEnd/>
              <a:tailEnd/>
            </a:ln>
          </p:spPr>
          <p:txBody>
            <a:bodyPr wrap="none" anchor="ctr"/>
            <a:lstStyle/>
            <a:p>
              <a:endParaRPr lang="en-US"/>
            </a:p>
          </p:txBody>
        </p:sp>
        <p:sp>
          <p:nvSpPr>
            <p:cNvPr id="4115" name="Oval 7"/>
            <p:cNvSpPr>
              <a:spLocks noChangeArrowheads="1"/>
            </p:cNvSpPr>
            <p:nvPr/>
          </p:nvSpPr>
          <p:spPr bwMode="auto">
            <a:xfrm>
              <a:off x="2081" y="1497"/>
              <a:ext cx="717" cy="141"/>
            </a:xfrm>
            <a:prstGeom prst="ellipse">
              <a:avLst/>
            </a:prstGeom>
            <a:solidFill>
              <a:schemeClr val="tx1"/>
            </a:solidFill>
            <a:ln w="12700">
              <a:solidFill>
                <a:schemeClr val="bg2"/>
              </a:solidFill>
              <a:round/>
              <a:headEnd/>
              <a:tailEnd/>
            </a:ln>
          </p:spPr>
          <p:txBody>
            <a:bodyPr wrap="none" anchor="ctr"/>
            <a:lstStyle/>
            <a:p>
              <a:endParaRPr lang="en-US"/>
            </a:p>
          </p:txBody>
        </p:sp>
        <p:sp>
          <p:nvSpPr>
            <p:cNvPr id="4116" name="Rectangle 8"/>
            <p:cNvSpPr>
              <a:spLocks noChangeArrowheads="1"/>
            </p:cNvSpPr>
            <p:nvPr/>
          </p:nvSpPr>
          <p:spPr bwMode="auto">
            <a:xfrm>
              <a:off x="2081" y="1028"/>
              <a:ext cx="717" cy="563"/>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4117" name="Text Box 9"/>
            <p:cNvSpPr txBox="1">
              <a:spLocks noChangeArrowheads="1"/>
            </p:cNvSpPr>
            <p:nvPr/>
          </p:nvSpPr>
          <p:spPr bwMode="auto">
            <a:xfrm>
              <a:off x="2137" y="1215"/>
              <a:ext cx="606" cy="220"/>
            </a:xfrm>
            <a:prstGeom prst="rect">
              <a:avLst/>
            </a:prstGeom>
            <a:solidFill>
              <a:schemeClr val="tx1"/>
            </a:solidFill>
            <a:ln w="12700">
              <a:solidFill>
                <a:schemeClr val="bg2"/>
              </a:solid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4118" name="Oval 10"/>
            <p:cNvSpPr>
              <a:spLocks noChangeArrowheads="1"/>
            </p:cNvSpPr>
            <p:nvPr/>
          </p:nvSpPr>
          <p:spPr bwMode="auto">
            <a:xfrm>
              <a:off x="2081" y="981"/>
              <a:ext cx="717" cy="141"/>
            </a:xfrm>
            <a:prstGeom prst="ellipse">
              <a:avLst/>
            </a:prstGeom>
            <a:solidFill>
              <a:schemeClr val="tx1"/>
            </a:solidFill>
            <a:ln w="12700">
              <a:solidFill>
                <a:schemeClr val="bg2"/>
              </a:solidFill>
              <a:round/>
              <a:headEnd/>
              <a:tailEnd/>
            </a:ln>
          </p:spPr>
          <p:txBody>
            <a:bodyPr wrap="none" anchor="ctr"/>
            <a:lstStyle/>
            <a:p>
              <a:endParaRPr lang="en-US"/>
            </a:p>
          </p:txBody>
        </p:sp>
        <p:sp>
          <p:nvSpPr>
            <p:cNvPr id="4119" name="Line 11"/>
            <p:cNvSpPr>
              <a:spLocks noChangeShapeType="1"/>
            </p:cNvSpPr>
            <p:nvPr/>
          </p:nvSpPr>
          <p:spPr bwMode="auto">
            <a:xfrm>
              <a:off x="2081" y="1028"/>
              <a:ext cx="0" cy="563"/>
            </a:xfrm>
            <a:prstGeom prst="line">
              <a:avLst/>
            </a:prstGeom>
            <a:noFill/>
            <a:ln w="12700">
              <a:solidFill>
                <a:schemeClr val="bg2"/>
              </a:solidFill>
              <a:round/>
              <a:headEnd/>
              <a:tailEnd/>
            </a:ln>
          </p:spPr>
          <p:txBody>
            <a:bodyPr wrap="none" anchor="ctr"/>
            <a:lstStyle/>
            <a:p>
              <a:endParaRPr lang="en-US"/>
            </a:p>
          </p:txBody>
        </p:sp>
        <p:sp>
          <p:nvSpPr>
            <p:cNvPr id="4120" name="Line 12"/>
            <p:cNvSpPr>
              <a:spLocks noChangeShapeType="1"/>
            </p:cNvSpPr>
            <p:nvPr/>
          </p:nvSpPr>
          <p:spPr bwMode="auto">
            <a:xfrm>
              <a:off x="2798" y="1075"/>
              <a:ext cx="0" cy="469"/>
            </a:xfrm>
            <a:prstGeom prst="line">
              <a:avLst/>
            </a:prstGeom>
            <a:noFill/>
            <a:ln w="12700">
              <a:solidFill>
                <a:schemeClr val="bg2"/>
              </a:solidFill>
              <a:round/>
              <a:headEnd/>
              <a:tailEnd/>
            </a:ln>
          </p:spPr>
          <p:txBody>
            <a:bodyPr wrap="none" anchor="ctr"/>
            <a:lstStyle/>
            <a:p>
              <a:endParaRPr lang="en-US"/>
            </a:p>
          </p:txBody>
        </p:sp>
        <p:sp>
          <p:nvSpPr>
            <p:cNvPr id="4121" name="Oval 13"/>
            <p:cNvSpPr>
              <a:spLocks noChangeArrowheads="1"/>
            </p:cNvSpPr>
            <p:nvPr/>
          </p:nvSpPr>
          <p:spPr bwMode="auto">
            <a:xfrm>
              <a:off x="2081" y="1497"/>
              <a:ext cx="727" cy="141"/>
            </a:xfrm>
            <a:prstGeom prst="ellipse">
              <a:avLst/>
            </a:prstGeom>
            <a:solidFill>
              <a:srgbClr val="036A66"/>
            </a:solidFill>
            <a:ln w="12700">
              <a:solidFill>
                <a:schemeClr val="bg2"/>
              </a:solidFill>
              <a:round/>
              <a:headEnd/>
              <a:tailEnd/>
            </a:ln>
          </p:spPr>
          <p:txBody>
            <a:bodyPr wrap="none" anchor="ctr"/>
            <a:lstStyle/>
            <a:p>
              <a:endParaRPr lang="en-US"/>
            </a:p>
          </p:txBody>
        </p:sp>
        <p:sp>
          <p:nvSpPr>
            <p:cNvPr id="4122" name="Rectangle 14"/>
            <p:cNvSpPr>
              <a:spLocks noChangeArrowheads="1"/>
            </p:cNvSpPr>
            <p:nvPr/>
          </p:nvSpPr>
          <p:spPr bwMode="auto">
            <a:xfrm>
              <a:off x="2081" y="1028"/>
              <a:ext cx="717" cy="563"/>
            </a:xfrm>
            <a:prstGeom prst="rect">
              <a:avLst/>
            </a:prstGeom>
            <a:solidFill>
              <a:srgbClr val="036A66"/>
            </a:solidFill>
            <a:ln w="12700">
              <a:noFill/>
              <a:miter lim="800000"/>
              <a:headEnd/>
              <a:tailEnd/>
            </a:ln>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4123" name="Oval 15"/>
            <p:cNvSpPr>
              <a:spLocks noChangeArrowheads="1"/>
            </p:cNvSpPr>
            <p:nvPr/>
          </p:nvSpPr>
          <p:spPr bwMode="auto">
            <a:xfrm>
              <a:off x="2081" y="981"/>
              <a:ext cx="717" cy="141"/>
            </a:xfrm>
            <a:prstGeom prst="ellipse">
              <a:avLst/>
            </a:prstGeom>
            <a:solidFill>
              <a:srgbClr val="036A66"/>
            </a:solidFill>
            <a:ln w="12700">
              <a:solidFill>
                <a:schemeClr val="bg2"/>
              </a:solidFill>
              <a:round/>
              <a:headEnd/>
              <a:tailEnd/>
            </a:ln>
          </p:spPr>
          <p:txBody>
            <a:bodyPr wrap="none" anchor="ctr"/>
            <a:lstStyle/>
            <a:p>
              <a:endParaRPr lang="en-US"/>
            </a:p>
          </p:txBody>
        </p:sp>
        <p:graphicFrame>
          <p:nvGraphicFramePr>
            <p:cNvPr id="4098" name="Object 16"/>
            <p:cNvGraphicFramePr>
              <a:graphicFrameLocks noChangeAspect="1"/>
            </p:cNvGraphicFramePr>
            <p:nvPr/>
          </p:nvGraphicFramePr>
          <p:xfrm>
            <a:off x="793" y="935"/>
            <a:ext cx="440" cy="915"/>
          </p:xfrm>
          <a:graphic>
            <a:graphicData uri="http://schemas.openxmlformats.org/presentationml/2006/ole">
              <p:oleObj spid="_x0000_s68610" name="Clip" r:id="rId4" imgW="1857240" imgH="3995640" progId="">
                <p:embed/>
              </p:oleObj>
            </a:graphicData>
          </a:graphic>
        </p:graphicFrame>
        <p:sp>
          <p:nvSpPr>
            <p:cNvPr id="4124" name="Line 21"/>
            <p:cNvSpPr>
              <a:spLocks noChangeShapeType="1"/>
            </p:cNvSpPr>
            <p:nvPr/>
          </p:nvSpPr>
          <p:spPr bwMode="auto">
            <a:xfrm>
              <a:off x="1400" y="1328"/>
              <a:ext cx="688" cy="0"/>
            </a:xfrm>
            <a:prstGeom prst="line">
              <a:avLst/>
            </a:prstGeom>
            <a:noFill/>
            <a:ln w="76200">
              <a:solidFill>
                <a:schemeClr val="tx1"/>
              </a:solidFill>
              <a:round/>
              <a:headEnd/>
              <a:tailEnd type="triangle" w="med" len="med"/>
            </a:ln>
          </p:spPr>
          <p:txBody>
            <a:bodyPr wrap="none" anchor="ctr"/>
            <a:lstStyle/>
            <a:p>
              <a:endParaRPr lang="en-US"/>
            </a:p>
          </p:txBody>
        </p:sp>
      </p:grpSp>
      <p:sp>
        <p:nvSpPr>
          <p:cNvPr id="4106" name="Text Box 22"/>
          <p:cNvSpPr txBox="1">
            <a:spLocks noChangeArrowheads="1"/>
          </p:cNvSpPr>
          <p:nvPr/>
        </p:nvSpPr>
        <p:spPr bwMode="auto">
          <a:xfrm>
            <a:off x="198438" y="3978275"/>
            <a:ext cx="2559050" cy="882650"/>
          </a:xfrm>
          <a:prstGeom prst="rect">
            <a:avLst/>
          </a:prstGeom>
          <a:noFill/>
          <a:ln w="9525" algn="ctr">
            <a:noFill/>
            <a:miter lim="800000"/>
            <a:headEnd/>
            <a:tailEnd/>
          </a:ln>
        </p:spPr>
        <p:txBody>
          <a:bodyPr wrap="none">
            <a:spAutoFit/>
          </a:bodyPr>
          <a:lstStyle/>
          <a:p>
            <a:pPr marL="457200" indent="-457200">
              <a:lnSpc>
                <a:spcPct val="120000"/>
              </a:lnSpc>
              <a:spcBef>
                <a:spcPct val="20000"/>
              </a:spcBef>
              <a:buFontTx/>
              <a:buAutoNum type="arabicPeriod"/>
            </a:pPr>
            <a:r>
              <a:rPr lang="en-US" sz="2000" b="1" i="0">
                <a:solidFill>
                  <a:srgbClr val="FF9966"/>
                </a:solidFill>
                <a:latin typeface="Arial" pitchFamily="34" charset="0"/>
              </a:rPr>
              <a:t>Manual testing</a:t>
            </a:r>
          </a:p>
          <a:p>
            <a:pPr marL="457200" indent="-457200">
              <a:lnSpc>
                <a:spcPct val="120000"/>
              </a:lnSpc>
              <a:spcBef>
                <a:spcPct val="20000"/>
              </a:spcBef>
              <a:buFontTx/>
              <a:buAutoNum type="arabicPeriod"/>
            </a:pPr>
            <a:r>
              <a:rPr lang="en-US" sz="2000" b="1" i="0">
                <a:solidFill>
                  <a:srgbClr val="990033"/>
                </a:solidFill>
                <a:latin typeface="Arial" pitchFamily="34" charset="0"/>
              </a:rPr>
              <a:t>Scripted testing</a:t>
            </a:r>
          </a:p>
        </p:txBody>
      </p:sp>
      <p:grpSp>
        <p:nvGrpSpPr>
          <p:cNvPr id="3" name="Group 23"/>
          <p:cNvGrpSpPr>
            <a:grpSpLocks/>
          </p:cNvGrpSpPr>
          <p:nvPr/>
        </p:nvGrpSpPr>
        <p:grpSpPr bwMode="auto">
          <a:xfrm>
            <a:off x="4495800" y="4378325"/>
            <a:ext cx="1090613" cy="922338"/>
            <a:chOff x="3016" y="2816"/>
            <a:chExt cx="615" cy="690"/>
          </a:xfrm>
        </p:grpSpPr>
        <p:sp>
          <p:nvSpPr>
            <p:cNvPr id="4109" name="AutoShape 24"/>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sp>
          <p:nvSpPr>
            <p:cNvPr id="4110" name="AutoShape 25"/>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grpSp>
      <p:sp>
        <p:nvSpPr>
          <p:cNvPr id="4108" name="Rectangle 26"/>
          <p:cNvSpPr>
            <a:spLocks noGrp="1" noChangeArrowheads="1"/>
          </p:cNvSpPr>
          <p:nvPr>
            <p:ph type="title"/>
          </p:nvPr>
        </p:nvSpPr>
        <p:spPr>
          <a:noFill/>
        </p:spPr>
        <p:txBody>
          <a:bodyPr wrap="square" lIns="91440" tIns="45720" rIns="91440" bIns="45720" anchor="ctr"/>
          <a:lstStyle/>
          <a:p>
            <a:r>
              <a:rPr lang="en-US" smtClean="0"/>
              <a:t>Developments in Testing 2</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4"/>
          <p:cNvSpPr>
            <a:spLocks noGrp="1" noChangeArrowheads="1"/>
          </p:cNvSpPr>
          <p:nvPr>
            <p:ph type="sldNum" sz="quarter" idx="10"/>
          </p:nvPr>
        </p:nvSpPr>
        <p:spPr>
          <a:noFill/>
        </p:spPr>
        <p:txBody>
          <a:bodyPr/>
          <a:lstStyle/>
          <a:p>
            <a:r>
              <a:rPr lang="en-US"/>
              <a:t>   </a:t>
            </a:r>
            <a:fld id="{8D8AF160-CB0B-4883-B890-E2F5CE45BE61}" type="slidenum">
              <a:rPr lang="en-US"/>
              <a:pPr/>
              <a:t>13</a:t>
            </a:fld>
            <a:endParaRPr lang="en-US"/>
          </a:p>
        </p:txBody>
      </p:sp>
      <p:sp>
        <p:nvSpPr>
          <p:cNvPr id="5124" name="Rectangle 2"/>
          <p:cNvSpPr>
            <a:spLocks noChangeArrowheads="1"/>
          </p:cNvSpPr>
          <p:nvPr/>
        </p:nvSpPr>
        <p:spPr bwMode="auto">
          <a:xfrm>
            <a:off x="5303838" y="4124325"/>
            <a:ext cx="2489200" cy="1425575"/>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cxnSp>
        <p:nvCxnSpPr>
          <p:cNvPr id="5125" name="AutoShape 3"/>
          <p:cNvCxnSpPr>
            <a:cxnSpLocks noChangeShapeType="1"/>
            <a:endCxn id="5128" idx="0"/>
          </p:cNvCxnSpPr>
          <p:nvPr/>
        </p:nvCxnSpPr>
        <p:spPr bwMode="auto">
          <a:xfrm>
            <a:off x="3916363" y="2943225"/>
            <a:ext cx="6350" cy="1023938"/>
          </a:xfrm>
          <a:prstGeom prst="straightConnector1">
            <a:avLst/>
          </a:prstGeom>
          <a:noFill/>
          <a:ln w="76200">
            <a:solidFill>
              <a:schemeClr val="tx1"/>
            </a:solidFill>
            <a:round/>
            <a:headEnd/>
            <a:tailEnd type="triangle" w="med" len="med"/>
          </a:ln>
        </p:spPr>
      </p:cxnSp>
      <p:sp>
        <p:nvSpPr>
          <p:cNvPr id="5126" name="Text Box 4"/>
          <p:cNvSpPr txBox="1">
            <a:spLocks noChangeArrowheads="1"/>
          </p:cNvSpPr>
          <p:nvPr/>
        </p:nvSpPr>
        <p:spPr bwMode="auto">
          <a:xfrm>
            <a:off x="3189288" y="6078538"/>
            <a:ext cx="1511300" cy="396875"/>
          </a:xfrm>
          <a:prstGeom prst="rect">
            <a:avLst/>
          </a:prstGeom>
          <a:noFill/>
          <a:ln w="9525">
            <a:noFill/>
            <a:miter lim="800000"/>
            <a:headEnd/>
            <a:tailEnd/>
          </a:ln>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a:solidFill>
                  <a:srgbClr val="008000"/>
                </a:solidFill>
                <a:latin typeface="Arial" pitchFamily="34" charset="0"/>
              </a:rPr>
              <a:t>pass</a:t>
            </a:r>
            <a:r>
              <a:rPr lang="en-US" sz="2000" b="1" i="0">
                <a:solidFill>
                  <a:srgbClr val="FF7C80"/>
                </a:solidFill>
                <a:latin typeface="Arial" pitchFamily="34" charset="0"/>
              </a:rPr>
              <a:t> </a:t>
            </a:r>
            <a:r>
              <a:rPr lang="en-US" sz="2000" b="1" i="0">
                <a:solidFill>
                  <a:srgbClr val="CC3300"/>
                </a:solidFill>
                <a:latin typeface="Arial" pitchFamily="34" charset="0"/>
              </a:rPr>
              <a:t>fail</a:t>
            </a:r>
            <a:endParaRPr lang="en-GB" sz="2000" b="1" i="0">
              <a:solidFill>
                <a:srgbClr val="CC3300"/>
              </a:solidFill>
              <a:latin typeface="Arial" pitchFamily="34" charset="0"/>
            </a:endParaRPr>
          </a:p>
        </p:txBody>
      </p:sp>
      <p:cxnSp>
        <p:nvCxnSpPr>
          <p:cNvPr id="5127" name="AutoShape 5"/>
          <p:cNvCxnSpPr>
            <a:cxnSpLocks noChangeShapeType="1"/>
            <a:endCxn id="5126" idx="0"/>
          </p:cNvCxnSpPr>
          <p:nvPr/>
        </p:nvCxnSpPr>
        <p:spPr bwMode="auto">
          <a:xfrm>
            <a:off x="3943350" y="5478463"/>
            <a:ext cx="1588" cy="600075"/>
          </a:xfrm>
          <a:prstGeom prst="straightConnector1">
            <a:avLst/>
          </a:prstGeom>
          <a:noFill/>
          <a:ln w="76200">
            <a:solidFill>
              <a:schemeClr val="tx1"/>
            </a:solidFill>
            <a:round/>
            <a:headEnd/>
            <a:tailEnd type="triangle" w="med" len="med"/>
          </a:ln>
        </p:spPr>
      </p:cxnSp>
      <p:sp>
        <p:nvSpPr>
          <p:cNvPr id="5128" name="Rectangle 6"/>
          <p:cNvSpPr>
            <a:spLocks noChangeArrowheads="1"/>
          </p:cNvSpPr>
          <p:nvPr/>
        </p:nvSpPr>
        <p:spPr bwMode="auto">
          <a:xfrm>
            <a:off x="3048000" y="3967163"/>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execution </a:t>
            </a:r>
          </a:p>
        </p:txBody>
      </p:sp>
      <p:sp>
        <p:nvSpPr>
          <p:cNvPr id="5129" name="Text Box 23"/>
          <p:cNvSpPr txBox="1">
            <a:spLocks noChangeArrowheads="1"/>
          </p:cNvSpPr>
          <p:nvPr/>
        </p:nvSpPr>
        <p:spPr bwMode="auto">
          <a:xfrm>
            <a:off x="198438" y="3978275"/>
            <a:ext cx="2798762" cy="1673225"/>
          </a:xfrm>
          <a:prstGeom prst="rect">
            <a:avLst/>
          </a:prstGeom>
          <a:noFill/>
          <a:ln w="9525" algn="ctr">
            <a:noFill/>
            <a:miter lim="800000"/>
            <a:headEnd/>
            <a:tailEnd/>
          </a:ln>
        </p:spPr>
        <p:txBody>
          <a:bodyPr>
            <a:spAutoFit/>
          </a:bodyPr>
          <a:lstStyle/>
          <a:p>
            <a:pPr marL="457200" indent="-457200">
              <a:lnSpc>
                <a:spcPct val="120000"/>
              </a:lnSpc>
              <a:spcBef>
                <a:spcPct val="20000"/>
              </a:spcBef>
              <a:buFontTx/>
              <a:buAutoNum type="arabicPeriod"/>
            </a:pPr>
            <a:r>
              <a:rPr lang="en-US" sz="2000" b="1" i="0">
                <a:solidFill>
                  <a:srgbClr val="FF9966"/>
                </a:solidFill>
                <a:latin typeface="Arial" pitchFamily="34" charset="0"/>
              </a:rPr>
              <a:t>Manual testing</a:t>
            </a:r>
          </a:p>
          <a:p>
            <a:pPr marL="457200" indent="-457200">
              <a:lnSpc>
                <a:spcPct val="120000"/>
              </a:lnSpc>
              <a:spcBef>
                <a:spcPct val="20000"/>
              </a:spcBef>
              <a:buFontTx/>
              <a:buAutoNum type="arabicPeriod"/>
            </a:pPr>
            <a:r>
              <a:rPr lang="en-US" sz="2000" b="1" i="0">
                <a:solidFill>
                  <a:srgbClr val="FF9966"/>
                </a:solidFill>
                <a:latin typeface="Arial" pitchFamily="34" charset="0"/>
              </a:rPr>
              <a:t>Scripted testing</a:t>
            </a:r>
          </a:p>
          <a:p>
            <a:pPr marL="457200" indent="-457200">
              <a:lnSpc>
                <a:spcPct val="120000"/>
              </a:lnSpc>
              <a:spcBef>
                <a:spcPct val="20000"/>
              </a:spcBef>
              <a:buFontTx/>
              <a:buAutoNum type="arabicPeriod"/>
            </a:pPr>
            <a:r>
              <a:rPr lang="en-US" sz="2000" b="1" i="0">
                <a:solidFill>
                  <a:srgbClr val="990033"/>
                </a:solidFill>
                <a:latin typeface="Arial" pitchFamily="34" charset="0"/>
              </a:rPr>
              <a:t>High-level scripted testing</a:t>
            </a:r>
          </a:p>
        </p:txBody>
      </p:sp>
      <p:grpSp>
        <p:nvGrpSpPr>
          <p:cNvPr id="2" name="Group 24"/>
          <p:cNvGrpSpPr>
            <a:grpSpLocks/>
          </p:cNvGrpSpPr>
          <p:nvPr/>
        </p:nvGrpSpPr>
        <p:grpSpPr bwMode="auto">
          <a:xfrm>
            <a:off x="4495800" y="4378325"/>
            <a:ext cx="1090613" cy="922338"/>
            <a:chOff x="3016" y="2816"/>
            <a:chExt cx="615" cy="690"/>
          </a:xfrm>
        </p:grpSpPr>
        <p:sp>
          <p:nvSpPr>
            <p:cNvPr id="5134" name="AutoShape 25"/>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sp>
          <p:nvSpPr>
            <p:cNvPr id="5135" name="AutoShape 26"/>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grpSp>
      <p:sp>
        <p:nvSpPr>
          <p:cNvPr id="5131" name="Rectangle 27"/>
          <p:cNvSpPr>
            <a:spLocks noGrp="1" noChangeArrowheads="1"/>
          </p:cNvSpPr>
          <p:nvPr>
            <p:ph type="title"/>
          </p:nvPr>
        </p:nvSpPr>
        <p:spPr>
          <a:noFill/>
        </p:spPr>
        <p:txBody>
          <a:bodyPr wrap="square" lIns="91440" tIns="45720" rIns="91440" bIns="45720" anchor="ctr"/>
          <a:lstStyle/>
          <a:p>
            <a:r>
              <a:rPr lang="en-US" smtClean="0"/>
              <a:t>Developments in Testing 3</a:t>
            </a:r>
          </a:p>
        </p:txBody>
      </p:sp>
      <p:graphicFrame>
        <p:nvGraphicFramePr>
          <p:cNvPr id="5122" name="Object 28"/>
          <p:cNvGraphicFramePr>
            <a:graphicFrameLocks noChangeAspect="1"/>
          </p:cNvGraphicFramePr>
          <p:nvPr/>
        </p:nvGraphicFramePr>
        <p:xfrm>
          <a:off x="1266825" y="1752600"/>
          <a:ext cx="698500" cy="1452563"/>
        </p:xfrm>
        <a:graphic>
          <a:graphicData uri="http://schemas.openxmlformats.org/presentationml/2006/ole">
            <p:oleObj spid="_x0000_s69634" name="Clip" r:id="rId4" imgW="1857240" imgH="3995640" progId="">
              <p:embed/>
            </p:oleObj>
          </a:graphicData>
        </a:graphic>
      </p:graphicFrame>
      <p:sp>
        <p:nvSpPr>
          <p:cNvPr id="5132" name="Line 29"/>
          <p:cNvSpPr>
            <a:spLocks noChangeShapeType="1"/>
          </p:cNvSpPr>
          <p:nvPr/>
        </p:nvSpPr>
        <p:spPr bwMode="auto">
          <a:xfrm>
            <a:off x="2027238" y="2376488"/>
            <a:ext cx="1092200" cy="0"/>
          </a:xfrm>
          <a:prstGeom prst="line">
            <a:avLst/>
          </a:prstGeom>
          <a:noFill/>
          <a:ln w="76200">
            <a:solidFill>
              <a:schemeClr val="tx1"/>
            </a:solidFill>
            <a:round/>
            <a:headEnd/>
            <a:tailEnd type="triangle" w="med" len="med"/>
          </a:ln>
        </p:spPr>
        <p:txBody>
          <a:bodyPr wrap="none" anchor="ctr"/>
          <a:lstStyle/>
          <a:p>
            <a:endParaRPr lang="en-US"/>
          </a:p>
        </p:txBody>
      </p:sp>
      <p:sp>
        <p:nvSpPr>
          <p:cNvPr id="5133" name="AutoShape 30"/>
          <p:cNvSpPr>
            <a:spLocks noChangeArrowheads="1"/>
          </p:cNvSpPr>
          <p:nvPr/>
        </p:nvSpPr>
        <p:spPr bwMode="auto">
          <a:xfrm>
            <a:off x="2843213" y="1816100"/>
            <a:ext cx="2082800" cy="1136650"/>
          </a:xfrm>
          <a:prstGeom prst="verticalScroll">
            <a:avLst>
              <a:gd name="adj" fmla="val 21046"/>
            </a:avLst>
          </a:prstGeom>
          <a:solidFill>
            <a:srgbClr val="856C43"/>
          </a:solidFill>
          <a:ln w="9525">
            <a:solidFill>
              <a:schemeClr val="bg2"/>
            </a:solidFill>
            <a:round/>
            <a:headEnd/>
            <a:tailEnd/>
          </a:ln>
        </p:spPr>
        <p:txBody>
          <a:bodyPr wrap="none" anchor="ctr"/>
          <a:lstStyle/>
          <a:p>
            <a:pPr algn="ctr" eaLnBrk="0" hangingPunct="0">
              <a:lnSpc>
                <a:spcPct val="140000"/>
              </a:lnSpc>
              <a:spcBef>
                <a:spcPct val="20000"/>
              </a:spcBef>
              <a:buClr>
                <a:schemeClr val="accent2"/>
              </a:buClr>
              <a:buSzPct val="120000"/>
              <a:buFont typeface="Wingdings" pitchFamily="2" charset="2"/>
              <a:buNone/>
            </a:pPr>
            <a:r>
              <a:rPr lang="en-GB" sz="2000" b="1" i="0">
                <a:solidFill>
                  <a:srgbClr val="CCECFF"/>
                </a:solidFill>
                <a:latin typeface="Arial" pitchFamily="34" charset="0"/>
              </a:rPr>
              <a:t>high-level</a:t>
            </a:r>
            <a:br>
              <a:rPr lang="en-GB" sz="2000" b="1" i="0">
                <a:solidFill>
                  <a:srgbClr val="CCECFF"/>
                </a:solidFill>
                <a:latin typeface="Arial" pitchFamily="34" charset="0"/>
              </a:rPr>
            </a:br>
            <a:r>
              <a:rPr lang="en-GB" sz="2000" b="1" i="0">
                <a:solidFill>
                  <a:srgbClr val="CCECFF"/>
                </a:solidFill>
                <a:latin typeface="Arial" pitchFamily="34" charset="0"/>
              </a:rPr>
              <a:t>test notation</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4"/>
          <p:cNvSpPr>
            <a:spLocks noGrp="1" noChangeArrowheads="1"/>
          </p:cNvSpPr>
          <p:nvPr>
            <p:ph type="sldNum" sz="quarter" idx="10"/>
          </p:nvPr>
        </p:nvSpPr>
        <p:spPr>
          <a:noFill/>
        </p:spPr>
        <p:txBody>
          <a:bodyPr/>
          <a:lstStyle/>
          <a:p>
            <a:r>
              <a:rPr lang="en-US"/>
              <a:t>   </a:t>
            </a:r>
            <a:fld id="{0F02634F-EDCD-4337-B21D-03703A997E13}" type="slidenum">
              <a:rPr lang="en-US"/>
              <a:pPr/>
              <a:t>14</a:t>
            </a:fld>
            <a:endParaRPr lang="en-US"/>
          </a:p>
        </p:txBody>
      </p:sp>
      <p:cxnSp>
        <p:nvCxnSpPr>
          <p:cNvPr id="6148" name="AutoShape 2"/>
          <p:cNvCxnSpPr>
            <a:cxnSpLocks noChangeShapeType="1"/>
          </p:cNvCxnSpPr>
          <p:nvPr/>
        </p:nvCxnSpPr>
        <p:spPr bwMode="auto">
          <a:xfrm flipH="1">
            <a:off x="4776788" y="2670175"/>
            <a:ext cx="909637" cy="7938"/>
          </a:xfrm>
          <a:prstGeom prst="straightConnector1">
            <a:avLst/>
          </a:prstGeom>
          <a:noFill/>
          <a:ln w="76200">
            <a:solidFill>
              <a:schemeClr val="tx1"/>
            </a:solidFill>
            <a:round/>
            <a:headEnd/>
            <a:tailEnd type="triangle" w="med" len="med"/>
          </a:ln>
        </p:spPr>
      </p:cxnSp>
      <p:sp>
        <p:nvSpPr>
          <p:cNvPr id="6149" name="AutoShape 3"/>
          <p:cNvSpPr>
            <a:spLocks noChangeArrowheads="1"/>
          </p:cNvSpPr>
          <p:nvPr/>
        </p:nvSpPr>
        <p:spPr bwMode="auto">
          <a:xfrm>
            <a:off x="5411788" y="2017713"/>
            <a:ext cx="2235200" cy="1303337"/>
          </a:xfrm>
          <a:prstGeom prst="verticalScroll">
            <a:avLst>
              <a:gd name="adj" fmla="val 21046"/>
            </a:avLst>
          </a:prstGeom>
          <a:solidFill>
            <a:srgbClr val="00FF00"/>
          </a:solidFill>
          <a:ln w="9525">
            <a:solidFill>
              <a:schemeClr val="bg2"/>
            </a:solidFill>
            <a:round/>
            <a:headEnd/>
            <a:tailEnd/>
          </a:ln>
        </p:spPr>
        <p:txBody>
          <a:bodyPr wrap="none" anchor="ctr"/>
          <a:lstStyle/>
          <a:p>
            <a:pPr algn="ctr" eaLnBrk="0" hangingPunct="0">
              <a:lnSpc>
                <a:spcPct val="120000"/>
              </a:lnSpc>
              <a:spcBef>
                <a:spcPct val="20000"/>
              </a:spcBef>
              <a:buClr>
                <a:schemeClr val="accent2"/>
              </a:buClr>
              <a:buSzPct val="120000"/>
              <a:buFont typeface="Wingdings" pitchFamily="2" charset="2"/>
              <a:buNone/>
            </a:pPr>
            <a:r>
              <a:rPr lang="en-GB" sz="2000" b="1" i="0">
                <a:solidFill>
                  <a:srgbClr val="003300"/>
                </a:solidFill>
                <a:latin typeface="Arial" pitchFamily="34" charset="0"/>
              </a:rPr>
              <a:t>system</a:t>
            </a:r>
            <a:br>
              <a:rPr lang="en-GB" sz="2000" b="1" i="0">
                <a:solidFill>
                  <a:srgbClr val="003300"/>
                </a:solidFill>
                <a:latin typeface="Arial" pitchFamily="34" charset="0"/>
              </a:rPr>
            </a:br>
            <a:r>
              <a:rPr lang="en-GB" sz="2000" b="1" i="0">
                <a:solidFill>
                  <a:srgbClr val="003300"/>
                </a:solidFill>
                <a:latin typeface="Arial" pitchFamily="34" charset="0"/>
              </a:rPr>
              <a:t>model</a:t>
            </a:r>
          </a:p>
        </p:txBody>
      </p:sp>
      <p:sp>
        <p:nvSpPr>
          <p:cNvPr id="6150" name="Rectangle 4"/>
          <p:cNvSpPr>
            <a:spLocks noChangeArrowheads="1"/>
          </p:cNvSpPr>
          <p:nvPr/>
        </p:nvSpPr>
        <p:spPr bwMode="auto">
          <a:xfrm>
            <a:off x="5302250" y="4119563"/>
            <a:ext cx="2489200" cy="1425575"/>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sp>
        <p:nvSpPr>
          <p:cNvPr id="6151" name="Rectangle 5"/>
          <p:cNvSpPr>
            <a:spLocks noChangeArrowheads="1"/>
          </p:cNvSpPr>
          <p:nvPr/>
        </p:nvSpPr>
        <p:spPr bwMode="auto">
          <a:xfrm>
            <a:off x="3314700" y="2195513"/>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2" name="Oval 6"/>
          <p:cNvSpPr>
            <a:spLocks noChangeArrowheads="1"/>
          </p:cNvSpPr>
          <p:nvPr/>
        </p:nvSpPr>
        <p:spPr bwMode="auto">
          <a:xfrm>
            <a:off x="3314700" y="2940050"/>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3" name="Text Box 7"/>
          <p:cNvSpPr txBox="1">
            <a:spLocks noChangeArrowheads="1"/>
          </p:cNvSpPr>
          <p:nvPr/>
        </p:nvSpPr>
        <p:spPr bwMode="auto">
          <a:xfrm>
            <a:off x="3403600" y="2493963"/>
            <a:ext cx="962025" cy="336550"/>
          </a:xfrm>
          <a:prstGeom prst="rect">
            <a:avLst/>
          </a:prstGeom>
          <a:solidFill>
            <a:schemeClr val="tx1"/>
          </a:solidFill>
          <a:ln w="12700">
            <a:no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4" name="Oval 8"/>
          <p:cNvSpPr>
            <a:spLocks noChangeArrowheads="1"/>
          </p:cNvSpPr>
          <p:nvPr/>
        </p:nvSpPr>
        <p:spPr bwMode="auto">
          <a:xfrm>
            <a:off x="3314700" y="2120900"/>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5" name="Oval 9"/>
          <p:cNvSpPr>
            <a:spLocks noChangeArrowheads="1"/>
          </p:cNvSpPr>
          <p:nvPr/>
        </p:nvSpPr>
        <p:spPr bwMode="auto">
          <a:xfrm>
            <a:off x="3314700" y="2924175"/>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6" name="Rectangle 10"/>
          <p:cNvSpPr>
            <a:spLocks noChangeArrowheads="1"/>
          </p:cNvSpPr>
          <p:nvPr/>
        </p:nvSpPr>
        <p:spPr bwMode="auto">
          <a:xfrm>
            <a:off x="3314700" y="2179638"/>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7" name="Text Box 11"/>
          <p:cNvSpPr txBox="1">
            <a:spLocks noChangeArrowheads="1"/>
          </p:cNvSpPr>
          <p:nvPr/>
        </p:nvSpPr>
        <p:spPr bwMode="auto">
          <a:xfrm>
            <a:off x="3403600" y="2476500"/>
            <a:ext cx="962025" cy="349250"/>
          </a:xfrm>
          <a:prstGeom prst="rect">
            <a:avLst/>
          </a:prstGeom>
          <a:solidFill>
            <a:schemeClr val="tx1"/>
          </a:solidFill>
          <a:ln w="12700">
            <a:solidFill>
              <a:schemeClr val="bg2"/>
            </a:solid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8" name="Oval 12"/>
          <p:cNvSpPr>
            <a:spLocks noChangeArrowheads="1"/>
          </p:cNvSpPr>
          <p:nvPr/>
        </p:nvSpPr>
        <p:spPr bwMode="auto">
          <a:xfrm>
            <a:off x="3314700" y="2105025"/>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9" name="Line 13"/>
          <p:cNvSpPr>
            <a:spLocks noChangeShapeType="1"/>
          </p:cNvSpPr>
          <p:nvPr/>
        </p:nvSpPr>
        <p:spPr bwMode="auto">
          <a:xfrm>
            <a:off x="3314700" y="2179638"/>
            <a:ext cx="0" cy="893762"/>
          </a:xfrm>
          <a:prstGeom prst="line">
            <a:avLst/>
          </a:prstGeom>
          <a:noFill/>
          <a:ln w="12700">
            <a:solidFill>
              <a:schemeClr val="bg2"/>
            </a:solidFill>
            <a:round/>
            <a:headEnd/>
            <a:tailEnd/>
          </a:ln>
        </p:spPr>
        <p:txBody>
          <a:bodyPr wrap="none" anchor="ctr"/>
          <a:lstStyle/>
          <a:p>
            <a:endParaRPr lang="en-US"/>
          </a:p>
        </p:txBody>
      </p:sp>
      <p:sp>
        <p:nvSpPr>
          <p:cNvPr id="6160" name="Line 14"/>
          <p:cNvSpPr>
            <a:spLocks noChangeShapeType="1"/>
          </p:cNvSpPr>
          <p:nvPr/>
        </p:nvSpPr>
        <p:spPr bwMode="auto">
          <a:xfrm>
            <a:off x="4452938" y="2254250"/>
            <a:ext cx="0" cy="744538"/>
          </a:xfrm>
          <a:prstGeom prst="line">
            <a:avLst/>
          </a:prstGeom>
          <a:noFill/>
          <a:ln w="12700">
            <a:solidFill>
              <a:schemeClr val="bg2"/>
            </a:solidFill>
            <a:round/>
            <a:headEnd/>
            <a:tailEnd/>
          </a:ln>
        </p:spPr>
        <p:txBody>
          <a:bodyPr wrap="none" anchor="ctr"/>
          <a:lstStyle/>
          <a:p>
            <a:endParaRPr lang="en-US"/>
          </a:p>
        </p:txBody>
      </p:sp>
      <p:sp>
        <p:nvSpPr>
          <p:cNvPr id="6161" name="Oval 15"/>
          <p:cNvSpPr>
            <a:spLocks noChangeArrowheads="1"/>
          </p:cNvSpPr>
          <p:nvPr/>
        </p:nvSpPr>
        <p:spPr bwMode="auto">
          <a:xfrm>
            <a:off x="3314700" y="2924175"/>
            <a:ext cx="1154113"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62" name="Rectangle 16"/>
          <p:cNvSpPr>
            <a:spLocks noChangeArrowheads="1"/>
          </p:cNvSpPr>
          <p:nvPr/>
        </p:nvSpPr>
        <p:spPr bwMode="auto">
          <a:xfrm>
            <a:off x="3314700" y="2179638"/>
            <a:ext cx="1138238" cy="893762"/>
          </a:xfrm>
          <a:prstGeom prst="rect">
            <a:avLst/>
          </a:prstGeom>
          <a:solidFill>
            <a:schemeClr val="tx1"/>
          </a:solidFill>
          <a:ln w="12700">
            <a:noFill/>
            <a:miter lim="800000"/>
            <a:headEnd/>
            <a:tailEnd/>
          </a:ln>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6163" name="Oval 17"/>
          <p:cNvSpPr>
            <a:spLocks noChangeArrowheads="1"/>
          </p:cNvSpPr>
          <p:nvPr/>
        </p:nvSpPr>
        <p:spPr bwMode="auto">
          <a:xfrm>
            <a:off x="3314700" y="2105025"/>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cxnSp>
        <p:nvCxnSpPr>
          <p:cNvPr id="6164" name="AutoShape 18"/>
          <p:cNvCxnSpPr>
            <a:cxnSpLocks noChangeShapeType="1"/>
            <a:stCxn id="6161" idx="4"/>
          </p:cNvCxnSpPr>
          <p:nvPr/>
        </p:nvCxnSpPr>
        <p:spPr bwMode="auto">
          <a:xfrm>
            <a:off x="3892550" y="3148013"/>
            <a:ext cx="0" cy="1116012"/>
          </a:xfrm>
          <a:prstGeom prst="straightConnector1">
            <a:avLst/>
          </a:prstGeom>
          <a:noFill/>
          <a:ln w="76200">
            <a:solidFill>
              <a:schemeClr val="tx1"/>
            </a:solidFill>
            <a:round/>
            <a:headEnd/>
            <a:tailEnd type="triangle" w="med" len="med"/>
          </a:ln>
        </p:spPr>
      </p:cxnSp>
      <p:sp>
        <p:nvSpPr>
          <p:cNvPr id="6165" name="Text Box 19"/>
          <p:cNvSpPr txBox="1">
            <a:spLocks noChangeArrowheads="1"/>
          </p:cNvSpPr>
          <p:nvPr/>
        </p:nvSpPr>
        <p:spPr bwMode="auto">
          <a:xfrm>
            <a:off x="3187700" y="6073775"/>
            <a:ext cx="1511300" cy="396875"/>
          </a:xfrm>
          <a:prstGeom prst="rect">
            <a:avLst/>
          </a:prstGeom>
          <a:noFill/>
          <a:ln w="9525">
            <a:noFill/>
            <a:miter lim="800000"/>
            <a:headEnd/>
            <a:tailEnd/>
          </a:ln>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a:solidFill>
                  <a:srgbClr val="008000"/>
                </a:solidFill>
                <a:latin typeface="Arial" pitchFamily="34" charset="0"/>
              </a:rPr>
              <a:t>pass</a:t>
            </a:r>
            <a:r>
              <a:rPr lang="en-US" sz="2000" b="1" i="0">
                <a:solidFill>
                  <a:srgbClr val="FF7C80"/>
                </a:solidFill>
                <a:latin typeface="Arial" pitchFamily="34" charset="0"/>
              </a:rPr>
              <a:t> </a:t>
            </a:r>
            <a:r>
              <a:rPr lang="en-US" sz="2000" b="1" i="0">
                <a:solidFill>
                  <a:srgbClr val="CC3300"/>
                </a:solidFill>
                <a:latin typeface="Arial" pitchFamily="34" charset="0"/>
              </a:rPr>
              <a:t>fail</a:t>
            </a:r>
            <a:endParaRPr lang="en-GB" sz="2000" b="1" i="0">
              <a:solidFill>
                <a:srgbClr val="CC3300"/>
              </a:solidFill>
              <a:latin typeface="Arial" pitchFamily="34" charset="0"/>
            </a:endParaRPr>
          </a:p>
        </p:txBody>
      </p:sp>
      <p:cxnSp>
        <p:nvCxnSpPr>
          <p:cNvPr id="6166" name="AutoShape 20"/>
          <p:cNvCxnSpPr>
            <a:cxnSpLocks noChangeShapeType="1"/>
            <a:endCxn id="6165" idx="0"/>
          </p:cNvCxnSpPr>
          <p:nvPr/>
        </p:nvCxnSpPr>
        <p:spPr bwMode="auto">
          <a:xfrm>
            <a:off x="3941763" y="5473700"/>
            <a:ext cx="1587" cy="600075"/>
          </a:xfrm>
          <a:prstGeom prst="straightConnector1">
            <a:avLst/>
          </a:prstGeom>
          <a:noFill/>
          <a:ln w="76200">
            <a:solidFill>
              <a:schemeClr val="tx1"/>
            </a:solidFill>
            <a:round/>
            <a:headEnd/>
            <a:tailEnd type="triangle" w="med" len="med"/>
          </a:ln>
        </p:spPr>
      </p:cxnSp>
      <p:sp>
        <p:nvSpPr>
          <p:cNvPr id="6167" name="Rectangle 21"/>
          <p:cNvSpPr>
            <a:spLocks noChangeArrowheads="1"/>
          </p:cNvSpPr>
          <p:nvPr/>
        </p:nvSpPr>
        <p:spPr bwMode="auto">
          <a:xfrm>
            <a:off x="3038475" y="1744663"/>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model-based</a:t>
            </a:r>
            <a:br>
              <a:rPr lang="en-US" sz="2000" b="1" i="0">
                <a:solidFill>
                  <a:srgbClr val="003300"/>
                </a:solidFill>
                <a:latin typeface="Arial" pitchFamily="34" charset="0"/>
              </a:rPr>
            </a:br>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generation</a:t>
            </a:r>
          </a:p>
        </p:txBody>
      </p:sp>
      <p:sp>
        <p:nvSpPr>
          <p:cNvPr id="6168" name="Rectangle 22"/>
          <p:cNvSpPr>
            <a:spLocks noChangeArrowheads="1"/>
          </p:cNvSpPr>
          <p:nvPr/>
        </p:nvSpPr>
        <p:spPr bwMode="auto">
          <a:xfrm>
            <a:off x="3046413" y="3962400"/>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execution </a:t>
            </a:r>
          </a:p>
        </p:txBody>
      </p:sp>
      <p:sp>
        <p:nvSpPr>
          <p:cNvPr id="6169" name="Text Box 23"/>
          <p:cNvSpPr txBox="1">
            <a:spLocks noChangeArrowheads="1"/>
          </p:cNvSpPr>
          <p:nvPr/>
        </p:nvSpPr>
        <p:spPr bwMode="auto">
          <a:xfrm>
            <a:off x="196850" y="3973513"/>
            <a:ext cx="2713038" cy="2889250"/>
          </a:xfrm>
          <a:prstGeom prst="rect">
            <a:avLst/>
          </a:prstGeom>
          <a:noFill/>
          <a:ln w="9525" algn="ctr">
            <a:noFill/>
            <a:miter lim="800000"/>
            <a:headEnd/>
            <a:tailEnd/>
          </a:ln>
        </p:spPr>
        <p:txBody>
          <a:bodyPr>
            <a:spAutoFit/>
          </a:bodyPr>
          <a:lstStyle/>
          <a:p>
            <a:pPr marL="457200" indent="-457200">
              <a:lnSpc>
                <a:spcPct val="120000"/>
              </a:lnSpc>
              <a:spcBef>
                <a:spcPct val="20000"/>
              </a:spcBef>
              <a:buFontTx/>
              <a:buAutoNum type="arabicPeriod"/>
            </a:pPr>
            <a:r>
              <a:rPr lang="en-US" sz="2000" b="1" i="0">
                <a:solidFill>
                  <a:srgbClr val="FF9966"/>
                </a:solidFill>
                <a:latin typeface="Arial" pitchFamily="34" charset="0"/>
              </a:rPr>
              <a:t>Manual testing</a:t>
            </a:r>
          </a:p>
          <a:p>
            <a:pPr marL="457200" indent="-457200">
              <a:lnSpc>
                <a:spcPct val="120000"/>
              </a:lnSpc>
              <a:spcBef>
                <a:spcPct val="20000"/>
              </a:spcBef>
              <a:buFontTx/>
              <a:buAutoNum type="arabicPeriod"/>
            </a:pPr>
            <a:r>
              <a:rPr lang="en-US" sz="2000" b="1" i="0">
                <a:solidFill>
                  <a:srgbClr val="FF9966"/>
                </a:solidFill>
                <a:latin typeface="Arial" pitchFamily="34" charset="0"/>
              </a:rPr>
              <a:t>Scripted testing</a:t>
            </a:r>
          </a:p>
          <a:p>
            <a:pPr marL="457200" indent="-457200">
              <a:lnSpc>
                <a:spcPct val="120000"/>
              </a:lnSpc>
              <a:spcBef>
                <a:spcPct val="20000"/>
              </a:spcBef>
              <a:buFontTx/>
              <a:buAutoNum type="arabicPeriod"/>
            </a:pPr>
            <a:r>
              <a:rPr lang="en-US" sz="2000" b="1" i="0">
                <a:solidFill>
                  <a:srgbClr val="FF9966"/>
                </a:solidFill>
                <a:latin typeface="Arial" pitchFamily="34" charset="0"/>
              </a:rPr>
              <a:t>High-level scripted testing</a:t>
            </a:r>
          </a:p>
          <a:p>
            <a:pPr marL="457200" indent="-457200">
              <a:lnSpc>
                <a:spcPct val="120000"/>
              </a:lnSpc>
              <a:spcBef>
                <a:spcPct val="20000"/>
              </a:spcBef>
              <a:buFontTx/>
              <a:buAutoNum type="arabicPeriod"/>
            </a:pPr>
            <a:r>
              <a:rPr lang="en-US" sz="2000" b="1" i="0">
                <a:solidFill>
                  <a:srgbClr val="990033"/>
                </a:solidFill>
                <a:latin typeface="Arial" pitchFamily="34" charset="0"/>
              </a:rPr>
              <a:t>Model-based testing</a:t>
            </a:r>
          </a:p>
          <a:p>
            <a:pPr marL="457200" indent="-457200">
              <a:lnSpc>
                <a:spcPct val="120000"/>
              </a:lnSpc>
              <a:spcBef>
                <a:spcPct val="20000"/>
              </a:spcBef>
              <a:buFontTx/>
              <a:buAutoNum type="arabicPeriod"/>
            </a:pPr>
            <a:endParaRPr lang="en-US" sz="2000" b="1" i="0">
              <a:solidFill>
                <a:srgbClr val="990033"/>
              </a:solidFill>
              <a:latin typeface="Arial" pitchFamily="34" charset="0"/>
            </a:endParaRPr>
          </a:p>
        </p:txBody>
      </p:sp>
      <p:cxnSp>
        <p:nvCxnSpPr>
          <p:cNvPr id="6170" name="AutoShape 24"/>
          <p:cNvCxnSpPr>
            <a:cxnSpLocks noChangeShapeType="1"/>
            <a:stCxn id="6149" idx="2"/>
            <a:endCxn id="6150" idx="0"/>
          </p:cNvCxnSpPr>
          <p:nvPr/>
        </p:nvCxnSpPr>
        <p:spPr bwMode="auto">
          <a:xfrm>
            <a:off x="6529388" y="3321050"/>
            <a:ext cx="17462" cy="798513"/>
          </a:xfrm>
          <a:prstGeom prst="straightConnector1">
            <a:avLst/>
          </a:prstGeom>
          <a:noFill/>
          <a:ln w="76200">
            <a:solidFill>
              <a:srgbClr val="CC6600"/>
            </a:solidFill>
            <a:round/>
            <a:headEnd type="triangle" w="med" len="med"/>
            <a:tailEnd type="triangle" w="med" len="med"/>
          </a:ln>
        </p:spPr>
      </p:cxnSp>
      <p:grpSp>
        <p:nvGrpSpPr>
          <p:cNvPr id="2" name="Group 25"/>
          <p:cNvGrpSpPr>
            <a:grpSpLocks/>
          </p:cNvGrpSpPr>
          <p:nvPr/>
        </p:nvGrpSpPr>
        <p:grpSpPr bwMode="auto">
          <a:xfrm>
            <a:off x="4494213" y="4373563"/>
            <a:ext cx="1090612" cy="922337"/>
            <a:chOff x="3016" y="2816"/>
            <a:chExt cx="615" cy="690"/>
          </a:xfrm>
        </p:grpSpPr>
        <p:sp>
          <p:nvSpPr>
            <p:cNvPr id="6174" name="AutoShape 26"/>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sp>
          <p:nvSpPr>
            <p:cNvPr id="6175" name="AutoShape 27"/>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grpSp>
      <p:sp>
        <p:nvSpPr>
          <p:cNvPr id="6172" name="Rectangle 28"/>
          <p:cNvSpPr>
            <a:spLocks noGrp="1" noChangeArrowheads="1"/>
          </p:cNvSpPr>
          <p:nvPr>
            <p:ph type="title"/>
          </p:nvPr>
        </p:nvSpPr>
        <p:spPr>
          <a:noFill/>
        </p:spPr>
        <p:txBody>
          <a:bodyPr wrap="square" lIns="91440" tIns="45720" rIns="91440" bIns="45720" anchor="ctr"/>
          <a:lstStyle/>
          <a:p>
            <a:r>
              <a:rPr lang="en-US" smtClean="0"/>
              <a:t>Developments in Testing 4</a:t>
            </a:r>
          </a:p>
        </p:txBody>
      </p:sp>
      <p:sp>
        <p:nvSpPr>
          <p:cNvPr id="233501" name="Line 29"/>
          <p:cNvSpPr>
            <a:spLocks noChangeShapeType="1"/>
          </p:cNvSpPr>
          <p:nvPr/>
        </p:nvSpPr>
        <p:spPr bwMode="auto">
          <a:xfrm flipH="1">
            <a:off x="7373938" y="2673350"/>
            <a:ext cx="863600" cy="1588"/>
          </a:xfrm>
          <a:prstGeom prst="line">
            <a:avLst/>
          </a:prstGeom>
          <a:noFill/>
          <a:ln w="76200">
            <a:solidFill>
              <a:schemeClr val="tx1"/>
            </a:solidFill>
            <a:round/>
            <a:headEnd/>
            <a:tailEnd type="triangle" w="med" len="med"/>
          </a:ln>
        </p:spPr>
        <p:txBody>
          <a:bodyPr wrap="none" anchor="ctr"/>
          <a:lstStyle/>
          <a:p>
            <a:endParaRPr lang="en-US"/>
          </a:p>
        </p:txBody>
      </p:sp>
      <p:graphicFrame>
        <p:nvGraphicFramePr>
          <p:cNvPr id="233502" name="Object 30"/>
          <p:cNvGraphicFramePr>
            <a:graphicFrameLocks noChangeAspect="1"/>
          </p:cNvGraphicFramePr>
          <p:nvPr/>
        </p:nvGraphicFramePr>
        <p:xfrm>
          <a:off x="8026400" y="1604963"/>
          <a:ext cx="938213" cy="1949450"/>
        </p:xfrm>
        <a:graphic>
          <a:graphicData uri="http://schemas.openxmlformats.org/presentationml/2006/ole">
            <p:oleObj spid="_x0000_s70658" name="Clip" r:id="rId4" imgW="1857240" imgH="3995640" progId="">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3502"/>
                                        </p:tgtEl>
                                        <p:attrNameLst>
                                          <p:attrName>style.visibility</p:attrName>
                                        </p:attrNameLst>
                                      </p:cBhvr>
                                      <p:to>
                                        <p:strVal val="visible"/>
                                      </p:to>
                                    </p:set>
                                    <p:anim calcmode="lin" valueType="num">
                                      <p:cBhvr additive="base">
                                        <p:cTn id="7" dur="1000" fill="hold"/>
                                        <p:tgtEl>
                                          <p:spTgt spid="233502"/>
                                        </p:tgtEl>
                                        <p:attrNameLst>
                                          <p:attrName>ppt_x</p:attrName>
                                        </p:attrNameLst>
                                      </p:cBhvr>
                                      <p:tavLst>
                                        <p:tav tm="0">
                                          <p:val>
                                            <p:strVal val="0-#ppt_w/2"/>
                                          </p:val>
                                        </p:tav>
                                        <p:tav tm="100000">
                                          <p:val>
                                            <p:strVal val="#ppt_x"/>
                                          </p:val>
                                        </p:tav>
                                      </p:tavLst>
                                    </p:anim>
                                    <p:anim calcmode="lin" valueType="num">
                                      <p:cBhvr additive="base">
                                        <p:cTn id="8" dur="1000" fill="hold"/>
                                        <p:tgtEl>
                                          <p:spTgt spid="23350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233501"/>
                                        </p:tgtEl>
                                        <p:attrNameLst>
                                          <p:attrName>style.visibility</p:attrName>
                                        </p:attrNameLst>
                                      </p:cBhvr>
                                      <p:to>
                                        <p:strVal val="visible"/>
                                      </p:to>
                                    </p:set>
                                    <p:animEffect transition="in" filter="wipe(right)">
                                      <p:cBhvr>
                                        <p:cTn id="12" dur="500"/>
                                        <p:tgtEl>
                                          <p:spTgt spid="233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r>
              <a:rPr lang="en-US"/>
              <a:t>   </a:t>
            </a:r>
            <a:fld id="{7963D471-A96D-41A0-869E-34EC09C2321B}" type="slidenum">
              <a:rPr lang="en-US"/>
              <a:pPr/>
              <a:t>15</a:t>
            </a:fld>
            <a:endParaRPr lang="en-US"/>
          </a:p>
        </p:txBody>
      </p:sp>
      <p:sp>
        <p:nvSpPr>
          <p:cNvPr id="21507" name="Rectangle 2"/>
          <p:cNvSpPr>
            <a:spLocks noGrp="1" noChangeArrowheads="1"/>
          </p:cNvSpPr>
          <p:nvPr>
            <p:ph type="ctrTitle"/>
          </p:nvPr>
        </p:nvSpPr>
        <p:spPr>
          <a:xfrm>
            <a:off x="673100" y="2130425"/>
            <a:ext cx="7772400" cy="2155825"/>
          </a:xfrm>
        </p:spPr>
        <p:txBody>
          <a:bodyPr/>
          <a:lstStyle/>
          <a:p>
            <a:pPr>
              <a:lnSpc>
                <a:spcPct val="80000"/>
              </a:lnSpc>
            </a:pPr>
            <a:r>
              <a:rPr lang="en-GB" dirty="0" smtClean="0"/>
              <a:t/>
            </a:r>
            <a:br>
              <a:rPr lang="en-GB" dirty="0" smtClean="0"/>
            </a:br>
            <a:r>
              <a:rPr lang="en-GB" dirty="0" smtClean="0"/>
              <a:t>Model-Based . . . . .</a:t>
            </a:r>
            <a:br>
              <a:rPr lang="en-GB" dirty="0" smtClean="0"/>
            </a:br>
            <a:r>
              <a:rPr lang="en-GB" dirty="0" smtClean="0"/>
              <a:t/>
            </a:r>
            <a:br>
              <a:rPr lang="en-GB" dirty="0" smtClean="0"/>
            </a:br>
            <a:r>
              <a:rPr lang="en-GB" dirty="0" smtClean="0"/>
              <a:t>Verification, Validation, Testing,  . . . .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ctangle 14"/>
          <p:cNvSpPr>
            <a:spLocks noGrp="1" noChangeArrowheads="1"/>
          </p:cNvSpPr>
          <p:nvPr>
            <p:ph type="sldNum" sz="quarter" idx="10"/>
          </p:nvPr>
        </p:nvSpPr>
        <p:spPr>
          <a:ln/>
        </p:spPr>
        <p:txBody>
          <a:bodyPr/>
          <a:lstStyle/>
          <a:p>
            <a:r>
              <a:rPr lang="en-US"/>
              <a:t>   </a:t>
            </a:r>
            <a:fld id="{8BE64D3E-8016-4D5F-B8AD-131D593D14E3}" type="slidenum">
              <a:rPr lang="en-US"/>
              <a:pPr/>
              <a:t>16</a:t>
            </a:fld>
            <a:endParaRPr lang="en-US"/>
          </a:p>
        </p:txBody>
      </p:sp>
      <p:sp>
        <p:nvSpPr>
          <p:cNvPr id="452628" name="Rectangle 20"/>
          <p:cNvSpPr>
            <a:spLocks noGrp="1" noChangeArrowheads="1"/>
          </p:cNvSpPr>
          <p:nvPr>
            <p:ph type="title"/>
          </p:nvPr>
        </p:nvSpPr>
        <p:spPr>
          <a:noFill/>
          <a:ln/>
        </p:spPr>
        <p:txBody>
          <a:bodyPr/>
          <a:lstStyle/>
          <a:p>
            <a:r>
              <a:rPr lang="en-GB" smtClean="0"/>
              <a:t>Validation, Verification, and Testing</a:t>
            </a:r>
            <a:endParaRPr lang="en-US" smtClean="0"/>
          </a:p>
        </p:txBody>
      </p:sp>
      <p:sp>
        <p:nvSpPr>
          <p:cNvPr id="452610" name="AutoShape 2"/>
          <p:cNvSpPr>
            <a:spLocks noChangeArrowheads="1"/>
          </p:cNvSpPr>
          <p:nvPr/>
        </p:nvSpPr>
        <p:spPr bwMode="auto">
          <a:xfrm>
            <a:off x="1658938" y="3562350"/>
            <a:ext cx="2012950" cy="1030288"/>
          </a:xfrm>
          <a:prstGeom prst="verticalScroll">
            <a:avLst>
              <a:gd name="adj" fmla="val 21046"/>
            </a:avLst>
          </a:prstGeom>
          <a:solidFill>
            <a:srgbClr val="00FF00"/>
          </a:solidFill>
          <a:ln w="9525">
            <a:solidFill>
              <a:schemeClr val="bg2"/>
            </a:solidFill>
            <a:round/>
            <a:headEnd/>
            <a:tailEnd/>
          </a:ln>
          <a:effectLst/>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2000" i="0">
                <a:solidFill>
                  <a:srgbClr val="800000"/>
                </a:solidFill>
                <a:latin typeface="Arial" pitchFamily="34" charset="0"/>
              </a:rPr>
              <a:t>model</a:t>
            </a:r>
          </a:p>
        </p:txBody>
      </p:sp>
      <p:cxnSp>
        <p:nvCxnSpPr>
          <p:cNvPr id="452611" name="AutoShape 3"/>
          <p:cNvCxnSpPr>
            <a:cxnSpLocks noChangeShapeType="1"/>
            <a:stCxn id="452610" idx="2"/>
            <a:endCxn id="452616" idx="1"/>
          </p:cNvCxnSpPr>
          <p:nvPr/>
        </p:nvCxnSpPr>
        <p:spPr bwMode="auto">
          <a:xfrm>
            <a:off x="2665413" y="4592638"/>
            <a:ext cx="1195387" cy="1289050"/>
          </a:xfrm>
          <a:prstGeom prst="straightConnector1">
            <a:avLst/>
          </a:prstGeom>
          <a:noFill/>
          <a:ln w="57150">
            <a:solidFill>
              <a:schemeClr val="tx2"/>
            </a:solidFill>
            <a:round/>
            <a:headEnd type="triangle" w="med" len="med"/>
            <a:tailEnd type="triangle" w="med" len="med"/>
          </a:ln>
          <a:effectLst/>
        </p:spPr>
      </p:cxnSp>
      <p:sp>
        <p:nvSpPr>
          <p:cNvPr id="452613" name="Oval 5"/>
          <p:cNvSpPr>
            <a:spLocks noChangeArrowheads="1"/>
          </p:cNvSpPr>
          <p:nvPr/>
        </p:nvSpPr>
        <p:spPr bwMode="auto">
          <a:xfrm>
            <a:off x="6311900" y="3429000"/>
            <a:ext cx="1782763" cy="1301750"/>
          </a:xfrm>
          <a:prstGeom prst="ellipse">
            <a:avLst/>
          </a:prstGeom>
          <a:solidFill>
            <a:srgbClr val="FFCC00"/>
          </a:solidFill>
          <a:ln w="9525" algn="ctr">
            <a:noFill/>
            <a:round/>
            <a:headEnd/>
            <a:tailEnd/>
          </a:ln>
          <a:effectLst/>
        </p:spPr>
        <p:txBody>
          <a:bodyPr wrap="none" anchor="ctr">
            <a:spAutoFit/>
          </a:bodyPr>
          <a:lstStyle/>
          <a:p>
            <a:pPr algn="ctr" eaLnBrk="0" hangingPunct="0">
              <a:spcBef>
                <a:spcPct val="50000"/>
              </a:spcBef>
            </a:pPr>
            <a:r>
              <a:rPr lang="en-US">
                <a:solidFill>
                  <a:srgbClr val="800000"/>
                </a:solidFill>
                <a:latin typeface="Arial" pitchFamily="34" charset="0"/>
              </a:rPr>
              <a:t/>
            </a:r>
            <a:br>
              <a:rPr lang="en-US">
                <a:solidFill>
                  <a:srgbClr val="800000"/>
                </a:solidFill>
                <a:latin typeface="Arial" pitchFamily="34" charset="0"/>
              </a:rPr>
            </a:br>
            <a:r>
              <a:rPr lang="en-US" sz="2000" i="0">
                <a:solidFill>
                  <a:srgbClr val="800000"/>
                </a:solidFill>
                <a:latin typeface="Arial" pitchFamily="34" charset="0"/>
              </a:rPr>
              <a:t>properties</a:t>
            </a:r>
            <a:r>
              <a:rPr lang="en-US">
                <a:solidFill>
                  <a:srgbClr val="800000"/>
                </a:solidFill>
                <a:latin typeface="Arial" pitchFamily="34" charset="0"/>
              </a:rPr>
              <a:t/>
            </a:r>
            <a:br>
              <a:rPr lang="en-US">
                <a:solidFill>
                  <a:srgbClr val="800000"/>
                </a:solidFill>
                <a:latin typeface="Arial" pitchFamily="34" charset="0"/>
              </a:rPr>
            </a:br>
            <a:endParaRPr lang="en-US">
              <a:solidFill>
                <a:srgbClr val="800000"/>
              </a:solidFill>
              <a:latin typeface="Arial" pitchFamily="34" charset="0"/>
            </a:endParaRPr>
          </a:p>
        </p:txBody>
      </p:sp>
      <p:cxnSp>
        <p:nvCxnSpPr>
          <p:cNvPr id="452615" name="AutoShape 7"/>
          <p:cNvCxnSpPr>
            <a:cxnSpLocks noChangeShapeType="1"/>
            <a:stCxn id="452610" idx="0"/>
            <a:endCxn id="452617" idx="0"/>
          </p:cNvCxnSpPr>
          <p:nvPr/>
        </p:nvCxnSpPr>
        <p:spPr bwMode="auto">
          <a:xfrm flipV="1">
            <a:off x="2665413" y="2427288"/>
            <a:ext cx="1444625" cy="1135062"/>
          </a:xfrm>
          <a:prstGeom prst="straightConnector1">
            <a:avLst/>
          </a:prstGeom>
          <a:noFill/>
          <a:ln w="57150">
            <a:solidFill>
              <a:schemeClr val="tx2"/>
            </a:solidFill>
            <a:round/>
            <a:headEnd type="triangle" w="med" len="med"/>
            <a:tailEnd type="triangle" w="med" len="med"/>
          </a:ln>
          <a:effectLst/>
        </p:spPr>
      </p:cxnSp>
      <p:sp>
        <p:nvSpPr>
          <p:cNvPr id="452616" name="Rectangle 8"/>
          <p:cNvSpPr>
            <a:spLocks noChangeArrowheads="1"/>
          </p:cNvSpPr>
          <p:nvPr/>
        </p:nvSpPr>
        <p:spPr bwMode="auto">
          <a:xfrm>
            <a:off x="3860800" y="5454650"/>
            <a:ext cx="2243138" cy="854075"/>
          </a:xfrm>
          <a:prstGeom prst="rect">
            <a:avLst/>
          </a:prstGeom>
          <a:solidFill>
            <a:srgbClr val="5F5F5F"/>
          </a:solidFill>
          <a:ln w="9525">
            <a:noFill/>
            <a:miter lim="800000"/>
            <a:headEnd/>
            <a:tailEnd/>
          </a:ln>
          <a:effectLst/>
        </p:spPr>
        <p:txBody>
          <a:bodyPr wrap="none" anchor="ctr"/>
          <a:lstStyle/>
          <a:p>
            <a:pPr algn="ctr" eaLnBrk="0" hangingPunct="0">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sp>
        <p:nvSpPr>
          <p:cNvPr id="452617" name="Cloud"/>
          <p:cNvSpPr>
            <a:spLocks noChangeAspect="1" noEditPoints="1" noChangeArrowheads="1"/>
          </p:cNvSpPr>
          <p:nvPr/>
        </p:nvSpPr>
        <p:spPr bwMode="auto">
          <a:xfrm>
            <a:off x="4103688" y="1854200"/>
            <a:ext cx="1789112" cy="11477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lnSpc>
                <a:spcPct val="80000"/>
              </a:lnSpc>
              <a:spcBef>
                <a:spcPct val="50000"/>
              </a:spcBef>
            </a:pPr>
            <a:r>
              <a:rPr lang="en-US" sz="2400" i="0">
                <a:solidFill>
                  <a:srgbClr val="FFFF66"/>
                </a:solidFill>
                <a:latin typeface="Arial" pitchFamily="34" charset="0"/>
              </a:rPr>
              <a:t/>
            </a:r>
            <a:br>
              <a:rPr lang="en-US" sz="2400" i="0">
                <a:solidFill>
                  <a:srgbClr val="FFFF66"/>
                </a:solidFill>
                <a:latin typeface="Arial" pitchFamily="34" charset="0"/>
              </a:rPr>
            </a:br>
            <a:r>
              <a:rPr lang="en-US" sz="2400" i="0">
                <a:solidFill>
                  <a:srgbClr val="800000"/>
                </a:solidFill>
                <a:latin typeface="Arial" pitchFamily="34" charset="0"/>
              </a:rPr>
              <a:t>ideas</a:t>
            </a:r>
            <a:r>
              <a:rPr lang="en-US" sz="2400" i="0">
                <a:solidFill>
                  <a:srgbClr val="FFFF66"/>
                </a:solidFill>
                <a:latin typeface="Arial" pitchFamily="34" charset="0"/>
              </a:rPr>
              <a:t/>
            </a:r>
            <a:br>
              <a:rPr lang="en-US" sz="2400" i="0">
                <a:solidFill>
                  <a:srgbClr val="FFFF66"/>
                </a:solidFill>
                <a:latin typeface="Arial" pitchFamily="34" charset="0"/>
              </a:rPr>
            </a:br>
            <a:endParaRPr lang="en-US" sz="2400" i="0">
              <a:solidFill>
                <a:srgbClr val="FFFF66"/>
              </a:solidFill>
              <a:latin typeface="Arial" pitchFamily="34" charset="0"/>
            </a:endParaRPr>
          </a:p>
        </p:txBody>
      </p:sp>
      <p:cxnSp>
        <p:nvCxnSpPr>
          <p:cNvPr id="452618" name="AutoShape 10"/>
          <p:cNvCxnSpPr>
            <a:cxnSpLocks noChangeShapeType="1"/>
          </p:cNvCxnSpPr>
          <p:nvPr/>
        </p:nvCxnSpPr>
        <p:spPr bwMode="auto">
          <a:xfrm>
            <a:off x="5903913" y="2439988"/>
            <a:ext cx="1309687" cy="1089025"/>
          </a:xfrm>
          <a:prstGeom prst="straightConnector1">
            <a:avLst/>
          </a:prstGeom>
          <a:noFill/>
          <a:ln w="57150">
            <a:solidFill>
              <a:schemeClr val="tx2"/>
            </a:solidFill>
            <a:round/>
            <a:headEnd type="triangle" w="med" len="med"/>
            <a:tailEnd type="triangle" w="med" len="med"/>
          </a:ln>
          <a:effectLst/>
        </p:spPr>
      </p:cxnSp>
      <p:cxnSp>
        <p:nvCxnSpPr>
          <p:cNvPr id="452619" name="AutoShape 11"/>
          <p:cNvCxnSpPr>
            <a:cxnSpLocks noChangeShapeType="1"/>
            <a:stCxn id="452616" idx="3"/>
            <a:endCxn id="452613" idx="4"/>
          </p:cNvCxnSpPr>
          <p:nvPr/>
        </p:nvCxnSpPr>
        <p:spPr bwMode="auto">
          <a:xfrm flipV="1">
            <a:off x="6103938" y="4638675"/>
            <a:ext cx="1096962" cy="1243013"/>
          </a:xfrm>
          <a:prstGeom prst="straightConnector1">
            <a:avLst/>
          </a:prstGeom>
          <a:noFill/>
          <a:ln w="57150">
            <a:solidFill>
              <a:schemeClr val="tx2"/>
            </a:solidFill>
            <a:round/>
            <a:headEnd type="triangle" w="med" len="med"/>
            <a:tailEnd type="triangle" w="med" len="med"/>
          </a:ln>
          <a:effectLst/>
        </p:spPr>
      </p:cxnSp>
      <p:cxnSp>
        <p:nvCxnSpPr>
          <p:cNvPr id="452620" name="AutoShape 12"/>
          <p:cNvCxnSpPr>
            <a:cxnSpLocks noChangeShapeType="1"/>
            <a:stCxn id="452617" idx="1"/>
            <a:endCxn id="452616" idx="0"/>
          </p:cNvCxnSpPr>
          <p:nvPr/>
        </p:nvCxnSpPr>
        <p:spPr bwMode="auto">
          <a:xfrm flipH="1">
            <a:off x="4983163" y="3000375"/>
            <a:ext cx="15875" cy="2454275"/>
          </a:xfrm>
          <a:prstGeom prst="straightConnector1">
            <a:avLst/>
          </a:prstGeom>
          <a:noFill/>
          <a:ln w="76200" cap="rnd">
            <a:solidFill>
              <a:srgbClr val="D01075"/>
            </a:solidFill>
            <a:prstDash val="sysDot"/>
            <a:round/>
            <a:headEnd type="triangle" w="med" len="med"/>
            <a:tailEnd type="triangle" w="med" len="med"/>
          </a:ln>
          <a:effectLst/>
        </p:spPr>
      </p:cxnSp>
      <p:sp>
        <p:nvSpPr>
          <p:cNvPr id="452621" name="Line 13"/>
          <p:cNvSpPr>
            <a:spLocks noChangeShapeType="1"/>
          </p:cNvSpPr>
          <p:nvPr/>
        </p:nvSpPr>
        <p:spPr bwMode="auto">
          <a:xfrm flipV="1">
            <a:off x="423863" y="5002213"/>
            <a:ext cx="8066087" cy="1587"/>
          </a:xfrm>
          <a:prstGeom prst="line">
            <a:avLst/>
          </a:prstGeom>
          <a:noFill/>
          <a:ln w="12700">
            <a:solidFill>
              <a:schemeClr val="tx1"/>
            </a:solidFill>
            <a:prstDash val="lgDash"/>
            <a:round/>
            <a:headEnd/>
            <a:tailEnd/>
          </a:ln>
          <a:effectLst/>
        </p:spPr>
        <p:txBody>
          <a:bodyPr>
            <a:spAutoFit/>
          </a:bodyPr>
          <a:lstStyle/>
          <a:p>
            <a:endParaRPr lang="en-US"/>
          </a:p>
        </p:txBody>
      </p:sp>
      <p:sp>
        <p:nvSpPr>
          <p:cNvPr id="452622" name="Line 14"/>
          <p:cNvSpPr>
            <a:spLocks noChangeShapeType="1"/>
          </p:cNvSpPr>
          <p:nvPr/>
        </p:nvSpPr>
        <p:spPr bwMode="auto">
          <a:xfrm>
            <a:off x="423863" y="3275013"/>
            <a:ext cx="8020050" cy="7937"/>
          </a:xfrm>
          <a:prstGeom prst="line">
            <a:avLst/>
          </a:prstGeom>
          <a:noFill/>
          <a:ln w="12700">
            <a:solidFill>
              <a:schemeClr val="tx1"/>
            </a:solidFill>
            <a:prstDash val="lgDash"/>
            <a:round/>
            <a:headEnd/>
            <a:tailEnd/>
          </a:ln>
          <a:effectLst/>
        </p:spPr>
        <p:txBody>
          <a:bodyPr>
            <a:spAutoFit/>
          </a:bodyPr>
          <a:lstStyle/>
          <a:p>
            <a:endParaRPr lang="en-US"/>
          </a:p>
        </p:txBody>
      </p:sp>
      <p:sp>
        <p:nvSpPr>
          <p:cNvPr id="452623" name="Text Box 15"/>
          <p:cNvSpPr txBox="1">
            <a:spLocks noChangeArrowheads="1"/>
          </p:cNvSpPr>
          <p:nvPr/>
        </p:nvSpPr>
        <p:spPr bwMode="auto">
          <a:xfrm>
            <a:off x="347663" y="5135563"/>
            <a:ext cx="1684337" cy="641350"/>
          </a:xfrm>
          <a:prstGeom prst="rect">
            <a:avLst/>
          </a:prstGeom>
          <a:noFill/>
          <a:ln w="9525" algn="ctr">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rPr>
              <a:t>concrete</a:t>
            </a:r>
            <a:br>
              <a:rPr lang="en-US" i="0">
                <a:solidFill>
                  <a:srgbClr val="036A66"/>
                </a:solidFill>
                <a:latin typeface="Arial" pitchFamily="34" charset="0"/>
              </a:rPr>
            </a:br>
            <a:r>
              <a:rPr lang="en-US" i="0">
                <a:solidFill>
                  <a:srgbClr val="036A66"/>
                </a:solidFill>
                <a:latin typeface="Arial" pitchFamily="34" charset="0"/>
              </a:rPr>
              <a:t>realizations</a:t>
            </a:r>
          </a:p>
        </p:txBody>
      </p:sp>
      <p:sp>
        <p:nvSpPr>
          <p:cNvPr id="452624" name="Text Box 16"/>
          <p:cNvSpPr txBox="1">
            <a:spLocks noChangeArrowheads="1"/>
          </p:cNvSpPr>
          <p:nvPr/>
        </p:nvSpPr>
        <p:spPr bwMode="auto">
          <a:xfrm>
            <a:off x="347663" y="2584450"/>
            <a:ext cx="1109662" cy="641350"/>
          </a:xfrm>
          <a:prstGeom prst="rect">
            <a:avLst/>
          </a:prstGeom>
          <a:noFill/>
          <a:ln w="9525" algn="ctr">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rPr>
              <a:t>ideas</a:t>
            </a:r>
            <a:br>
              <a:rPr lang="en-US" i="0">
                <a:solidFill>
                  <a:srgbClr val="036A66"/>
                </a:solidFill>
                <a:latin typeface="Arial" pitchFamily="34" charset="0"/>
              </a:rPr>
            </a:br>
            <a:r>
              <a:rPr lang="en-US" i="0">
                <a:solidFill>
                  <a:srgbClr val="036A66"/>
                </a:solidFill>
                <a:latin typeface="Arial" pitchFamily="34" charset="0"/>
              </a:rPr>
              <a:t>wishes</a:t>
            </a:r>
          </a:p>
        </p:txBody>
      </p:sp>
      <p:sp>
        <p:nvSpPr>
          <p:cNvPr id="452625" name="Text Box 17"/>
          <p:cNvSpPr txBox="1">
            <a:spLocks noChangeArrowheads="1"/>
          </p:cNvSpPr>
          <p:nvPr/>
        </p:nvSpPr>
        <p:spPr bwMode="auto">
          <a:xfrm>
            <a:off x="347663" y="3778250"/>
            <a:ext cx="1252537" cy="915988"/>
          </a:xfrm>
          <a:prstGeom prst="rect">
            <a:avLst/>
          </a:prstGeom>
          <a:noFill/>
          <a:ln w="9525" algn="ctr">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rPr>
              <a:t>abstract</a:t>
            </a:r>
            <a:br>
              <a:rPr lang="en-US" i="0">
                <a:solidFill>
                  <a:srgbClr val="036A66"/>
                </a:solidFill>
                <a:latin typeface="Arial" pitchFamily="34" charset="0"/>
              </a:rPr>
            </a:br>
            <a:r>
              <a:rPr lang="en-US" i="0">
                <a:solidFill>
                  <a:srgbClr val="036A66"/>
                </a:solidFill>
                <a:latin typeface="Arial" pitchFamily="34" charset="0"/>
              </a:rPr>
              <a:t>models,</a:t>
            </a:r>
            <a:br>
              <a:rPr lang="en-US" i="0">
                <a:solidFill>
                  <a:srgbClr val="036A66"/>
                </a:solidFill>
                <a:latin typeface="Arial" pitchFamily="34" charset="0"/>
              </a:rPr>
            </a:br>
            <a:r>
              <a:rPr lang="en-US" i="0">
                <a:solidFill>
                  <a:srgbClr val="036A66"/>
                </a:solidFill>
                <a:latin typeface="Arial" pitchFamily="34" charset="0"/>
              </a:rPr>
              <a:t>math</a:t>
            </a:r>
          </a:p>
        </p:txBody>
      </p:sp>
      <p:sp>
        <p:nvSpPr>
          <p:cNvPr id="452626" name="Oval 18"/>
          <p:cNvSpPr>
            <a:spLocks noChangeArrowheads="1"/>
          </p:cNvSpPr>
          <p:nvPr/>
        </p:nvSpPr>
        <p:spPr bwMode="auto">
          <a:xfrm rot="-20130253">
            <a:off x="1198563" y="3654425"/>
            <a:ext cx="5368925" cy="2765425"/>
          </a:xfrm>
          <a:prstGeom prst="ellipse">
            <a:avLst/>
          </a:prstGeom>
          <a:noFill/>
          <a:ln w="76200" algn="ctr">
            <a:solidFill>
              <a:schemeClr val="folHlink"/>
            </a:solidFill>
            <a:round/>
            <a:headEnd/>
            <a:tailEnd/>
          </a:ln>
          <a:effectLst/>
        </p:spPr>
        <p:txBody>
          <a:bodyPr anchor="ctr">
            <a:spAutoFit/>
          </a:bodyPr>
          <a:lstStyle/>
          <a:p>
            <a:endParaRPr lang="en-US"/>
          </a:p>
        </p:txBody>
      </p:sp>
      <p:sp>
        <p:nvSpPr>
          <p:cNvPr id="452629" name="Text Box 21"/>
          <p:cNvSpPr txBox="1">
            <a:spLocks noChangeArrowheads="1"/>
          </p:cNvSpPr>
          <p:nvPr/>
        </p:nvSpPr>
        <p:spPr bwMode="auto">
          <a:xfrm>
            <a:off x="1806575" y="2738438"/>
            <a:ext cx="1606550" cy="339725"/>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a:solidFill>
                  <a:srgbClr val="CC3300"/>
                </a:solidFill>
                <a:latin typeface="Arial" pitchFamily="34" charset="0"/>
              </a:rPr>
              <a:t>validation</a:t>
            </a:r>
          </a:p>
        </p:txBody>
      </p:sp>
      <p:sp>
        <p:nvSpPr>
          <p:cNvPr id="452630" name="Text Box 22"/>
          <p:cNvSpPr txBox="1">
            <a:spLocks noChangeArrowheads="1"/>
          </p:cNvSpPr>
          <p:nvPr/>
        </p:nvSpPr>
        <p:spPr bwMode="auto">
          <a:xfrm>
            <a:off x="1998663" y="5195888"/>
            <a:ext cx="1314450" cy="339725"/>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a:solidFill>
                  <a:srgbClr val="CC3300"/>
                </a:solidFill>
                <a:latin typeface="Arial" pitchFamily="34" charset="0"/>
              </a:rPr>
              <a:t>testing</a:t>
            </a:r>
          </a:p>
        </p:txBody>
      </p:sp>
      <p:grpSp>
        <p:nvGrpSpPr>
          <p:cNvPr id="25" name="Group 24"/>
          <p:cNvGrpSpPr/>
          <p:nvPr/>
        </p:nvGrpSpPr>
        <p:grpSpPr>
          <a:xfrm>
            <a:off x="3446463" y="3732213"/>
            <a:ext cx="2951162" cy="366712"/>
            <a:chOff x="3446463" y="3732213"/>
            <a:chExt cx="2951162" cy="366712"/>
          </a:xfrm>
        </p:grpSpPr>
        <p:cxnSp>
          <p:nvCxnSpPr>
            <p:cNvPr id="452614" name="AutoShape 6"/>
            <p:cNvCxnSpPr>
              <a:cxnSpLocks noChangeShapeType="1"/>
              <a:stCxn id="452610" idx="3"/>
              <a:endCxn id="452613" idx="2"/>
            </p:cNvCxnSpPr>
            <p:nvPr/>
          </p:nvCxnSpPr>
          <p:spPr bwMode="auto">
            <a:xfrm>
              <a:off x="3446463" y="4076700"/>
              <a:ext cx="2951162" cy="0"/>
            </a:xfrm>
            <a:prstGeom prst="straightConnector1">
              <a:avLst/>
            </a:prstGeom>
            <a:noFill/>
            <a:ln w="38100">
              <a:solidFill>
                <a:srgbClr val="C73B0F"/>
              </a:solidFill>
              <a:round/>
              <a:headEnd type="triangle" w="med" len="med"/>
              <a:tailEnd type="triangle" w="med" len="med"/>
            </a:ln>
            <a:effectLst/>
          </p:spPr>
        </p:cxnSp>
        <p:sp>
          <p:nvSpPr>
            <p:cNvPr id="452631" name="Text Box 23"/>
            <p:cNvSpPr txBox="1">
              <a:spLocks noChangeArrowheads="1"/>
            </p:cNvSpPr>
            <p:nvPr/>
          </p:nvSpPr>
          <p:spPr bwMode="auto">
            <a:xfrm>
              <a:off x="3798888" y="3732213"/>
              <a:ext cx="1995487" cy="366712"/>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sz="2000" dirty="0">
                  <a:solidFill>
                    <a:srgbClr val="CC3300"/>
                  </a:solidFill>
                  <a:latin typeface="Arial" pitchFamily="34" charset="0"/>
                </a:rPr>
                <a:t>  verification</a:t>
              </a:r>
            </a:p>
          </p:txBody>
        </p:sp>
      </p:grpSp>
      <p:sp>
        <p:nvSpPr>
          <p:cNvPr id="452632" name="Text Box 24"/>
          <p:cNvSpPr txBox="1">
            <a:spLocks noChangeArrowheads="1"/>
          </p:cNvSpPr>
          <p:nvPr/>
        </p:nvSpPr>
        <p:spPr bwMode="auto">
          <a:xfrm>
            <a:off x="6221413" y="5180013"/>
            <a:ext cx="1314450" cy="339725"/>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a:solidFill>
                  <a:srgbClr val="CC3300"/>
                </a:solidFill>
                <a:latin typeface="Arial" pitchFamily="34" charset="0"/>
              </a:rPr>
              <a:t>testing</a:t>
            </a:r>
          </a:p>
        </p:txBody>
      </p:sp>
      <p:sp>
        <p:nvSpPr>
          <p:cNvPr id="452633" name="Text Box 25"/>
          <p:cNvSpPr txBox="1">
            <a:spLocks noChangeArrowheads="1"/>
          </p:cNvSpPr>
          <p:nvPr/>
        </p:nvSpPr>
        <p:spPr bwMode="auto">
          <a:xfrm>
            <a:off x="6067425" y="2740025"/>
            <a:ext cx="1606550" cy="339725"/>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a:solidFill>
                  <a:srgbClr val="CC3300"/>
                </a:solidFill>
                <a:latin typeface="Arial" pitchFamily="34" charset="0"/>
              </a:rPr>
              <a:t>validation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2620"/>
                                        </p:tgtEl>
                                        <p:attrNameLst>
                                          <p:attrName>style.visibility</p:attrName>
                                        </p:attrNameLst>
                                      </p:cBhvr>
                                      <p:to>
                                        <p:strVal val="visible"/>
                                      </p:to>
                                    </p:set>
                                    <p:animEffect transition="in" filter="dissolve">
                                      <p:cBhvr>
                                        <p:cTn id="7" dur="500"/>
                                        <p:tgtEl>
                                          <p:spTgt spid="452620"/>
                                        </p:tgtEl>
                                      </p:cBhvr>
                                    </p:animEffect>
                                  </p:childTnLst>
                                  <p:subTnLst>
                                    <p:set>
                                      <p:cBhvr override="childStyle">
                                        <p:cTn dur="1" fill="hold" display="0" masterRel="nextClick" afterEffect="1"/>
                                        <p:tgtEl>
                                          <p:spTgt spid="45262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2626"/>
                                        </p:tgtEl>
                                        <p:attrNameLst>
                                          <p:attrName>style.visibility</p:attrName>
                                        </p:attrNameLst>
                                      </p:cBhvr>
                                      <p:to>
                                        <p:strVal val="visible"/>
                                      </p:to>
                                    </p:set>
                                    <p:animEffect transition="in" filter="dissolve">
                                      <p:cBhvr>
                                        <p:cTn id="17" dur="500"/>
                                        <p:tgtEl>
                                          <p:spTgt spid="452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14"/>
          <p:cNvSpPr>
            <a:spLocks noGrp="1" noChangeArrowheads="1"/>
          </p:cNvSpPr>
          <p:nvPr>
            <p:ph type="sldNum" sz="quarter" idx="10"/>
          </p:nvPr>
        </p:nvSpPr>
        <p:spPr>
          <a:noFill/>
        </p:spPr>
        <p:txBody>
          <a:bodyPr/>
          <a:lstStyle/>
          <a:p>
            <a:r>
              <a:rPr lang="en-US"/>
              <a:t>   </a:t>
            </a:r>
            <a:fld id="{6221043C-A554-45BE-A52C-40F4AD355A53}" type="slidenum">
              <a:rPr lang="en-US"/>
              <a:pPr/>
              <a:t>17</a:t>
            </a:fld>
            <a:endParaRPr lang="en-US"/>
          </a:p>
        </p:txBody>
      </p:sp>
      <p:graphicFrame>
        <p:nvGraphicFramePr>
          <p:cNvPr id="8194" name="Object 2"/>
          <p:cNvGraphicFramePr>
            <a:graphicFrameLocks noChangeAspect="1"/>
          </p:cNvGraphicFramePr>
          <p:nvPr/>
        </p:nvGraphicFramePr>
        <p:xfrm>
          <a:off x="1611313" y="3641725"/>
          <a:ext cx="1538287" cy="998538"/>
        </p:xfrm>
        <a:graphic>
          <a:graphicData uri="http://schemas.openxmlformats.org/presentationml/2006/ole">
            <p:oleObj spid="_x0000_s72706" name="Clip" r:id="rId3" imgW="2191680" imgH="1424160" progId="">
              <p:embed/>
            </p:oleObj>
          </a:graphicData>
        </a:graphic>
      </p:graphicFrame>
      <p:sp>
        <p:nvSpPr>
          <p:cNvPr id="8197" name="Text Box 3"/>
          <p:cNvSpPr txBox="1">
            <a:spLocks noChangeArrowheads="1"/>
          </p:cNvSpPr>
          <p:nvPr/>
        </p:nvSpPr>
        <p:spPr bwMode="auto">
          <a:xfrm>
            <a:off x="415925" y="3641725"/>
            <a:ext cx="1004888" cy="587375"/>
          </a:xfrm>
          <a:prstGeom prst="rect">
            <a:avLst/>
          </a:prstGeom>
          <a:noFill/>
          <a:ln w="12700">
            <a:noFill/>
            <a:miter lim="800000"/>
            <a:headEnd/>
            <a:tailEnd/>
          </a:ln>
        </p:spPr>
        <p:txBody>
          <a:bodyPr>
            <a:spAutoFit/>
          </a:bodyPr>
          <a:lstStyle/>
          <a:p>
            <a:pPr algn="ctr" defTabSz="762000" eaLnBrk="0" hangingPunct="0">
              <a:lnSpc>
                <a:spcPct val="90000"/>
              </a:lnSpc>
              <a:spcBef>
                <a:spcPct val="50000"/>
              </a:spcBef>
            </a:pPr>
            <a:r>
              <a:rPr lang="en-GB">
                <a:solidFill>
                  <a:schemeClr val="accent1"/>
                </a:solidFill>
                <a:latin typeface="Arial" pitchFamily="34" charset="0"/>
              </a:rPr>
              <a:t>formal world</a:t>
            </a:r>
            <a:endParaRPr lang="en-GB" sz="1200" i="0">
              <a:solidFill>
                <a:schemeClr val="accent1"/>
              </a:solidFill>
              <a:latin typeface="Arial" pitchFamily="34" charset="0"/>
            </a:endParaRPr>
          </a:p>
        </p:txBody>
      </p:sp>
      <p:sp>
        <p:nvSpPr>
          <p:cNvPr id="8198" name="Text Box 4"/>
          <p:cNvSpPr txBox="1">
            <a:spLocks noChangeArrowheads="1"/>
          </p:cNvSpPr>
          <p:nvPr/>
        </p:nvSpPr>
        <p:spPr bwMode="auto">
          <a:xfrm>
            <a:off x="7389813" y="3641725"/>
            <a:ext cx="1171575" cy="530225"/>
          </a:xfrm>
          <a:prstGeom prst="rect">
            <a:avLst/>
          </a:prstGeom>
          <a:noFill/>
          <a:ln w="12700">
            <a:noFill/>
            <a:miter lim="800000"/>
            <a:headEnd/>
            <a:tailEnd/>
          </a:ln>
        </p:spPr>
        <p:txBody>
          <a:bodyPr>
            <a:spAutoFit/>
          </a:bodyPr>
          <a:lstStyle/>
          <a:p>
            <a:pPr algn="ctr" defTabSz="762000" eaLnBrk="0" hangingPunct="0">
              <a:lnSpc>
                <a:spcPct val="80000"/>
              </a:lnSpc>
              <a:spcBef>
                <a:spcPct val="50000"/>
              </a:spcBef>
            </a:pPr>
            <a:r>
              <a:rPr lang="en-GB">
                <a:solidFill>
                  <a:schemeClr val="accent1"/>
                </a:solidFill>
                <a:latin typeface="Arial" pitchFamily="34" charset="0"/>
              </a:rPr>
              <a:t>concrete world</a:t>
            </a:r>
            <a:endParaRPr lang="en-GB" sz="1200">
              <a:solidFill>
                <a:schemeClr val="accent1"/>
              </a:solidFill>
              <a:latin typeface="Arial" pitchFamily="34" charset="0"/>
            </a:endParaRPr>
          </a:p>
        </p:txBody>
      </p:sp>
      <p:graphicFrame>
        <p:nvGraphicFramePr>
          <p:cNvPr id="8195" name="Object 5"/>
          <p:cNvGraphicFramePr>
            <a:graphicFrameLocks noChangeAspect="1"/>
          </p:cNvGraphicFramePr>
          <p:nvPr/>
        </p:nvGraphicFramePr>
        <p:xfrm>
          <a:off x="5692775" y="3641725"/>
          <a:ext cx="1319213" cy="1100138"/>
        </p:xfrm>
        <a:graphic>
          <a:graphicData uri="http://schemas.openxmlformats.org/presentationml/2006/ole">
            <p:oleObj spid="_x0000_s72707" name="Clip" r:id="rId4" imgW="4311360" imgH="3596760" progId="">
              <p:embed/>
            </p:oleObj>
          </a:graphicData>
        </a:graphic>
      </p:graphicFrame>
      <p:sp>
        <p:nvSpPr>
          <p:cNvPr id="8199" name="AutoShape 6"/>
          <p:cNvSpPr>
            <a:spLocks noChangeArrowheads="1"/>
          </p:cNvSpPr>
          <p:nvPr/>
        </p:nvSpPr>
        <p:spPr bwMode="auto">
          <a:xfrm>
            <a:off x="3959225" y="3948113"/>
            <a:ext cx="1055688" cy="304800"/>
          </a:xfrm>
          <a:prstGeom prst="leftRightArrow">
            <a:avLst>
              <a:gd name="adj1" fmla="val 50000"/>
              <a:gd name="adj2" fmla="val 69271"/>
            </a:avLst>
          </a:prstGeom>
          <a:solidFill>
            <a:schemeClr val="tx2"/>
          </a:solidFill>
          <a:ln w="12700">
            <a:noFill/>
            <a:miter lim="800000"/>
            <a:headEnd/>
            <a:tailEnd/>
          </a:ln>
        </p:spPr>
        <p:txBody>
          <a:bodyPr wrap="none" anchor="ctr"/>
          <a:lstStyle/>
          <a:p>
            <a:endParaRPr lang="en-US"/>
          </a:p>
        </p:txBody>
      </p:sp>
      <p:sp>
        <p:nvSpPr>
          <p:cNvPr id="898055" name="Text Box 7"/>
          <p:cNvSpPr txBox="1">
            <a:spLocks noChangeArrowheads="1"/>
          </p:cNvSpPr>
          <p:nvPr/>
        </p:nvSpPr>
        <p:spPr bwMode="auto">
          <a:xfrm>
            <a:off x="254000" y="4967288"/>
            <a:ext cx="3860800" cy="1006475"/>
          </a:xfrm>
          <a:prstGeom prst="rect">
            <a:avLst/>
          </a:prstGeom>
          <a:solidFill>
            <a:srgbClr val="D3FBB5"/>
          </a:solidFill>
          <a:ln w="12700">
            <a:noFill/>
            <a:miter lim="800000"/>
            <a:headEnd/>
            <a:tailEnd/>
          </a:ln>
          <a:effectLst>
            <a:outerShdw dist="107763" dir="2700000" algn="ctr" rotWithShape="0">
              <a:schemeClr val="bg2"/>
            </a:outerShdw>
          </a:effectLst>
        </p:spPr>
        <p:txBody>
          <a:bodyPr>
            <a:spAutoFit/>
          </a:bodyPr>
          <a:lstStyle/>
          <a:p>
            <a:pPr algn="ctr" defTabSz="762000" eaLnBrk="0" hangingPunct="0">
              <a:spcBef>
                <a:spcPct val="50000"/>
              </a:spcBef>
              <a:defRPr/>
            </a:pPr>
            <a:r>
              <a:rPr lang="en-GB" sz="2000" i="0">
                <a:solidFill>
                  <a:srgbClr val="CC0000"/>
                </a:solidFill>
                <a:latin typeface="Arial" pitchFamily="34" charset="0"/>
                <a:cs typeface="Arial" pitchFamily="34" charset="0"/>
              </a:rPr>
              <a:t>Verification is only as good as the validity of the model on which it is based</a:t>
            </a:r>
          </a:p>
        </p:txBody>
      </p:sp>
      <p:sp>
        <p:nvSpPr>
          <p:cNvPr id="8201" name="Rectangle 8"/>
          <p:cNvSpPr>
            <a:spLocks noGrp="1" noChangeArrowheads="1"/>
          </p:cNvSpPr>
          <p:nvPr>
            <p:ph type="title"/>
          </p:nvPr>
        </p:nvSpPr>
        <p:spPr/>
        <p:txBody>
          <a:bodyPr/>
          <a:lstStyle/>
          <a:p>
            <a:r>
              <a:rPr lang="en-GB" smtClean="0"/>
              <a:t>Verification and Testing</a:t>
            </a:r>
          </a:p>
        </p:txBody>
      </p:sp>
      <p:sp>
        <p:nvSpPr>
          <p:cNvPr id="8202" name="Rectangle 9"/>
          <p:cNvSpPr>
            <a:spLocks noGrp="1" noChangeArrowheads="1"/>
          </p:cNvSpPr>
          <p:nvPr>
            <p:ph type="body" sz="half" idx="1"/>
          </p:nvPr>
        </p:nvSpPr>
        <p:spPr>
          <a:xfrm>
            <a:off x="461963" y="1739900"/>
            <a:ext cx="3375025" cy="1714500"/>
          </a:xfrm>
        </p:spPr>
        <p:txBody>
          <a:bodyPr/>
          <a:lstStyle/>
          <a:p>
            <a:pPr marL="342900" indent="-342900">
              <a:buFontTx/>
              <a:buNone/>
            </a:pPr>
            <a:r>
              <a:rPr lang="en-GB" sz="2000" smtClean="0"/>
              <a:t>Model-based verification :</a:t>
            </a:r>
          </a:p>
          <a:p>
            <a:pPr marL="342900" indent="-342900"/>
            <a:r>
              <a:rPr lang="en-GB" sz="2000" smtClean="0"/>
              <a:t>formal manipulation</a:t>
            </a:r>
          </a:p>
          <a:p>
            <a:pPr marL="342900" indent="-342900"/>
            <a:r>
              <a:rPr lang="en-GB" sz="2000" smtClean="0"/>
              <a:t>prove properties</a:t>
            </a:r>
          </a:p>
          <a:p>
            <a:pPr marL="342900" indent="-342900"/>
            <a:r>
              <a:rPr lang="en-GB" sz="2000" smtClean="0"/>
              <a:t>performed on model</a:t>
            </a:r>
          </a:p>
        </p:txBody>
      </p:sp>
      <p:sp>
        <p:nvSpPr>
          <p:cNvPr id="8203" name="Rectangle 10"/>
          <p:cNvSpPr>
            <a:spLocks noGrp="1" noChangeArrowheads="1"/>
          </p:cNvSpPr>
          <p:nvPr>
            <p:ph type="body" sz="half" idx="2"/>
          </p:nvPr>
        </p:nvSpPr>
        <p:spPr>
          <a:xfrm>
            <a:off x="4918075" y="1739900"/>
            <a:ext cx="4033838" cy="1714500"/>
          </a:xfrm>
        </p:spPr>
        <p:txBody>
          <a:bodyPr/>
          <a:lstStyle/>
          <a:p>
            <a:pPr marL="342900" indent="-342900">
              <a:buFontTx/>
              <a:buNone/>
            </a:pPr>
            <a:r>
              <a:rPr lang="en-GB" sz="2000" smtClean="0"/>
              <a:t>Model-based testing :</a:t>
            </a:r>
          </a:p>
          <a:p>
            <a:pPr marL="342900" indent="-342900"/>
            <a:r>
              <a:rPr lang="en-GB" sz="2000" smtClean="0"/>
              <a:t>experimentation</a:t>
            </a:r>
          </a:p>
          <a:p>
            <a:pPr marL="342900" indent="-342900"/>
            <a:r>
              <a:rPr lang="en-GB" sz="2000" smtClean="0"/>
              <a:t>show error</a:t>
            </a:r>
          </a:p>
          <a:p>
            <a:pPr marL="342900" indent="-342900"/>
            <a:r>
              <a:rPr lang="en-GB" sz="2000" smtClean="0"/>
              <a:t>concrete system</a:t>
            </a:r>
          </a:p>
        </p:txBody>
      </p:sp>
      <p:sp>
        <p:nvSpPr>
          <p:cNvPr id="898059" name="Text Box 11"/>
          <p:cNvSpPr txBox="1">
            <a:spLocks noChangeArrowheads="1"/>
          </p:cNvSpPr>
          <p:nvPr/>
        </p:nvSpPr>
        <p:spPr bwMode="auto">
          <a:xfrm>
            <a:off x="4949825" y="4981575"/>
            <a:ext cx="3829050" cy="1006475"/>
          </a:xfrm>
          <a:prstGeom prst="rect">
            <a:avLst/>
          </a:prstGeom>
          <a:solidFill>
            <a:srgbClr val="D3FBB5"/>
          </a:solidFill>
          <a:ln w="12700">
            <a:noFill/>
            <a:miter lim="800000"/>
            <a:headEnd/>
            <a:tailEnd/>
          </a:ln>
          <a:effectLst>
            <a:outerShdw dist="107763" dir="2700000" algn="ctr" rotWithShape="0">
              <a:schemeClr val="bg2"/>
            </a:outerShdw>
          </a:effectLst>
        </p:spPr>
        <p:txBody>
          <a:bodyPr>
            <a:spAutoFit/>
          </a:bodyPr>
          <a:lstStyle/>
          <a:p>
            <a:pPr algn="ctr" defTabSz="762000" eaLnBrk="0" hangingPunct="0">
              <a:spcBef>
                <a:spcPct val="50000"/>
              </a:spcBef>
              <a:defRPr/>
            </a:pPr>
            <a:r>
              <a:rPr lang="en-GB" sz="2000" i="0">
                <a:solidFill>
                  <a:srgbClr val="CC0000"/>
                </a:solidFill>
                <a:latin typeface="Arial" pitchFamily="34" charset="0"/>
                <a:cs typeface="Arial" pitchFamily="34" charset="0"/>
              </a:rPr>
              <a:t>Testing can only show the presence of errors, not their absence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r>
              <a:rPr lang="en-US"/>
              <a:t>   </a:t>
            </a:r>
            <a:fld id="{BF877F78-C7B2-4D9C-81F4-C0833989B8EB}" type="slidenum">
              <a:rPr lang="en-US"/>
              <a:pPr/>
              <a:t>18</a:t>
            </a:fld>
            <a:endParaRPr lang="en-US"/>
          </a:p>
        </p:txBody>
      </p:sp>
      <p:sp>
        <p:nvSpPr>
          <p:cNvPr id="25603" name="Rectangle 2"/>
          <p:cNvSpPr>
            <a:spLocks noGrp="1" noChangeArrowheads="1"/>
          </p:cNvSpPr>
          <p:nvPr>
            <p:ph type="title"/>
          </p:nvPr>
        </p:nvSpPr>
        <p:spPr/>
        <p:txBody>
          <a:bodyPr/>
          <a:lstStyle/>
          <a:p>
            <a:r>
              <a:rPr lang="en-US" smtClean="0"/>
              <a:t>Code Generation from a Model</a:t>
            </a:r>
          </a:p>
        </p:txBody>
      </p:sp>
      <p:sp>
        <p:nvSpPr>
          <p:cNvPr id="1015811" name="Rectangle 3"/>
          <p:cNvSpPr>
            <a:spLocks noGrp="1" noChangeArrowheads="1"/>
          </p:cNvSpPr>
          <p:nvPr>
            <p:ph type="body" idx="1"/>
          </p:nvPr>
        </p:nvSpPr>
        <p:spPr>
          <a:xfrm>
            <a:off x="4902200" y="2008188"/>
            <a:ext cx="3784600" cy="4117975"/>
          </a:xfrm>
          <a:noFill/>
        </p:spPr>
        <p:txBody>
          <a:bodyPr/>
          <a:lstStyle/>
          <a:p>
            <a:pPr marL="342900" indent="-342900">
              <a:lnSpc>
                <a:spcPct val="130000"/>
              </a:lnSpc>
              <a:buFontTx/>
              <a:buNone/>
            </a:pPr>
            <a:r>
              <a:rPr lang="en-US" sz="2000" smtClean="0"/>
              <a:t>A model is more  (</a:t>
            </a:r>
            <a:r>
              <a:rPr lang="en-US" sz="2000" i="1" smtClean="0"/>
              <a:t>less</a:t>
            </a:r>
            <a:r>
              <a:rPr lang="en-US" sz="2000" smtClean="0"/>
              <a:t>)</a:t>
            </a:r>
            <a:br>
              <a:rPr lang="en-US" sz="2000" smtClean="0"/>
            </a:br>
            <a:r>
              <a:rPr lang="en-US" sz="2000" smtClean="0"/>
              <a:t>than code generation:</a:t>
            </a:r>
          </a:p>
          <a:p>
            <a:pPr marL="342900" indent="-342900">
              <a:lnSpc>
                <a:spcPct val="130000"/>
              </a:lnSpc>
            </a:pPr>
            <a:r>
              <a:rPr lang="en-US" sz="2000" smtClean="0"/>
              <a:t>views</a:t>
            </a:r>
          </a:p>
          <a:p>
            <a:pPr marL="342900" indent="-342900">
              <a:lnSpc>
                <a:spcPct val="130000"/>
              </a:lnSpc>
            </a:pPr>
            <a:r>
              <a:rPr lang="en-US" sz="2000" smtClean="0"/>
              <a:t>abstraction</a:t>
            </a:r>
          </a:p>
          <a:p>
            <a:pPr marL="342900" indent="-342900">
              <a:lnSpc>
                <a:spcPct val="130000"/>
              </a:lnSpc>
            </a:pPr>
            <a:r>
              <a:rPr lang="en-US" sz="2000" smtClean="0"/>
              <a:t>testing of aspects</a:t>
            </a:r>
          </a:p>
          <a:p>
            <a:pPr marL="342900" indent="-342900">
              <a:lnSpc>
                <a:spcPct val="130000"/>
              </a:lnSpc>
            </a:pPr>
            <a:r>
              <a:rPr lang="en-US" sz="2000" smtClean="0"/>
              <a:t>verification and validation</a:t>
            </a:r>
            <a:br>
              <a:rPr lang="en-US" sz="2000" smtClean="0"/>
            </a:br>
            <a:r>
              <a:rPr lang="en-US" sz="2000" smtClean="0"/>
              <a:t>of aspects</a:t>
            </a:r>
          </a:p>
        </p:txBody>
      </p:sp>
      <p:pic>
        <p:nvPicPr>
          <p:cNvPr id="25605" name="Picture 4"/>
          <p:cNvPicPr>
            <a:picLocks noChangeAspect="1" noChangeArrowheads="1"/>
          </p:cNvPicPr>
          <p:nvPr/>
        </p:nvPicPr>
        <p:blipFill>
          <a:blip r:embed="rId2" cstate="print"/>
          <a:srcRect/>
          <a:stretch>
            <a:fillRect/>
          </a:stretch>
        </p:blipFill>
        <p:spPr bwMode="auto">
          <a:xfrm>
            <a:off x="731838" y="1547813"/>
            <a:ext cx="3662362" cy="5121275"/>
          </a:xfrm>
          <a:prstGeom prst="rect">
            <a:avLst/>
          </a:prstGeom>
          <a:noFill/>
          <a:ln w="9525" algn="ctr">
            <a:noFill/>
            <a:miter lim="800000"/>
            <a:headEnd/>
            <a:tailEnd/>
          </a:ln>
        </p:spPr>
      </p:pic>
      <p:sp>
        <p:nvSpPr>
          <p:cNvPr id="1015813" name="Line 5"/>
          <p:cNvSpPr>
            <a:spLocks noChangeShapeType="1"/>
          </p:cNvSpPr>
          <p:nvPr/>
        </p:nvSpPr>
        <p:spPr bwMode="auto">
          <a:xfrm>
            <a:off x="1892300" y="1689100"/>
            <a:ext cx="1968500" cy="1993900"/>
          </a:xfrm>
          <a:prstGeom prst="line">
            <a:avLst/>
          </a:prstGeom>
          <a:noFill/>
          <a:ln w="76200">
            <a:solidFill>
              <a:srgbClr val="CC3300"/>
            </a:solidFill>
            <a:round/>
            <a:headEnd/>
            <a:tailEnd/>
          </a:ln>
        </p:spPr>
        <p:txBody>
          <a:bodyPr/>
          <a:lstStyle/>
          <a:p>
            <a:endParaRPr lang="en-US"/>
          </a:p>
        </p:txBody>
      </p:sp>
      <p:sp>
        <p:nvSpPr>
          <p:cNvPr id="1015814" name="Text Box 6"/>
          <p:cNvSpPr txBox="1">
            <a:spLocks noChangeArrowheads="1"/>
          </p:cNvSpPr>
          <p:nvPr/>
        </p:nvSpPr>
        <p:spPr bwMode="auto">
          <a:xfrm>
            <a:off x="2882900" y="2430463"/>
            <a:ext cx="1450975" cy="420687"/>
          </a:xfrm>
          <a:prstGeom prst="rect">
            <a:avLst/>
          </a:prstGeom>
          <a:solidFill>
            <a:schemeClr val="bg1"/>
          </a:solidFill>
          <a:ln w="9525" algn="ctr">
            <a:noFill/>
            <a:miter lim="800000"/>
            <a:headEnd/>
            <a:tailEnd/>
          </a:ln>
        </p:spPr>
        <p:txBody>
          <a:bodyPr>
            <a:spAutoFit/>
          </a:bodyPr>
          <a:lstStyle/>
          <a:p>
            <a:pPr marL="742950" indent="-285750">
              <a:lnSpc>
                <a:spcPct val="90000"/>
              </a:lnSpc>
              <a:spcBef>
                <a:spcPct val="20000"/>
              </a:spcBef>
            </a:pPr>
            <a:r>
              <a:rPr lang="en-US" sz="2400" b="1" i="0">
                <a:solidFill>
                  <a:srgbClr val="CC3300"/>
                </a:solidFill>
                <a:latin typeface="Arial" pitchFamily="34" charset="0"/>
              </a:rPr>
              <a:t>met</a:t>
            </a:r>
          </a:p>
        </p:txBody>
      </p:sp>
      <p:sp>
        <p:nvSpPr>
          <p:cNvPr id="1015815" name="Line 7"/>
          <p:cNvSpPr>
            <a:spLocks noChangeShapeType="1"/>
          </p:cNvSpPr>
          <p:nvPr/>
        </p:nvSpPr>
        <p:spPr bwMode="auto">
          <a:xfrm flipH="1">
            <a:off x="1765300" y="1778000"/>
            <a:ext cx="2197100" cy="1917700"/>
          </a:xfrm>
          <a:prstGeom prst="line">
            <a:avLst/>
          </a:prstGeom>
          <a:noFill/>
          <a:ln w="76200">
            <a:solidFill>
              <a:srgbClr val="CC33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5813"/>
                                        </p:tgtEl>
                                        <p:attrNameLst>
                                          <p:attrName>style.visibility</p:attrName>
                                        </p:attrNameLst>
                                      </p:cBhvr>
                                      <p:to>
                                        <p:strVal val="visible"/>
                                      </p:to>
                                    </p:set>
                                    <p:animEffect transition="in" filter="dissolve">
                                      <p:cBhvr>
                                        <p:cTn id="7" dur="500"/>
                                        <p:tgtEl>
                                          <p:spTgt spid="10158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15815"/>
                                        </p:tgtEl>
                                        <p:attrNameLst>
                                          <p:attrName>style.visibility</p:attrName>
                                        </p:attrNameLst>
                                      </p:cBhvr>
                                      <p:to>
                                        <p:strVal val="visible"/>
                                      </p:to>
                                    </p:set>
                                    <p:animEffect transition="in" filter="dissolve">
                                      <p:cBhvr>
                                        <p:cTn id="11" dur="500"/>
                                        <p:tgtEl>
                                          <p:spTgt spid="101581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015811">
                                            <p:txEl>
                                              <p:pRg st="0" end="0"/>
                                            </p:txEl>
                                          </p:spTgt>
                                        </p:tgtEl>
                                        <p:attrNameLst>
                                          <p:attrName>style.visibility</p:attrName>
                                        </p:attrNameLst>
                                      </p:cBhvr>
                                      <p:to>
                                        <p:strVal val="visible"/>
                                      </p:to>
                                    </p:set>
                                    <p:animEffect transition="in" filter="dissolve">
                                      <p:cBhvr>
                                        <p:cTn id="14" dur="500"/>
                                        <p:tgtEl>
                                          <p:spTgt spid="1015811">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015811">
                                            <p:txEl>
                                              <p:pRg st="1" end="1"/>
                                            </p:txEl>
                                          </p:spTgt>
                                        </p:tgtEl>
                                        <p:attrNameLst>
                                          <p:attrName>style.visibility</p:attrName>
                                        </p:attrNameLst>
                                      </p:cBhvr>
                                      <p:to>
                                        <p:strVal val="visible"/>
                                      </p:to>
                                    </p:set>
                                    <p:animEffect transition="in" filter="dissolve">
                                      <p:cBhvr>
                                        <p:cTn id="17" dur="500"/>
                                        <p:tgtEl>
                                          <p:spTgt spid="1015811">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15811">
                                            <p:txEl>
                                              <p:pRg st="2" end="2"/>
                                            </p:txEl>
                                          </p:spTgt>
                                        </p:tgtEl>
                                        <p:attrNameLst>
                                          <p:attrName>style.visibility</p:attrName>
                                        </p:attrNameLst>
                                      </p:cBhvr>
                                      <p:to>
                                        <p:strVal val="visible"/>
                                      </p:to>
                                    </p:set>
                                    <p:animEffect transition="in" filter="dissolve">
                                      <p:cBhvr>
                                        <p:cTn id="20" dur="500"/>
                                        <p:tgtEl>
                                          <p:spTgt spid="1015811">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15811">
                                            <p:txEl>
                                              <p:pRg st="3" end="3"/>
                                            </p:txEl>
                                          </p:spTgt>
                                        </p:tgtEl>
                                        <p:attrNameLst>
                                          <p:attrName>style.visibility</p:attrName>
                                        </p:attrNameLst>
                                      </p:cBhvr>
                                      <p:to>
                                        <p:strVal val="visible"/>
                                      </p:to>
                                    </p:set>
                                    <p:animEffect transition="in" filter="dissolve">
                                      <p:cBhvr>
                                        <p:cTn id="23" dur="500"/>
                                        <p:tgtEl>
                                          <p:spTgt spid="1015811">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15811">
                                            <p:txEl>
                                              <p:pRg st="4" end="4"/>
                                            </p:txEl>
                                          </p:spTgt>
                                        </p:tgtEl>
                                        <p:attrNameLst>
                                          <p:attrName>style.visibility</p:attrName>
                                        </p:attrNameLst>
                                      </p:cBhvr>
                                      <p:to>
                                        <p:strVal val="visible"/>
                                      </p:to>
                                    </p:set>
                                    <p:animEffect transition="in" filter="dissolve">
                                      <p:cBhvr>
                                        <p:cTn id="26" dur="500"/>
                                        <p:tgtEl>
                                          <p:spTgt spid="10158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15814"/>
                                        </p:tgtEl>
                                        <p:attrNameLst>
                                          <p:attrName>style.visibility</p:attrName>
                                        </p:attrNameLst>
                                      </p:cBhvr>
                                      <p:to>
                                        <p:strVal val="visible"/>
                                      </p:to>
                                    </p:set>
                                    <p:animEffect transition="in" filter="dissolve">
                                      <p:cBhvr>
                                        <p:cTn id="31" dur="500"/>
                                        <p:tgtEl>
                                          <p:spTgt spid="1015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1" grpId="0" build="p"/>
      <p:bldP spid="1015813" grpId="0" animBg="1"/>
      <p:bldP spid="1015814" grpId="0" animBg="1"/>
      <p:bldP spid="10158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r>
              <a:rPr lang="en-US"/>
              <a:t>   </a:t>
            </a:r>
            <a:fld id="{158FC177-310D-498C-A2B0-C3DD93FF6968}" type="slidenum">
              <a:rPr lang="en-US"/>
              <a:pPr/>
              <a:t>19</a:t>
            </a:fld>
            <a:endParaRPr lang="en-US"/>
          </a:p>
        </p:txBody>
      </p:sp>
      <p:sp>
        <p:nvSpPr>
          <p:cNvPr id="27651" name="Rectangle 2"/>
          <p:cNvSpPr>
            <a:spLocks noGrp="1" noChangeArrowheads="1"/>
          </p:cNvSpPr>
          <p:nvPr>
            <p:ph type="ctrTitle"/>
          </p:nvPr>
        </p:nvSpPr>
        <p:spPr>
          <a:xfrm>
            <a:off x="673100" y="2130425"/>
            <a:ext cx="7772400" cy="2155825"/>
          </a:xfrm>
        </p:spPr>
        <p:txBody>
          <a:bodyPr/>
          <a:lstStyle/>
          <a:p>
            <a:pPr>
              <a:lnSpc>
                <a:spcPct val="80000"/>
              </a:lnSpc>
            </a:pPr>
            <a:r>
              <a:rPr lang="en-GB" dirty="0" smtClean="0"/>
              <a:t>Model-Based Testing</a:t>
            </a:r>
            <a:br>
              <a:rPr lang="en-GB" dirty="0" smtClean="0"/>
            </a:br>
            <a:r>
              <a:rPr lang="en-GB" dirty="0" smtClean="0"/>
              <a:t/>
            </a:r>
            <a:br>
              <a:rPr lang="en-GB" dirty="0" smtClean="0"/>
            </a:br>
            <a:r>
              <a:rPr lang="en-GB" dirty="0" smtClean="0"/>
              <a:t>with Labelled Transition Systems</a:t>
            </a:r>
          </a:p>
        </p:txBody>
      </p:sp>
      <p:sp>
        <p:nvSpPr>
          <p:cNvPr id="27652" name="Rectangle 3"/>
          <p:cNvSpPr>
            <a:spLocks noGrp="1" noChangeArrowheads="1"/>
          </p:cNvSpPr>
          <p:nvPr>
            <p:ph type="subTitle" idx="1"/>
          </p:nvPr>
        </p:nvSpPr>
        <p:spPr/>
        <p:txBody>
          <a:bodyPr/>
          <a:lstStyle/>
          <a:p>
            <a:endParaRPr lang="en-GB"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r>
              <a:rPr lang="en-US"/>
              <a:t>   </a:t>
            </a:r>
            <a:fld id="{AECC348F-DF0B-47C8-9976-6989E732AFC3}" type="slidenum">
              <a:rPr lang="en-US"/>
              <a:pPr/>
              <a:t>2</a:t>
            </a:fld>
            <a:endParaRPr lang="en-US"/>
          </a:p>
        </p:txBody>
      </p:sp>
      <p:sp>
        <p:nvSpPr>
          <p:cNvPr id="14339" name="Rectangle 4"/>
          <p:cNvSpPr>
            <a:spLocks noGrp="1" noChangeArrowheads="1"/>
          </p:cNvSpPr>
          <p:nvPr>
            <p:ph type="title"/>
          </p:nvPr>
        </p:nvSpPr>
        <p:spPr/>
        <p:txBody>
          <a:bodyPr/>
          <a:lstStyle/>
          <a:p>
            <a:r>
              <a:rPr lang="de-DE" smtClean="0"/>
              <a:t>Overview</a:t>
            </a:r>
            <a:endParaRPr lang="en-US" smtClean="0"/>
          </a:p>
        </p:txBody>
      </p:sp>
      <p:sp>
        <p:nvSpPr>
          <p:cNvPr id="14340" name="Rectangle 5"/>
          <p:cNvSpPr>
            <a:spLocks noGrp="1" noChangeArrowheads="1"/>
          </p:cNvSpPr>
          <p:nvPr>
            <p:ph type="body" idx="1"/>
          </p:nvPr>
        </p:nvSpPr>
        <p:spPr/>
        <p:txBody>
          <a:bodyPr/>
          <a:lstStyle/>
          <a:p>
            <a:pPr marL="457200" indent="-457200">
              <a:lnSpc>
                <a:spcPct val="200000"/>
              </a:lnSpc>
              <a:buFontTx/>
              <a:buAutoNum type="arabicPeriod"/>
            </a:pPr>
            <a:r>
              <a:rPr lang="de-DE" sz="1800" dirty="0" smtClean="0"/>
              <a:t>Model-</a:t>
            </a:r>
            <a:r>
              <a:rPr lang="de-DE" sz="1800" dirty="0" err="1" smtClean="0"/>
              <a:t>Based</a:t>
            </a:r>
            <a:r>
              <a:rPr lang="de-DE" sz="1800" dirty="0" smtClean="0"/>
              <a:t> </a:t>
            </a:r>
            <a:r>
              <a:rPr lang="de-DE" sz="1800" dirty="0" err="1" smtClean="0"/>
              <a:t>Testing</a:t>
            </a:r>
            <a:endParaRPr lang="de-DE" sz="1800" dirty="0" smtClean="0"/>
          </a:p>
          <a:p>
            <a:pPr marL="457200" indent="-457200">
              <a:lnSpc>
                <a:spcPct val="200000"/>
              </a:lnSpc>
              <a:buFontTx/>
              <a:buAutoNum type="arabicPeriod"/>
            </a:pPr>
            <a:r>
              <a:rPr lang="en-GB" sz="1800" dirty="0" smtClean="0"/>
              <a:t>Model-Based Testing with Labelled Transition Systems</a:t>
            </a:r>
          </a:p>
          <a:p>
            <a:pPr marL="457200" indent="-457200" eaLnBrk="1" hangingPunct="1">
              <a:lnSpc>
                <a:spcPct val="200000"/>
              </a:lnSpc>
              <a:buFontTx/>
              <a:buAutoNum type="arabicPeriod"/>
            </a:pPr>
            <a:r>
              <a:rPr lang="en-GB" sz="1800" dirty="0" smtClean="0"/>
              <a:t>Model-Based Testing:  A Wireless Sensor Network Node</a:t>
            </a:r>
          </a:p>
          <a:p>
            <a:pPr marL="457200" indent="-457200">
              <a:lnSpc>
                <a:spcPct val="200000"/>
              </a:lnSpc>
              <a:buFontTx/>
              <a:buAutoNum type="arabicPeriod"/>
            </a:pPr>
            <a:r>
              <a:rPr lang="en-GB" sz="1800" dirty="0" smtClean="0"/>
              <a:t>Test-Based Modelling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4"/>
          <p:cNvSpPr>
            <a:spLocks noGrp="1" noChangeArrowheads="1"/>
          </p:cNvSpPr>
          <p:nvPr>
            <p:ph type="sldNum" sz="quarter" idx="10"/>
          </p:nvPr>
        </p:nvSpPr>
        <p:spPr>
          <a:noFill/>
        </p:spPr>
        <p:txBody>
          <a:bodyPr/>
          <a:lstStyle/>
          <a:p>
            <a:r>
              <a:rPr lang="en-US"/>
              <a:t>   </a:t>
            </a:r>
            <a:fld id="{0F02634F-EDCD-4337-B21D-03703A997E13}" type="slidenum">
              <a:rPr lang="en-US"/>
              <a:pPr/>
              <a:t>20</a:t>
            </a:fld>
            <a:endParaRPr lang="en-US"/>
          </a:p>
        </p:txBody>
      </p:sp>
      <p:cxnSp>
        <p:nvCxnSpPr>
          <p:cNvPr id="6148" name="AutoShape 2"/>
          <p:cNvCxnSpPr>
            <a:cxnSpLocks noChangeShapeType="1"/>
          </p:cNvCxnSpPr>
          <p:nvPr/>
        </p:nvCxnSpPr>
        <p:spPr bwMode="auto">
          <a:xfrm flipH="1">
            <a:off x="3737178" y="2703097"/>
            <a:ext cx="909637" cy="7938"/>
          </a:xfrm>
          <a:prstGeom prst="straightConnector1">
            <a:avLst/>
          </a:prstGeom>
          <a:noFill/>
          <a:ln w="76200">
            <a:solidFill>
              <a:schemeClr val="tx1"/>
            </a:solidFill>
            <a:round/>
            <a:headEnd/>
            <a:tailEnd type="triangle" w="med" len="med"/>
          </a:ln>
        </p:spPr>
      </p:cxnSp>
      <p:sp>
        <p:nvSpPr>
          <p:cNvPr id="6149" name="AutoShape 3"/>
          <p:cNvSpPr>
            <a:spLocks noChangeArrowheads="1"/>
          </p:cNvSpPr>
          <p:nvPr/>
        </p:nvSpPr>
        <p:spPr bwMode="auto">
          <a:xfrm>
            <a:off x="4372178" y="2050635"/>
            <a:ext cx="2235200" cy="1303337"/>
          </a:xfrm>
          <a:prstGeom prst="verticalScroll">
            <a:avLst>
              <a:gd name="adj" fmla="val 21046"/>
            </a:avLst>
          </a:prstGeom>
          <a:solidFill>
            <a:srgbClr val="00FF00"/>
          </a:solidFill>
          <a:ln w="9525">
            <a:solidFill>
              <a:schemeClr val="bg2"/>
            </a:solidFill>
            <a:round/>
            <a:headEnd/>
            <a:tailEnd/>
          </a:ln>
        </p:spPr>
        <p:txBody>
          <a:bodyPr wrap="none" anchor="ctr"/>
          <a:lstStyle/>
          <a:p>
            <a:pPr algn="ctr" eaLnBrk="0" hangingPunct="0">
              <a:lnSpc>
                <a:spcPct val="120000"/>
              </a:lnSpc>
              <a:spcBef>
                <a:spcPct val="20000"/>
              </a:spcBef>
              <a:buClr>
                <a:schemeClr val="accent2"/>
              </a:buClr>
              <a:buSzPct val="120000"/>
              <a:buFont typeface="Wingdings" pitchFamily="2" charset="2"/>
              <a:buNone/>
            </a:pPr>
            <a:r>
              <a:rPr lang="en-GB" sz="2000" b="1" i="0">
                <a:solidFill>
                  <a:srgbClr val="003300"/>
                </a:solidFill>
                <a:latin typeface="Arial" pitchFamily="34" charset="0"/>
              </a:rPr>
              <a:t>system</a:t>
            </a:r>
            <a:br>
              <a:rPr lang="en-GB" sz="2000" b="1" i="0">
                <a:solidFill>
                  <a:srgbClr val="003300"/>
                </a:solidFill>
                <a:latin typeface="Arial" pitchFamily="34" charset="0"/>
              </a:rPr>
            </a:br>
            <a:r>
              <a:rPr lang="en-GB" sz="2000" b="1" i="0">
                <a:solidFill>
                  <a:srgbClr val="003300"/>
                </a:solidFill>
                <a:latin typeface="Arial" pitchFamily="34" charset="0"/>
              </a:rPr>
              <a:t>model</a:t>
            </a:r>
          </a:p>
        </p:txBody>
      </p:sp>
      <p:sp>
        <p:nvSpPr>
          <p:cNvPr id="6150" name="Rectangle 4"/>
          <p:cNvSpPr>
            <a:spLocks noChangeArrowheads="1"/>
          </p:cNvSpPr>
          <p:nvPr/>
        </p:nvSpPr>
        <p:spPr bwMode="auto">
          <a:xfrm>
            <a:off x="4262640" y="4152485"/>
            <a:ext cx="2489200" cy="1425575"/>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sp>
        <p:nvSpPr>
          <p:cNvPr id="6151" name="Rectangle 5"/>
          <p:cNvSpPr>
            <a:spLocks noChangeArrowheads="1"/>
          </p:cNvSpPr>
          <p:nvPr/>
        </p:nvSpPr>
        <p:spPr bwMode="auto">
          <a:xfrm>
            <a:off x="2275090" y="2228435"/>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2" name="Oval 6"/>
          <p:cNvSpPr>
            <a:spLocks noChangeArrowheads="1"/>
          </p:cNvSpPr>
          <p:nvPr/>
        </p:nvSpPr>
        <p:spPr bwMode="auto">
          <a:xfrm>
            <a:off x="2275090" y="2972972"/>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3" name="Text Box 7"/>
          <p:cNvSpPr txBox="1">
            <a:spLocks noChangeArrowheads="1"/>
          </p:cNvSpPr>
          <p:nvPr/>
        </p:nvSpPr>
        <p:spPr bwMode="auto">
          <a:xfrm>
            <a:off x="2363990" y="2526885"/>
            <a:ext cx="962025" cy="336550"/>
          </a:xfrm>
          <a:prstGeom prst="rect">
            <a:avLst/>
          </a:prstGeom>
          <a:solidFill>
            <a:schemeClr val="tx1"/>
          </a:solidFill>
          <a:ln w="12700">
            <a:no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4" name="Oval 8"/>
          <p:cNvSpPr>
            <a:spLocks noChangeArrowheads="1"/>
          </p:cNvSpPr>
          <p:nvPr/>
        </p:nvSpPr>
        <p:spPr bwMode="auto">
          <a:xfrm>
            <a:off x="2275090" y="2153822"/>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5" name="Oval 9"/>
          <p:cNvSpPr>
            <a:spLocks noChangeArrowheads="1"/>
          </p:cNvSpPr>
          <p:nvPr/>
        </p:nvSpPr>
        <p:spPr bwMode="auto">
          <a:xfrm>
            <a:off x="2275090" y="2957097"/>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6" name="Rectangle 10"/>
          <p:cNvSpPr>
            <a:spLocks noChangeArrowheads="1"/>
          </p:cNvSpPr>
          <p:nvPr/>
        </p:nvSpPr>
        <p:spPr bwMode="auto">
          <a:xfrm>
            <a:off x="2275090" y="2212560"/>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7" name="Text Box 11"/>
          <p:cNvSpPr txBox="1">
            <a:spLocks noChangeArrowheads="1"/>
          </p:cNvSpPr>
          <p:nvPr/>
        </p:nvSpPr>
        <p:spPr bwMode="auto">
          <a:xfrm>
            <a:off x="2363990" y="2509422"/>
            <a:ext cx="962025" cy="349250"/>
          </a:xfrm>
          <a:prstGeom prst="rect">
            <a:avLst/>
          </a:prstGeom>
          <a:solidFill>
            <a:schemeClr val="tx1"/>
          </a:solidFill>
          <a:ln w="12700">
            <a:solidFill>
              <a:schemeClr val="bg2"/>
            </a:solid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8" name="Oval 12"/>
          <p:cNvSpPr>
            <a:spLocks noChangeArrowheads="1"/>
          </p:cNvSpPr>
          <p:nvPr/>
        </p:nvSpPr>
        <p:spPr bwMode="auto">
          <a:xfrm>
            <a:off x="2275090" y="2137947"/>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9" name="Line 13"/>
          <p:cNvSpPr>
            <a:spLocks noChangeShapeType="1"/>
          </p:cNvSpPr>
          <p:nvPr/>
        </p:nvSpPr>
        <p:spPr bwMode="auto">
          <a:xfrm>
            <a:off x="2275090" y="2212560"/>
            <a:ext cx="0" cy="893762"/>
          </a:xfrm>
          <a:prstGeom prst="line">
            <a:avLst/>
          </a:prstGeom>
          <a:noFill/>
          <a:ln w="12700">
            <a:solidFill>
              <a:schemeClr val="bg2"/>
            </a:solidFill>
            <a:round/>
            <a:headEnd/>
            <a:tailEnd/>
          </a:ln>
        </p:spPr>
        <p:txBody>
          <a:bodyPr wrap="none" anchor="ctr"/>
          <a:lstStyle/>
          <a:p>
            <a:endParaRPr lang="en-US"/>
          </a:p>
        </p:txBody>
      </p:sp>
      <p:sp>
        <p:nvSpPr>
          <p:cNvPr id="6160" name="Line 14"/>
          <p:cNvSpPr>
            <a:spLocks noChangeShapeType="1"/>
          </p:cNvSpPr>
          <p:nvPr/>
        </p:nvSpPr>
        <p:spPr bwMode="auto">
          <a:xfrm>
            <a:off x="3413328" y="2287172"/>
            <a:ext cx="0" cy="744538"/>
          </a:xfrm>
          <a:prstGeom prst="line">
            <a:avLst/>
          </a:prstGeom>
          <a:noFill/>
          <a:ln w="12700">
            <a:solidFill>
              <a:schemeClr val="bg2"/>
            </a:solidFill>
            <a:round/>
            <a:headEnd/>
            <a:tailEnd/>
          </a:ln>
        </p:spPr>
        <p:txBody>
          <a:bodyPr wrap="none" anchor="ctr"/>
          <a:lstStyle/>
          <a:p>
            <a:endParaRPr lang="en-US"/>
          </a:p>
        </p:txBody>
      </p:sp>
      <p:sp>
        <p:nvSpPr>
          <p:cNvPr id="6161" name="Oval 15"/>
          <p:cNvSpPr>
            <a:spLocks noChangeArrowheads="1"/>
          </p:cNvSpPr>
          <p:nvPr/>
        </p:nvSpPr>
        <p:spPr bwMode="auto">
          <a:xfrm>
            <a:off x="2275090" y="2957097"/>
            <a:ext cx="1154113"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62" name="Rectangle 16"/>
          <p:cNvSpPr>
            <a:spLocks noChangeArrowheads="1"/>
          </p:cNvSpPr>
          <p:nvPr/>
        </p:nvSpPr>
        <p:spPr bwMode="auto">
          <a:xfrm>
            <a:off x="2275090" y="2212560"/>
            <a:ext cx="1138238" cy="893762"/>
          </a:xfrm>
          <a:prstGeom prst="rect">
            <a:avLst/>
          </a:prstGeom>
          <a:solidFill>
            <a:schemeClr val="tx1"/>
          </a:solidFill>
          <a:ln w="12700">
            <a:noFill/>
            <a:miter lim="800000"/>
            <a:headEnd/>
            <a:tailEnd/>
          </a:ln>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6163" name="Oval 17"/>
          <p:cNvSpPr>
            <a:spLocks noChangeArrowheads="1"/>
          </p:cNvSpPr>
          <p:nvPr/>
        </p:nvSpPr>
        <p:spPr bwMode="auto">
          <a:xfrm>
            <a:off x="2275090" y="2137947"/>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cxnSp>
        <p:nvCxnSpPr>
          <p:cNvPr id="6164" name="AutoShape 18"/>
          <p:cNvCxnSpPr>
            <a:cxnSpLocks noChangeShapeType="1"/>
            <a:stCxn id="6161" idx="4"/>
          </p:cNvCxnSpPr>
          <p:nvPr/>
        </p:nvCxnSpPr>
        <p:spPr bwMode="auto">
          <a:xfrm>
            <a:off x="2852940" y="3180935"/>
            <a:ext cx="0" cy="1116012"/>
          </a:xfrm>
          <a:prstGeom prst="straightConnector1">
            <a:avLst/>
          </a:prstGeom>
          <a:noFill/>
          <a:ln w="76200">
            <a:solidFill>
              <a:schemeClr val="tx1"/>
            </a:solidFill>
            <a:round/>
            <a:headEnd/>
            <a:tailEnd type="triangle" w="med" len="med"/>
          </a:ln>
        </p:spPr>
      </p:cxnSp>
      <p:sp>
        <p:nvSpPr>
          <p:cNvPr id="6165" name="Text Box 19"/>
          <p:cNvSpPr txBox="1">
            <a:spLocks noChangeArrowheads="1"/>
          </p:cNvSpPr>
          <p:nvPr/>
        </p:nvSpPr>
        <p:spPr bwMode="auto">
          <a:xfrm>
            <a:off x="2152485" y="6078945"/>
            <a:ext cx="1511300" cy="396875"/>
          </a:xfrm>
          <a:prstGeom prst="rect">
            <a:avLst/>
          </a:prstGeom>
          <a:noFill/>
          <a:ln w="9525">
            <a:noFill/>
            <a:miter lim="800000"/>
            <a:headEnd/>
            <a:tailEnd/>
          </a:ln>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dirty="0">
                <a:solidFill>
                  <a:srgbClr val="008000"/>
                </a:solidFill>
                <a:latin typeface="Arial" pitchFamily="34" charset="0"/>
              </a:rPr>
              <a:t>pass</a:t>
            </a:r>
            <a:r>
              <a:rPr lang="en-US" sz="2000" b="1" i="0" dirty="0">
                <a:solidFill>
                  <a:srgbClr val="FF7C80"/>
                </a:solidFill>
                <a:latin typeface="Arial" pitchFamily="34" charset="0"/>
              </a:rPr>
              <a:t> </a:t>
            </a:r>
            <a:r>
              <a:rPr lang="en-US" sz="2000" b="1" i="0" dirty="0">
                <a:solidFill>
                  <a:srgbClr val="CC3300"/>
                </a:solidFill>
                <a:latin typeface="Arial" pitchFamily="34" charset="0"/>
              </a:rPr>
              <a:t>fail</a:t>
            </a:r>
            <a:endParaRPr lang="en-GB" sz="2000" b="1" i="0" dirty="0">
              <a:solidFill>
                <a:srgbClr val="CC3300"/>
              </a:solidFill>
              <a:latin typeface="Arial" pitchFamily="34" charset="0"/>
            </a:endParaRPr>
          </a:p>
        </p:txBody>
      </p:sp>
      <p:cxnSp>
        <p:nvCxnSpPr>
          <p:cNvPr id="6166" name="AutoShape 20"/>
          <p:cNvCxnSpPr>
            <a:cxnSpLocks noChangeShapeType="1"/>
          </p:cNvCxnSpPr>
          <p:nvPr/>
        </p:nvCxnSpPr>
        <p:spPr bwMode="auto">
          <a:xfrm>
            <a:off x="2902153" y="5506622"/>
            <a:ext cx="1587" cy="600075"/>
          </a:xfrm>
          <a:prstGeom prst="straightConnector1">
            <a:avLst/>
          </a:prstGeom>
          <a:noFill/>
          <a:ln w="76200">
            <a:solidFill>
              <a:schemeClr val="tx1"/>
            </a:solidFill>
            <a:round/>
            <a:headEnd/>
            <a:tailEnd type="triangle" w="med" len="med"/>
          </a:ln>
        </p:spPr>
      </p:cxnSp>
      <p:sp>
        <p:nvSpPr>
          <p:cNvPr id="6167" name="Rectangle 21"/>
          <p:cNvSpPr>
            <a:spLocks noChangeArrowheads="1"/>
          </p:cNvSpPr>
          <p:nvPr/>
        </p:nvSpPr>
        <p:spPr bwMode="auto">
          <a:xfrm>
            <a:off x="1998865" y="1777585"/>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model-based</a:t>
            </a:r>
            <a:br>
              <a:rPr lang="en-US" sz="2000" b="1" i="0">
                <a:solidFill>
                  <a:srgbClr val="003300"/>
                </a:solidFill>
                <a:latin typeface="Arial" pitchFamily="34" charset="0"/>
              </a:rPr>
            </a:br>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generation</a:t>
            </a:r>
          </a:p>
        </p:txBody>
      </p:sp>
      <p:sp>
        <p:nvSpPr>
          <p:cNvPr id="6168" name="Rectangle 22"/>
          <p:cNvSpPr>
            <a:spLocks noChangeArrowheads="1"/>
          </p:cNvSpPr>
          <p:nvPr/>
        </p:nvSpPr>
        <p:spPr bwMode="auto">
          <a:xfrm>
            <a:off x="2006803" y="3995322"/>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execution </a:t>
            </a:r>
          </a:p>
        </p:txBody>
      </p:sp>
      <p:cxnSp>
        <p:nvCxnSpPr>
          <p:cNvPr id="6170" name="AutoShape 24"/>
          <p:cNvCxnSpPr>
            <a:cxnSpLocks noChangeShapeType="1"/>
            <a:stCxn id="6149" idx="2"/>
            <a:endCxn id="6150" idx="0"/>
          </p:cNvCxnSpPr>
          <p:nvPr/>
        </p:nvCxnSpPr>
        <p:spPr bwMode="auto">
          <a:xfrm>
            <a:off x="5489778" y="3353972"/>
            <a:ext cx="17462" cy="798513"/>
          </a:xfrm>
          <a:prstGeom prst="straightConnector1">
            <a:avLst/>
          </a:prstGeom>
          <a:noFill/>
          <a:ln w="76200">
            <a:solidFill>
              <a:srgbClr val="CC6600"/>
            </a:solidFill>
            <a:round/>
            <a:headEnd type="triangle" w="med" len="med"/>
            <a:tailEnd type="triangle" w="med" len="med"/>
          </a:ln>
        </p:spPr>
      </p:cxnSp>
      <p:grpSp>
        <p:nvGrpSpPr>
          <p:cNvPr id="6171" name="Group 25"/>
          <p:cNvGrpSpPr>
            <a:grpSpLocks/>
          </p:cNvGrpSpPr>
          <p:nvPr/>
        </p:nvGrpSpPr>
        <p:grpSpPr bwMode="auto">
          <a:xfrm>
            <a:off x="3454603" y="4406485"/>
            <a:ext cx="1090612" cy="922337"/>
            <a:chOff x="3016" y="2816"/>
            <a:chExt cx="615" cy="690"/>
          </a:xfrm>
        </p:grpSpPr>
        <p:sp>
          <p:nvSpPr>
            <p:cNvPr id="6174" name="AutoShape 26"/>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sp>
          <p:nvSpPr>
            <p:cNvPr id="6175" name="AutoShape 27"/>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grpSp>
      <p:sp>
        <p:nvSpPr>
          <p:cNvPr id="6172" name="Rectangle 28"/>
          <p:cNvSpPr>
            <a:spLocks noGrp="1" noChangeArrowheads="1"/>
          </p:cNvSpPr>
          <p:nvPr>
            <p:ph type="title"/>
          </p:nvPr>
        </p:nvSpPr>
        <p:spPr>
          <a:noFill/>
        </p:spPr>
        <p:txBody>
          <a:bodyPr wrap="square" lIns="91440" tIns="45720" rIns="91440" bIns="45720" anchor="ctr"/>
          <a:lstStyle/>
          <a:p>
            <a:r>
              <a:rPr lang="en-US" dirty="0" smtClean="0"/>
              <a:t>Model-Based Testing</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Rectangle 14"/>
          <p:cNvSpPr>
            <a:spLocks noGrp="1" noChangeArrowheads="1"/>
          </p:cNvSpPr>
          <p:nvPr>
            <p:ph type="sldNum" sz="quarter" idx="10"/>
          </p:nvPr>
        </p:nvSpPr>
        <p:spPr>
          <a:ln/>
        </p:spPr>
        <p:txBody>
          <a:bodyPr/>
          <a:lstStyle/>
          <a:p>
            <a:r>
              <a:rPr lang="en-US"/>
              <a:t>   </a:t>
            </a:r>
            <a:fld id="{AF4A399E-DC35-4820-971A-D7C9848C651F}" type="slidenum">
              <a:rPr lang="en-US"/>
              <a:pPr/>
              <a:t>21</a:t>
            </a:fld>
            <a:endParaRPr lang="en-US"/>
          </a:p>
        </p:txBody>
      </p:sp>
      <p:sp>
        <p:nvSpPr>
          <p:cNvPr id="41" name="Rectangle 28"/>
          <p:cNvSpPr>
            <a:spLocks noGrp="1" noChangeArrowheads="1"/>
          </p:cNvSpPr>
          <p:nvPr>
            <p:ph type="title"/>
          </p:nvPr>
        </p:nvSpPr>
        <p:spPr>
          <a:xfrm>
            <a:off x="424260" y="817460"/>
            <a:ext cx="8229600" cy="609600"/>
          </a:xfrm>
          <a:noFill/>
        </p:spPr>
        <p:txBody>
          <a:bodyPr wrap="square" lIns="91440" tIns="45720" rIns="91440" bIns="45720" anchor="ctr"/>
          <a:lstStyle/>
          <a:p>
            <a:r>
              <a:rPr lang="en-US" dirty="0" smtClean="0"/>
              <a:t>MBT </a:t>
            </a:r>
            <a:r>
              <a:rPr lang="en-GB" dirty="0" smtClean="0"/>
              <a:t>with Labelled Transition Systems</a:t>
            </a:r>
            <a:endParaRPr lang="en-US" dirty="0" smtClean="0"/>
          </a:p>
        </p:txBody>
      </p:sp>
      <p:grpSp>
        <p:nvGrpSpPr>
          <p:cNvPr id="42" name="Group 3"/>
          <p:cNvGrpSpPr>
            <a:grpSpLocks/>
          </p:cNvGrpSpPr>
          <p:nvPr/>
        </p:nvGrpSpPr>
        <p:grpSpPr bwMode="auto">
          <a:xfrm>
            <a:off x="1998865" y="1815990"/>
            <a:ext cx="4302125" cy="4465638"/>
            <a:chOff x="2196" y="1192"/>
            <a:chExt cx="2790" cy="2886"/>
          </a:xfrm>
        </p:grpSpPr>
        <p:cxnSp>
          <p:nvCxnSpPr>
            <p:cNvPr id="43" name="AutoShape 4"/>
            <p:cNvCxnSpPr>
              <a:cxnSpLocks noChangeShapeType="1"/>
            </p:cNvCxnSpPr>
            <p:nvPr/>
          </p:nvCxnSpPr>
          <p:spPr bwMode="auto">
            <a:xfrm flipH="1">
              <a:off x="4277" y="2086"/>
              <a:ext cx="2" cy="627"/>
            </a:xfrm>
            <a:prstGeom prst="straightConnector1">
              <a:avLst/>
            </a:prstGeom>
            <a:noFill/>
            <a:ln w="76200">
              <a:solidFill>
                <a:srgbClr val="993300"/>
              </a:solidFill>
              <a:round/>
              <a:headEnd type="triangle" w="med" len="med"/>
              <a:tailEnd type="triangle" w="med" len="med"/>
            </a:ln>
            <a:effectLst/>
          </p:spPr>
        </p:cxnSp>
        <p:cxnSp>
          <p:nvCxnSpPr>
            <p:cNvPr id="44" name="AutoShape 5"/>
            <p:cNvCxnSpPr>
              <a:cxnSpLocks noChangeShapeType="1"/>
            </p:cNvCxnSpPr>
            <p:nvPr/>
          </p:nvCxnSpPr>
          <p:spPr bwMode="auto">
            <a:xfrm flipH="1">
              <a:off x="3226" y="1717"/>
              <a:ext cx="535" cy="4"/>
            </a:xfrm>
            <a:prstGeom prst="straightConnector1">
              <a:avLst/>
            </a:prstGeom>
            <a:noFill/>
            <a:ln w="76200">
              <a:solidFill>
                <a:schemeClr val="tx1"/>
              </a:solidFill>
              <a:round/>
              <a:headEnd/>
              <a:tailEnd type="triangle" w="med" len="med"/>
            </a:ln>
            <a:effectLst/>
          </p:spPr>
        </p:cxnSp>
        <p:sp>
          <p:nvSpPr>
            <p:cNvPr id="45" name="AutoShape 6"/>
            <p:cNvSpPr>
              <a:spLocks noChangeArrowheads="1"/>
            </p:cNvSpPr>
            <p:nvPr/>
          </p:nvSpPr>
          <p:spPr bwMode="auto">
            <a:xfrm>
              <a:off x="3600" y="1347"/>
              <a:ext cx="1314" cy="739"/>
            </a:xfrm>
            <a:prstGeom prst="verticalScroll">
              <a:avLst>
                <a:gd name="adj" fmla="val 21046"/>
              </a:avLst>
            </a:prstGeom>
            <a:solidFill>
              <a:srgbClr val="00FF00"/>
            </a:solidFill>
            <a:ln w="9525">
              <a:solidFill>
                <a:schemeClr val="bg2"/>
              </a:solidFill>
              <a:round/>
              <a:headEnd/>
              <a:tailEnd/>
            </a:ln>
            <a:effectLst/>
          </p:spPr>
          <p:txBody>
            <a:bodyPr wrap="none" anchor="ctr"/>
            <a:lstStyle/>
            <a:p>
              <a:pPr algn="ctr" eaLnBrk="0" hangingPunct="0">
                <a:lnSpc>
                  <a:spcPct val="120000"/>
                </a:lnSpc>
                <a:spcBef>
                  <a:spcPct val="20000"/>
                </a:spcBef>
                <a:buClr>
                  <a:schemeClr val="accent2"/>
                </a:buClr>
                <a:buSzPct val="120000"/>
                <a:buFont typeface="Wingdings" pitchFamily="2" charset="2"/>
                <a:buNone/>
              </a:pPr>
              <a:r>
                <a:rPr lang="en-GB" sz="2000" b="1" i="0">
                  <a:solidFill>
                    <a:srgbClr val="003300"/>
                  </a:solidFill>
                  <a:latin typeface="Arial" pitchFamily="34" charset="0"/>
                </a:rPr>
                <a:t>LTS</a:t>
              </a:r>
              <a:br>
                <a:rPr lang="en-GB" sz="2000" b="1" i="0">
                  <a:solidFill>
                    <a:srgbClr val="003300"/>
                  </a:solidFill>
                  <a:latin typeface="Arial" pitchFamily="34" charset="0"/>
                </a:rPr>
              </a:br>
              <a:r>
                <a:rPr lang="en-GB" sz="2000" b="1" i="0">
                  <a:solidFill>
                    <a:srgbClr val="003300"/>
                  </a:solidFill>
                  <a:latin typeface="Arial" pitchFamily="34" charset="0"/>
                </a:rPr>
                <a:t>model</a:t>
              </a:r>
            </a:p>
          </p:txBody>
        </p:sp>
        <p:sp>
          <p:nvSpPr>
            <p:cNvPr id="46" name="Rectangle 7"/>
            <p:cNvSpPr>
              <a:spLocks noChangeArrowheads="1"/>
            </p:cNvSpPr>
            <p:nvPr/>
          </p:nvSpPr>
          <p:spPr bwMode="auto">
            <a:xfrm>
              <a:off x="3522" y="2713"/>
              <a:ext cx="1464" cy="809"/>
            </a:xfrm>
            <a:prstGeom prst="rect">
              <a:avLst/>
            </a:prstGeom>
            <a:solidFill>
              <a:srgbClr val="5F5F5F"/>
            </a:solidFill>
            <a:ln w="9525">
              <a:noFill/>
              <a:miter lim="800000"/>
              <a:headEnd/>
              <a:tailEnd/>
            </a:ln>
            <a:effectLst/>
          </p:spPr>
          <p:txBody>
            <a:bodyPr wrap="none" anchor="ctr"/>
            <a:lstStyle/>
            <a:p>
              <a:pPr algn="ctr" eaLnBrk="0" hangingPunct="0">
                <a:lnSpc>
                  <a:spcPct val="8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br>
                <a:rPr lang="en-GB" sz="3200" i="0">
                  <a:solidFill>
                    <a:srgbClr val="FFFF66"/>
                  </a:solidFill>
                  <a:latin typeface="Arial" pitchFamily="34" charset="0"/>
                </a:rPr>
              </a:br>
              <a:r>
                <a:rPr lang="en-GB" sz="3200" i="0">
                  <a:solidFill>
                    <a:srgbClr val="FFFF66"/>
                  </a:solidFill>
                  <a:latin typeface="Arial" pitchFamily="34" charset="0"/>
                </a:rPr>
                <a:t>  </a:t>
              </a:r>
              <a:r>
                <a:rPr lang="en-GB" sz="1600">
                  <a:solidFill>
                    <a:srgbClr val="FFFF66"/>
                  </a:solidFill>
                  <a:latin typeface="Arial" pitchFamily="34" charset="0"/>
                </a:rPr>
                <a:t>behaving as</a:t>
              </a:r>
              <a:br>
                <a:rPr lang="en-GB" sz="1600">
                  <a:solidFill>
                    <a:srgbClr val="FFFF66"/>
                  </a:solidFill>
                  <a:latin typeface="Arial" pitchFamily="34" charset="0"/>
                </a:rPr>
              </a:br>
              <a:r>
                <a:rPr lang="en-GB" sz="1600">
                  <a:solidFill>
                    <a:srgbClr val="FFFF66"/>
                  </a:solidFill>
                  <a:latin typeface="Arial" pitchFamily="34" charset="0"/>
                </a:rPr>
                <a:t>input-enabled</a:t>
              </a:r>
              <a:r>
                <a:rPr lang="en-GB">
                  <a:solidFill>
                    <a:srgbClr val="FFFF66"/>
                  </a:solidFill>
                  <a:latin typeface="Arial" pitchFamily="34" charset="0"/>
                </a:rPr>
                <a:t> LTS</a:t>
              </a:r>
            </a:p>
          </p:txBody>
        </p:sp>
        <p:sp>
          <p:nvSpPr>
            <p:cNvPr id="47" name="Rectangle 8"/>
            <p:cNvSpPr>
              <a:spLocks noChangeArrowheads="1"/>
            </p:cNvSpPr>
            <p:nvPr/>
          </p:nvSpPr>
          <p:spPr bwMode="auto">
            <a:xfrm>
              <a:off x="2367" y="1448"/>
              <a:ext cx="669" cy="507"/>
            </a:xfrm>
            <a:prstGeom prst="rect">
              <a:avLst/>
            </a:prstGeom>
            <a:solidFill>
              <a:schemeClr val="tx1"/>
            </a:solidFill>
            <a:ln w="12700">
              <a:solidFill>
                <a:schemeClr val="bg2"/>
              </a:solidFill>
              <a:miter lim="800000"/>
              <a:headEnd/>
              <a:tailEnd/>
            </a:ln>
            <a:effectLst/>
          </p:spPr>
          <p:txBody>
            <a:bodyPr wrap="none" anchor="ctr"/>
            <a:lstStyle/>
            <a:p>
              <a:endParaRPr lang="en-US"/>
            </a:p>
          </p:txBody>
        </p:sp>
        <p:sp>
          <p:nvSpPr>
            <p:cNvPr id="48" name="Oval 9"/>
            <p:cNvSpPr>
              <a:spLocks noChangeArrowheads="1"/>
            </p:cNvSpPr>
            <p:nvPr/>
          </p:nvSpPr>
          <p:spPr bwMode="auto">
            <a:xfrm>
              <a:off x="2367" y="1870"/>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49" name="Text Box 10"/>
            <p:cNvSpPr txBox="1">
              <a:spLocks noChangeArrowheads="1"/>
            </p:cNvSpPr>
            <p:nvPr/>
          </p:nvSpPr>
          <p:spPr bwMode="auto">
            <a:xfrm>
              <a:off x="2419" y="1617"/>
              <a:ext cx="566" cy="217"/>
            </a:xfrm>
            <a:prstGeom prst="rect">
              <a:avLst/>
            </a:prstGeom>
            <a:solidFill>
              <a:schemeClr val="tx1"/>
            </a:solidFill>
            <a:ln w="12700">
              <a:noFill/>
              <a:miter lim="800000"/>
              <a:headEnd/>
              <a:tailEnd/>
            </a:ln>
            <a:effectLst/>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50" name="Oval 11"/>
            <p:cNvSpPr>
              <a:spLocks noChangeArrowheads="1"/>
            </p:cNvSpPr>
            <p:nvPr/>
          </p:nvSpPr>
          <p:spPr bwMode="auto">
            <a:xfrm>
              <a:off x="2367" y="1405"/>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51" name="Oval 12"/>
            <p:cNvSpPr>
              <a:spLocks noChangeArrowheads="1"/>
            </p:cNvSpPr>
            <p:nvPr/>
          </p:nvSpPr>
          <p:spPr bwMode="auto">
            <a:xfrm>
              <a:off x="2367" y="1861"/>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52" name="Rectangle 13"/>
            <p:cNvSpPr>
              <a:spLocks noChangeArrowheads="1"/>
            </p:cNvSpPr>
            <p:nvPr/>
          </p:nvSpPr>
          <p:spPr bwMode="auto">
            <a:xfrm>
              <a:off x="2367" y="1439"/>
              <a:ext cx="669" cy="507"/>
            </a:xfrm>
            <a:prstGeom prst="rect">
              <a:avLst/>
            </a:prstGeom>
            <a:solidFill>
              <a:schemeClr val="tx1"/>
            </a:solidFill>
            <a:ln w="12700">
              <a:solidFill>
                <a:schemeClr val="bg2"/>
              </a:solidFill>
              <a:miter lim="800000"/>
              <a:headEnd/>
              <a:tailEnd/>
            </a:ln>
            <a:effectLst/>
          </p:spPr>
          <p:txBody>
            <a:bodyPr wrap="none" anchor="ctr"/>
            <a:lstStyle/>
            <a:p>
              <a:endParaRPr lang="en-US"/>
            </a:p>
          </p:txBody>
        </p:sp>
        <p:sp>
          <p:nvSpPr>
            <p:cNvPr id="53" name="Text Box 14"/>
            <p:cNvSpPr txBox="1">
              <a:spLocks noChangeArrowheads="1"/>
            </p:cNvSpPr>
            <p:nvPr/>
          </p:nvSpPr>
          <p:spPr bwMode="auto">
            <a:xfrm>
              <a:off x="2419" y="1608"/>
              <a:ext cx="566" cy="225"/>
            </a:xfrm>
            <a:prstGeom prst="rect">
              <a:avLst/>
            </a:prstGeom>
            <a:solidFill>
              <a:schemeClr val="tx1"/>
            </a:solidFill>
            <a:ln w="12700">
              <a:solidFill>
                <a:schemeClr val="bg2"/>
              </a:solidFill>
              <a:miter lim="800000"/>
              <a:headEnd/>
              <a:tailEnd/>
            </a:ln>
            <a:effectLst/>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54" name="Oval 15"/>
            <p:cNvSpPr>
              <a:spLocks noChangeArrowheads="1"/>
            </p:cNvSpPr>
            <p:nvPr/>
          </p:nvSpPr>
          <p:spPr bwMode="auto">
            <a:xfrm>
              <a:off x="2367" y="1396"/>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55" name="Line 16"/>
            <p:cNvSpPr>
              <a:spLocks noChangeShapeType="1"/>
            </p:cNvSpPr>
            <p:nvPr/>
          </p:nvSpPr>
          <p:spPr bwMode="auto">
            <a:xfrm>
              <a:off x="2367" y="1439"/>
              <a:ext cx="0" cy="507"/>
            </a:xfrm>
            <a:prstGeom prst="line">
              <a:avLst/>
            </a:prstGeom>
            <a:noFill/>
            <a:ln w="12700">
              <a:solidFill>
                <a:schemeClr val="bg2"/>
              </a:solidFill>
              <a:round/>
              <a:headEnd/>
              <a:tailEnd/>
            </a:ln>
            <a:effectLst/>
          </p:spPr>
          <p:txBody>
            <a:bodyPr wrap="none" anchor="ctr"/>
            <a:lstStyle/>
            <a:p>
              <a:endParaRPr lang="en-US"/>
            </a:p>
          </p:txBody>
        </p:sp>
        <p:sp>
          <p:nvSpPr>
            <p:cNvPr id="56" name="Line 17"/>
            <p:cNvSpPr>
              <a:spLocks noChangeShapeType="1"/>
            </p:cNvSpPr>
            <p:nvPr/>
          </p:nvSpPr>
          <p:spPr bwMode="auto">
            <a:xfrm>
              <a:off x="3036" y="1481"/>
              <a:ext cx="0" cy="422"/>
            </a:xfrm>
            <a:prstGeom prst="line">
              <a:avLst/>
            </a:prstGeom>
            <a:noFill/>
            <a:ln w="12700">
              <a:solidFill>
                <a:schemeClr val="bg2"/>
              </a:solidFill>
              <a:round/>
              <a:headEnd/>
              <a:tailEnd/>
            </a:ln>
            <a:effectLst/>
          </p:spPr>
          <p:txBody>
            <a:bodyPr wrap="none" anchor="ctr"/>
            <a:lstStyle/>
            <a:p>
              <a:endParaRPr lang="en-US"/>
            </a:p>
          </p:txBody>
        </p:sp>
        <p:sp>
          <p:nvSpPr>
            <p:cNvPr id="57" name="Oval 18"/>
            <p:cNvSpPr>
              <a:spLocks noChangeArrowheads="1"/>
            </p:cNvSpPr>
            <p:nvPr/>
          </p:nvSpPr>
          <p:spPr bwMode="auto">
            <a:xfrm>
              <a:off x="2367" y="1861"/>
              <a:ext cx="678"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58" name="Rectangle 19"/>
            <p:cNvSpPr>
              <a:spLocks noChangeArrowheads="1"/>
            </p:cNvSpPr>
            <p:nvPr/>
          </p:nvSpPr>
          <p:spPr bwMode="auto">
            <a:xfrm>
              <a:off x="2367" y="1439"/>
              <a:ext cx="669" cy="507"/>
            </a:xfrm>
            <a:prstGeom prst="rect">
              <a:avLst/>
            </a:prstGeom>
            <a:solidFill>
              <a:schemeClr val="tx1"/>
            </a:solidFill>
            <a:ln w="12700">
              <a:noFill/>
              <a:miter lim="800000"/>
              <a:headEnd/>
              <a:tailEnd/>
            </a:ln>
            <a:effectLst/>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59" name="Oval 20"/>
            <p:cNvSpPr>
              <a:spLocks noChangeArrowheads="1"/>
            </p:cNvSpPr>
            <p:nvPr/>
          </p:nvSpPr>
          <p:spPr bwMode="auto">
            <a:xfrm>
              <a:off x="2367" y="1396"/>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cxnSp>
          <p:nvCxnSpPr>
            <p:cNvPr id="60" name="AutoShape 21"/>
            <p:cNvCxnSpPr>
              <a:cxnSpLocks noChangeShapeType="1"/>
              <a:stCxn id="57" idx="4"/>
            </p:cNvCxnSpPr>
            <p:nvPr/>
          </p:nvCxnSpPr>
          <p:spPr bwMode="auto">
            <a:xfrm>
              <a:off x="2706" y="1988"/>
              <a:ext cx="0" cy="633"/>
            </a:xfrm>
            <a:prstGeom prst="straightConnector1">
              <a:avLst/>
            </a:prstGeom>
            <a:noFill/>
            <a:ln w="76200">
              <a:solidFill>
                <a:schemeClr val="tx1"/>
              </a:solidFill>
              <a:round/>
              <a:headEnd/>
              <a:tailEnd type="triangle" w="med" len="med"/>
            </a:ln>
            <a:effectLst/>
          </p:spPr>
        </p:cxnSp>
        <p:sp>
          <p:nvSpPr>
            <p:cNvPr id="61" name="Text Box 22"/>
            <p:cNvSpPr txBox="1">
              <a:spLocks noChangeArrowheads="1"/>
            </p:cNvSpPr>
            <p:nvPr/>
          </p:nvSpPr>
          <p:spPr bwMode="auto">
            <a:xfrm>
              <a:off x="2279" y="3822"/>
              <a:ext cx="889" cy="256"/>
            </a:xfrm>
            <a:prstGeom prst="rect">
              <a:avLst/>
            </a:prstGeom>
            <a:noFill/>
            <a:ln w="9525">
              <a:noFill/>
              <a:miter lim="800000"/>
              <a:headEnd/>
              <a:tailEnd/>
            </a:ln>
            <a:effectLst/>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dirty="0">
                  <a:solidFill>
                    <a:srgbClr val="008000"/>
                  </a:solidFill>
                  <a:latin typeface="Arial" pitchFamily="34" charset="0"/>
                </a:rPr>
                <a:t>pass</a:t>
              </a:r>
              <a:r>
                <a:rPr lang="en-US" sz="2000" b="1" i="0" dirty="0">
                  <a:solidFill>
                    <a:srgbClr val="FF7C80"/>
                  </a:solidFill>
                  <a:latin typeface="Arial" pitchFamily="34" charset="0"/>
                </a:rPr>
                <a:t> </a:t>
              </a:r>
              <a:r>
                <a:rPr lang="en-US" sz="2000" b="1" i="0" dirty="0">
                  <a:solidFill>
                    <a:srgbClr val="CC3300"/>
                  </a:solidFill>
                  <a:latin typeface="Arial" pitchFamily="34" charset="0"/>
                </a:rPr>
                <a:t>fail</a:t>
              </a:r>
              <a:endParaRPr lang="en-GB" sz="2000" b="1" i="0" dirty="0">
                <a:solidFill>
                  <a:srgbClr val="CC3300"/>
                </a:solidFill>
                <a:latin typeface="Arial" pitchFamily="34" charset="0"/>
              </a:endParaRPr>
            </a:p>
          </p:txBody>
        </p:sp>
        <p:cxnSp>
          <p:nvCxnSpPr>
            <p:cNvPr id="62" name="AutoShape 23"/>
            <p:cNvCxnSpPr>
              <a:cxnSpLocks noChangeShapeType="1"/>
              <a:endCxn id="61" idx="0"/>
            </p:cNvCxnSpPr>
            <p:nvPr/>
          </p:nvCxnSpPr>
          <p:spPr bwMode="auto">
            <a:xfrm>
              <a:off x="2723" y="3481"/>
              <a:ext cx="1" cy="341"/>
            </a:xfrm>
            <a:prstGeom prst="straightConnector1">
              <a:avLst/>
            </a:prstGeom>
            <a:noFill/>
            <a:ln w="76200">
              <a:solidFill>
                <a:schemeClr val="tx1"/>
              </a:solidFill>
              <a:round/>
              <a:headEnd/>
              <a:tailEnd type="triangle" w="med" len="med"/>
            </a:ln>
            <a:effectLst/>
          </p:spPr>
        </p:cxnSp>
        <p:sp>
          <p:nvSpPr>
            <p:cNvPr id="63" name="Rectangle 24"/>
            <p:cNvSpPr>
              <a:spLocks noChangeArrowheads="1"/>
            </p:cNvSpPr>
            <p:nvPr/>
          </p:nvSpPr>
          <p:spPr bwMode="auto">
            <a:xfrm>
              <a:off x="2196" y="2624"/>
              <a:ext cx="1029" cy="1000"/>
            </a:xfrm>
            <a:prstGeom prst="rect">
              <a:avLst/>
            </a:prstGeom>
            <a:solidFill>
              <a:srgbClr val="9999FF"/>
            </a:solidFill>
            <a:ln w="9525">
              <a:noFill/>
              <a:miter lim="800000"/>
              <a:headEnd/>
              <a:tailEnd/>
            </a:ln>
            <a:effectLst/>
          </p:spPr>
          <p:txBody>
            <a:bodyPr wrap="none" tIns="91440" bIns="91440" anchor="ctr"/>
            <a:lstStyle/>
            <a:p>
              <a:pPr algn="ctr" eaLnBrk="0" hangingPunct="0"/>
              <a:r>
                <a:rPr lang="en-US" sz="2000" b="1" i="0">
                  <a:solidFill>
                    <a:srgbClr val="003300"/>
                  </a:solidFill>
                  <a:latin typeface="Arial" pitchFamily="34" charset="0"/>
                </a:rPr>
                <a:t>LTS</a:t>
              </a:r>
              <a:br>
                <a:rPr lang="en-US" sz="2000" b="1" i="0">
                  <a:solidFill>
                    <a:srgbClr val="003300"/>
                  </a:solidFill>
                  <a:latin typeface="Arial" pitchFamily="34" charset="0"/>
                </a:rPr>
              </a:br>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execution </a:t>
              </a:r>
            </a:p>
          </p:txBody>
        </p:sp>
        <p:sp>
          <p:nvSpPr>
            <p:cNvPr id="64" name="Rectangle 25"/>
            <p:cNvSpPr>
              <a:spLocks noChangeArrowheads="1"/>
            </p:cNvSpPr>
            <p:nvPr/>
          </p:nvSpPr>
          <p:spPr bwMode="auto">
            <a:xfrm>
              <a:off x="2204" y="1192"/>
              <a:ext cx="1029" cy="999"/>
            </a:xfrm>
            <a:prstGeom prst="rect">
              <a:avLst/>
            </a:prstGeom>
            <a:solidFill>
              <a:srgbClr val="9999FF"/>
            </a:solidFill>
            <a:ln w="9525">
              <a:noFill/>
              <a:miter lim="800000"/>
              <a:headEnd/>
              <a:tailEnd/>
            </a:ln>
            <a:effectLst/>
          </p:spPr>
          <p:txBody>
            <a:bodyPr wrap="none" tIns="91440" bIns="91440" anchor="ctr"/>
            <a:lstStyle/>
            <a:p>
              <a:pPr algn="ctr" eaLnBrk="0" hangingPunct="0"/>
              <a:r>
                <a:rPr lang="en-US" sz="2000" b="1" i="0">
                  <a:solidFill>
                    <a:srgbClr val="003300"/>
                  </a:solidFill>
                  <a:latin typeface="Arial" pitchFamily="34" charset="0"/>
                </a:rPr>
                <a:t>ioco</a:t>
              </a:r>
              <a:br>
                <a:rPr lang="en-US" sz="2000" b="1" i="0">
                  <a:solidFill>
                    <a:srgbClr val="003300"/>
                  </a:solidFill>
                  <a:latin typeface="Arial" pitchFamily="34" charset="0"/>
                </a:rPr>
              </a:br>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generation</a:t>
              </a:r>
              <a:endParaRPr lang="en-US" b="1" i="0">
                <a:solidFill>
                  <a:srgbClr val="003300"/>
                </a:solidFill>
                <a:latin typeface="Arial" pitchFamily="34" charset="0"/>
              </a:endParaRPr>
            </a:p>
          </p:txBody>
        </p:sp>
        <p:grpSp>
          <p:nvGrpSpPr>
            <p:cNvPr id="65" name="Group 26"/>
            <p:cNvGrpSpPr>
              <a:grpSpLocks/>
            </p:cNvGrpSpPr>
            <p:nvPr/>
          </p:nvGrpSpPr>
          <p:grpSpPr bwMode="auto">
            <a:xfrm>
              <a:off x="3025" y="2847"/>
              <a:ext cx="723" cy="546"/>
              <a:chOff x="3016" y="2816"/>
              <a:chExt cx="615" cy="690"/>
            </a:xfrm>
          </p:grpSpPr>
          <p:sp>
            <p:nvSpPr>
              <p:cNvPr id="66" name="AutoShape 27"/>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a:effectLst/>
            </p:spPr>
            <p:txBody>
              <a:bodyPr wrap="none" anchor="ctr"/>
              <a:lstStyle/>
              <a:p>
                <a:endParaRPr lang="en-US"/>
              </a:p>
            </p:txBody>
          </p:sp>
          <p:sp>
            <p:nvSpPr>
              <p:cNvPr id="67" name="AutoShape 28"/>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a:effectLst/>
            </p:spPr>
            <p:txBody>
              <a:bodyPr wrap="none" anchor="ctr"/>
              <a:lstStyle/>
              <a:p>
                <a:endParaRPr lang="en-US"/>
              </a:p>
            </p:txBody>
          </p:sp>
        </p:grpSp>
      </p:grpSp>
      <p:sp>
        <p:nvSpPr>
          <p:cNvPr id="68" name="Text Box 29"/>
          <p:cNvSpPr txBox="1">
            <a:spLocks noChangeArrowheads="1"/>
          </p:cNvSpPr>
          <p:nvPr/>
        </p:nvSpPr>
        <p:spPr bwMode="auto">
          <a:xfrm>
            <a:off x="5302452" y="3198703"/>
            <a:ext cx="1993900" cy="946150"/>
          </a:xfrm>
          <a:prstGeom prst="rect">
            <a:avLst/>
          </a:prstGeom>
          <a:noFill/>
          <a:ln w="9525">
            <a:noFill/>
            <a:miter lim="800000"/>
            <a:headEnd/>
            <a:tailEnd/>
          </a:ln>
          <a:effectLst/>
        </p:spPr>
        <p:txBody>
          <a:bodyPr anchor="ctr">
            <a:spAutoFit/>
          </a:bodyPr>
          <a:lstStyle/>
          <a:p>
            <a:pPr algn="ctr" eaLnBrk="0" hangingPunct="0"/>
            <a:r>
              <a:rPr lang="en-GB" b="1" i="0">
                <a:solidFill>
                  <a:srgbClr val="CC3300"/>
                </a:solidFill>
                <a:latin typeface="Arial" pitchFamily="34" charset="0"/>
                <a:sym typeface="Wingdings" pitchFamily="2" charset="2"/>
              </a:rPr>
              <a:t>input/output</a:t>
            </a:r>
            <a:br>
              <a:rPr lang="en-GB" b="1" i="0">
                <a:solidFill>
                  <a:srgbClr val="CC3300"/>
                </a:solidFill>
                <a:latin typeface="Arial" pitchFamily="34" charset="0"/>
                <a:sym typeface="Wingdings" pitchFamily="2" charset="2"/>
              </a:rPr>
            </a:br>
            <a:r>
              <a:rPr lang="en-GB" b="1" i="0">
                <a:solidFill>
                  <a:srgbClr val="CC3300"/>
                </a:solidFill>
                <a:latin typeface="Arial" pitchFamily="34" charset="0"/>
                <a:sym typeface="Wingdings" pitchFamily="2" charset="2"/>
              </a:rPr>
              <a:t>conformance</a:t>
            </a:r>
            <a:br>
              <a:rPr lang="en-GB" b="1" i="0">
                <a:solidFill>
                  <a:srgbClr val="CC3300"/>
                </a:solidFill>
                <a:latin typeface="Arial" pitchFamily="34" charset="0"/>
                <a:sym typeface="Wingdings" pitchFamily="2" charset="2"/>
              </a:rPr>
            </a:br>
            <a:r>
              <a:rPr lang="en-GB" sz="2000" b="1" i="0">
                <a:solidFill>
                  <a:srgbClr val="008000"/>
                </a:solidFill>
                <a:latin typeface="Arial" pitchFamily="34" charset="0"/>
                <a:sym typeface="Wingdings" pitchFamily="2" charset="2"/>
              </a:rPr>
              <a:t>ioco</a:t>
            </a:r>
            <a:endParaRPr lang="en-GB" sz="2000" b="1" i="0">
              <a:solidFill>
                <a:srgbClr val="008000"/>
              </a:solidFill>
              <a:latin typeface="Arial" pitchFamily="34" charset="0"/>
            </a:endParaRPr>
          </a:p>
        </p:txBody>
      </p:sp>
      <p:sp>
        <p:nvSpPr>
          <p:cNvPr id="69" name="Rectangle 30"/>
          <p:cNvSpPr>
            <a:spLocks noChangeArrowheads="1"/>
          </p:cNvSpPr>
          <p:nvPr/>
        </p:nvSpPr>
        <p:spPr bwMode="auto">
          <a:xfrm>
            <a:off x="2767215" y="3352690"/>
            <a:ext cx="1463675" cy="628650"/>
          </a:xfrm>
          <a:prstGeom prst="rect">
            <a:avLst/>
          </a:prstGeom>
          <a:noFill/>
          <a:ln w="9525" algn="ctr">
            <a:noFill/>
            <a:miter lim="800000"/>
            <a:headEnd/>
            <a:tailEnd/>
          </a:ln>
          <a:effectLst/>
        </p:spPr>
        <p:txBody>
          <a:bodyPr>
            <a:spAutoFit/>
          </a:bodyPr>
          <a:lstStyle/>
          <a:p>
            <a:pPr marL="114300" lvl="1">
              <a:lnSpc>
                <a:spcPct val="110000"/>
              </a:lnSpc>
              <a:spcBef>
                <a:spcPct val="20000"/>
              </a:spcBef>
            </a:pPr>
            <a:r>
              <a:rPr lang="en-US" sz="1600" b="1" i="0">
                <a:solidFill>
                  <a:srgbClr val="CC3300"/>
                </a:solidFill>
                <a:latin typeface="Arial" pitchFamily="34" charset="0"/>
              </a:rPr>
              <a:t>set of</a:t>
            </a:r>
            <a:br>
              <a:rPr lang="en-US" sz="1600" b="1" i="0">
                <a:solidFill>
                  <a:srgbClr val="CC3300"/>
                </a:solidFill>
                <a:latin typeface="Arial" pitchFamily="34" charset="0"/>
              </a:rPr>
            </a:br>
            <a:r>
              <a:rPr lang="en-US" sz="1600" b="1" i="0">
                <a:solidFill>
                  <a:srgbClr val="CC3300"/>
                </a:solidFill>
                <a:latin typeface="Arial" pitchFamily="34" charset="0"/>
              </a:rPr>
              <a:t>LTS tests</a:t>
            </a:r>
            <a:endParaRPr lang="en-US" sz="1600" b="1" i="0">
              <a:solidFill>
                <a:srgbClr val="CC3300"/>
              </a:solidFill>
              <a:latin typeface="Arial" pitchFamily="34" charset="0"/>
              <a:sym typeface="Symbol" pitchFamily="18" charset="2"/>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Rectangle 14"/>
          <p:cNvSpPr>
            <a:spLocks noGrp="1" noChangeArrowheads="1"/>
          </p:cNvSpPr>
          <p:nvPr>
            <p:ph type="sldNum" sz="quarter" idx="10"/>
          </p:nvPr>
        </p:nvSpPr>
        <p:spPr>
          <a:ln/>
        </p:spPr>
        <p:txBody>
          <a:bodyPr/>
          <a:lstStyle/>
          <a:p>
            <a:r>
              <a:rPr lang="en-US"/>
              <a:t>   </a:t>
            </a:r>
            <a:fld id="{AC1234FA-8C5F-4ABC-8401-7D475ACF7FF9}" type="slidenum">
              <a:rPr lang="en-US"/>
              <a:pPr/>
              <a:t>22</a:t>
            </a:fld>
            <a:endParaRPr lang="en-US"/>
          </a:p>
        </p:txBody>
      </p:sp>
      <p:sp>
        <p:nvSpPr>
          <p:cNvPr id="246786" name="Rectangle 2"/>
          <p:cNvSpPr>
            <a:spLocks noGrp="1" noChangeArrowheads="1"/>
          </p:cNvSpPr>
          <p:nvPr>
            <p:ph type="title"/>
          </p:nvPr>
        </p:nvSpPr>
        <p:spPr/>
        <p:txBody>
          <a:bodyPr/>
          <a:lstStyle/>
          <a:p>
            <a:r>
              <a:rPr lang="en-GB" smtClean="0"/>
              <a:t>Models: Labelled Transition Systems</a:t>
            </a:r>
            <a:endParaRPr lang="en-US" smtClean="0"/>
          </a:p>
        </p:txBody>
      </p:sp>
      <p:sp>
        <p:nvSpPr>
          <p:cNvPr id="246787" name="Text Box 3"/>
          <p:cNvSpPr txBox="1">
            <a:spLocks noChangeArrowheads="1"/>
          </p:cNvSpPr>
          <p:nvPr/>
        </p:nvSpPr>
        <p:spPr bwMode="auto">
          <a:xfrm>
            <a:off x="2530475" y="2546350"/>
            <a:ext cx="860425" cy="396875"/>
          </a:xfrm>
          <a:prstGeom prst="rect">
            <a:avLst/>
          </a:prstGeom>
          <a:noFill/>
          <a:ln w="9525">
            <a:noFill/>
            <a:miter lim="800000"/>
            <a:headEnd/>
            <a:tailEnd/>
          </a:ln>
          <a:effectLst/>
        </p:spPr>
        <p:txBody>
          <a:bodyPr wrap="none">
            <a:spAutoFit/>
          </a:bodyPr>
          <a:lstStyle/>
          <a:p>
            <a:pPr eaLnBrk="0" hangingPunct="0">
              <a:spcBef>
                <a:spcPct val="50000"/>
              </a:spcBef>
            </a:pPr>
            <a:r>
              <a:rPr lang="en-US" sz="2000" i="0">
                <a:solidFill>
                  <a:srgbClr val="990033"/>
                </a:solidFill>
                <a:latin typeface="Arial" pitchFamily="34" charset="0"/>
              </a:rPr>
              <a:t>states</a:t>
            </a:r>
          </a:p>
        </p:txBody>
      </p:sp>
      <p:sp>
        <p:nvSpPr>
          <p:cNvPr id="246788" name="Text Box 4"/>
          <p:cNvSpPr txBox="1">
            <a:spLocks noChangeArrowheads="1"/>
          </p:cNvSpPr>
          <p:nvPr/>
        </p:nvSpPr>
        <p:spPr bwMode="auto">
          <a:xfrm>
            <a:off x="4533900" y="3236913"/>
            <a:ext cx="2027238" cy="396875"/>
          </a:xfrm>
          <a:prstGeom prst="rect">
            <a:avLst/>
          </a:prstGeom>
          <a:noFill/>
          <a:ln w="9525">
            <a:noFill/>
            <a:miter lim="800000"/>
            <a:headEnd/>
            <a:tailEnd/>
          </a:ln>
          <a:effectLst/>
        </p:spPr>
        <p:txBody>
          <a:bodyPr>
            <a:spAutoFit/>
          </a:bodyPr>
          <a:lstStyle/>
          <a:p>
            <a:pPr eaLnBrk="0" hangingPunct="0">
              <a:spcBef>
                <a:spcPct val="50000"/>
              </a:spcBef>
            </a:pPr>
            <a:r>
              <a:rPr lang="en-US" sz="2000" i="0">
                <a:solidFill>
                  <a:schemeClr val="tx1"/>
                </a:solidFill>
                <a:latin typeface="Arial" pitchFamily="34" charset="0"/>
              </a:rPr>
              <a:t>output actions</a:t>
            </a:r>
          </a:p>
        </p:txBody>
      </p:sp>
      <p:sp>
        <p:nvSpPr>
          <p:cNvPr id="246789" name="Text Box 5"/>
          <p:cNvSpPr txBox="1">
            <a:spLocks noChangeArrowheads="1"/>
          </p:cNvSpPr>
          <p:nvPr/>
        </p:nvSpPr>
        <p:spPr bwMode="auto">
          <a:xfrm>
            <a:off x="5843588" y="2759075"/>
            <a:ext cx="1341437" cy="396875"/>
          </a:xfrm>
          <a:prstGeom prst="rect">
            <a:avLst/>
          </a:prstGeom>
          <a:noFill/>
          <a:ln w="9525">
            <a:noFill/>
            <a:miter lim="800000"/>
            <a:headEnd/>
            <a:tailEnd/>
          </a:ln>
          <a:effectLst/>
        </p:spPr>
        <p:txBody>
          <a:bodyPr wrap="none">
            <a:spAutoFit/>
          </a:bodyPr>
          <a:lstStyle/>
          <a:p>
            <a:pPr eaLnBrk="0" hangingPunct="0">
              <a:spcBef>
                <a:spcPct val="50000"/>
              </a:spcBef>
            </a:pPr>
            <a:r>
              <a:rPr lang="en-US" sz="2000" i="0">
                <a:solidFill>
                  <a:srgbClr val="FF0000"/>
                </a:solidFill>
                <a:latin typeface="Arial" pitchFamily="34" charset="0"/>
              </a:rPr>
              <a:t>tran</a:t>
            </a:r>
            <a:r>
              <a:rPr lang="en-US" sz="2000" i="0">
                <a:solidFill>
                  <a:srgbClr val="FF6600"/>
                </a:solidFill>
                <a:latin typeface="Arial" pitchFamily="34" charset="0"/>
              </a:rPr>
              <a:t>sition</a:t>
            </a:r>
            <a:r>
              <a:rPr lang="en-US" sz="2000" i="0">
                <a:solidFill>
                  <a:srgbClr val="FF0000"/>
                </a:solidFill>
                <a:latin typeface="Arial" pitchFamily="34" charset="0"/>
              </a:rPr>
              <a:t>s</a:t>
            </a:r>
          </a:p>
        </p:txBody>
      </p:sp>
      <p:sp>
        <p:nvSpPr>
          <p:cNvPr id="246790" name="Text Box 6"/>
          <p:cNvSpPr txBox="1">
            <a:spLocks noChangeArrowheads="1"/>
          </p:cNvSpPr>
          <p:nvPr/>
        </p:nvSpPr>
        <p:spPr bwMode="auto">
          <a:xfrm>
            <a:off x="6499225" y="2325688"/>
            <a:ext cx="1384300" cy="396875"/>
          </a:xfrm>
          <a:prstGeom prst="rect">
            <a:avLst/>
          </a:prstGeom>
          <a:noFill/>
          <a:ln w="9525">
            <a:noFill/>
            <a:miter lim="800000"/>
            <a:headEnd/>
            <a:tailEnd/>
          </a:ln>
          <a:effectLst/>
        </p:spPr>
        <p:txBody>
          <a:bodyPr wrap="none">
            <a:spAutoFit/>
          </a:bodyPr>
          <a:lstStyle/>
          <a:p>
            <a:pPr algn="r" eaLnBrk="0" hangingPunct="0">
              <a:spcBef>
                <a:spcPct val="50000"/>
              </a:spcBef>
            </a:pPr>
            <a:r>
              <a:rPr lang="en-US" sz="2000" i="0">
                <a:solidFill>
                  <a:srgbClr val="0000FF"/>
                </a:solidFill>
                <a:latin typeface="Arial" pitchFamily="34" charset="0"/>
              </a:rPr>
              <a:t>initial state</a:t>
            </a:r>
            <a:endParaRPr lang="en-US" sz="2000" i="0">
              <a:solidFill>
                <a:srgbClr val="0000FF"/>
              </a:solidFill>
              <a:latin typeface="Arial" pitchFamily="34" charset="0"/>
              <a:sym typeface="Symbol" pitchFamily="18" charset="2"/>
            </a:endParaRPr>
          </a:p>
        </p:txBody>
      </p:sp>
      <p:sp>
        <p:nvSpPr>
          <p:cNvPr id="246795" name="Text Box 11"/>
          <p:cNvSpPr txBox="1">
            <a:spLocks noChangeArrowheads="1"/>
          </p:cNvSpPr>
          <p:nvPr/>
        </p:nvSpPr>
        <p:spPr bwMode="auto">
          <a:xfrm>
            <a:off x="7605995" y="3246022"/>
            <a:ext cx="1538005" cy="677108"/>
          </a:xfrm>
          <a:prstGeom prst="rect">
            <a:avLst/>
          </a:prstGeom>
          <a:noFill/>
          <a:ln w="9525">
            <a:noFill/>
            <a:miter lim="800000"/>
            <a:headEnd/>
            <a:tailEnd/>
          </a:ln>
          <a:effectLst/>
        </p:spPr>
        <p:txBody>
          <a:bodyPr wrap="square" anchor="ctr">
            <a:spAutoFit/>
          </a:bodyPr>
          <a:lstStyle/>
          <a:p>
            <a:pPr eaLnBrk="0" hangingPunct="0">
              <a:lnSpc>
                <a:spcPct val="70000"/>
              </a:lnSpc>
              <a:spcBef>
                <a:spcPct val="50000"/>
              </a:spcBef>
            </a:pPr>
            <a:r>
              <a:rPr lang="en-US" sz="2000" i="0" dirty="0">
                <a:solidFill>
                  <a:srgbClr val="009900"/>
                </a:solidFill>
                <a:latin typeface="Arial" pitchFamily="34" charset="0"/>
              </a:rPr>
              <a:t>? = input</a:t>
            </a:r>
          </a:p>
          <a:p>
            <a:pPr eaLnBrk="0" hangingPunct="0">
              <a:lnSpc>
                <a:spcPct val="70000"/>
              </a:lnSpc>
              <a:spcBef>
                <a:spcPct val="50000"/>
              </a:spcBef>
            </a:pPr>
            <a:r>
              <a:rPr lang="en-US" sz="2000" i="0" dirty="0">
                <a:solidFill>
                  <a:schemeClr val="tx1"/>
                </a:solidFill>
                <a:latin typeface="Arial" pitchFamily="34" charset="0"/>
              </a:rPr>
              <a:t>!  = output</a:t>
            </a:r>
          </a:p>
        </p:txBody>
      </p:sp>
      <p:sp>
        <p:nvSpPr>
          <p:cNvPr id="246809" name="Line 25"/>
          <p:cNvSpPr>
            <a:spLocks noChangeShapeType="1"/>
          </p:cNvSpPr>
          <p:nvPr/>
        </p:nvSpPr>
        <p:spPr bwMode="auto">
          <a:xfrm flipH="1">
            <a:off x="3403600" y="2211388"/>
            <a:ext cx="901700" cy="533400"/>
          </a:xfrm>
          <a:prstGeom prst="line">
            <a:avLst/>
          </a:prstGeom>
          <a:noFill/>
          <a:ln w="9525">
            <a:solidFill>
              <a:srgbClr val="000000"/>
            </a:solidFill>
            <a:round/>
            <a:headEnd/>
            <a:tailEnd/>
          </a:ln>
          <a:effectLst/>
        </p:spPr>
        <p:txBody>
          <a:bodyPr/>
          <a:lstStyle/>
          <a:p>
            <a:endParaRPr lang="en-US"/>
          </a:p>
        </p:txBody>
      </p:sp>
      <p:sp>
        <p:nvSpPr>
          <p:cNvPr id="246810" name="Line 26"/>
          <p:cNvSpPr>
            <a:spLocks noChangeShapeType="1"/>
          </p:cNvSpPr>
          <p:nvPr/>
        </p:nvSpPr>
        <p:spPr bwMode="auto">
          <a:xfrm flipH="1">
            <a:off x="3989388" y="2200275"/>
            <a:ext cx="646112" cy="838200"/>
          </a:xfrm>
          <a:prstGeom prst="line">
            <a:avLst/>
          </a:prstGeom>
          <a:noFill/>
          <a:ln w="9525">
            <a:solidFill>
              <a:srgbClr val="000000"/>
            </a:solidFill>
            <a:round/>
            <a:headEnd/>
            <a:tailEnd/>
          </a:ln>
          <a:effectLst/>
        </p:spPr>
        <p:txBody>
          <a:bodyPr/>
          <a:lstStyle/>
          <a:p>
            <a:endParaRPr lang="en-US"/>
          </a:p>
        </p:txBody>
      </p:sp>
      <p:sp>
        <p:nvSpPr>
          <p:cNvPr id="246811" name="Line 27"/>
          <p:cNvSpPr>
            <a:spLocks noChangeShapeType="1"/>
          </p:cNvSpPr>
          <p:nvPr/>
        </p:nvSpPr>
        <p:spPr bwMode="auto">
          <a:xfrm>
            <a:off x="5411788" y="2201863"/>
            <a:ext cx="484187" cy="698500"/>
          </a:xfrm>
          <a:prstGeom prst="line">
            <a:avLst/>
          </a:prstGeom>
          <a:noFill/>
          <a:ln w="9525">
            <a:solidFill>
              <a:srgbClr val="000000"/>
            </a:solidFill>
            <a:round/>
            <a:headEnd/>
            <a:tailEnd/>
          </a:ln>
          <a:effectLst/>
        </p:spPr>
        <p:txBody>
          <a:bodyPr/>
          <a:lstStyle/>
          <a:p>
            <a:endParaRPr lang="en-US"/>
          </a:p>
        </p:txBody>
      </p:sp>
      <p:sp>
        <p:nvSpPr>
          <p:cNvPr id="246812" name="Line 28"/>
          <p:cNvSpPr>
            <a:spLocks noChangeShapeType="1"/>
          </p:cNvSpPr>
          <p:nvPr/>
        </p:nvSpPr>
        <p:spPr bwMode="auto">
          <a:xfrm>
            <a:off x="5730875" y="2190750"/>
            <a:ext cx="750888" cy="342900"/>
          </a:xfrm>
          <a:prstGeom prst="line">
            <a:avLst/>
          </a:prstGeom>
          <a:noFill/>
          <a:ln w="9525">
            <a:solidFill>
              <a:srgbClr val="000000"/>
            </a:solidFill>
            <a:round/>
            <a:headEnd/>
            <a:tailEnd/>
          </a:ln>
          <a:effectLst/>
        </p:spPr>
        <p:txBody>
          <a:bodyPr/>
          <a:lstStyle/>
          <a:p>
            <a:endParaRPr lang="en-US"/>
          </a:p>
        </p:txBody>
      </p:sp>
      <p:pic>
        <p:nvPicPr>
          <p:cNvPr id="246813" name="Picture 29" descr="Gallery300_zonderbeker">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9563" y="3851275"/>
            <a:ext cx="2459037" cy="2463800"/>
          </a:xfrm>
          <a:prstGeom prst="rect">
            <a:avLst/>
          </a:prstGeom>
          <a:noFill/>
        </p:spPr>
      </p:pic>
      <p:grpSp>
        <p:nvGrpSpPr>
          <p:cNvPr id="2" name="Group 34"/>
          <p:cNvGrpSpPr>
            <a:grpSpLocks/>
          </p:cNvGrpSpPr>
          <p:nvPr/>
        </p:nvGrpSpPr>
        <p:grpSpPr bwMode="auto">
          <a:xfrm>
            <a:off x="3112610" y="4120290"/>
            <a:ext cx="5650809" cy="2244725"/>
            <a:chOff x="1672" y="2208"/>
            <a:chExt cx="4033" cy="1726"/>
          </a:xfrm>
        </p:grpSpPr>
        <p:sp>
          <p:nvSpPr>
            <p:cNvPr id="246791" name="Text Box 7"/>
            <p:cNvSpPr txBox="1">
              <a:spLocks noChangeArrowheads="1"/>
            </p:cNvSpPr>
            <p:nvPr/>
          </p:nvSpPr>
          <p:spPr bwMode="auto">
            <a:xfrm>
              <a:off x="1672" y="2970"/>
              <a:ext cx="603" cy="239"/>
            </a:xfrm>
            <a:prstGeom prst="rect">
              <a:avLst/>
            </a:prstGeom>
            <a:noFill/>
            <a:ln w="9525">
              <a:noFill/>
              <a:miter lim="800000"/>
              <a:headEnd/>
              <a:tailEnd/>
            </a:ln>
            <a:effectLst/>
          </p:spPr>
          <p:txBody>
            <a:bodyPr anchor="ctr">
              <a:spAutoFit/>
            </a:bodyPr>
            <a:lstStyle/>
            <a:p>
              <a:pPr algn="ctr" eaLnBrk="0" hangingPunct="0">
                <a:lnSpc>
                  <a:spcPct val="80000"/>
                </a:lnSpc>
              </a:pPr>
              <a:r>
                <a:rPr lang="en-US" b="1" i="0">
                  <a:solidFill>
                    <a:srgbClr val="009900"/>
                  </a:solidFill>
                  <a:latin typeface="Arial" pitchFamily="34" charset="0"/>
                </a:rPr>
                <a:t>?coin</a:t>
              </a:r>
            </a:p>
          </p:txBody>
        </p:sp>
        <p:sp>
          <p:nvSpPr>
            <p:cNvPr id="246792" name="Text Box 8"/>
            <p:cNvSpPr txBox="1">
              <a:spLocks noChangeArrowheads="1"/>
            </p:cNvSpPr>
            <p:nvPr/>
          </p:nvSpPr>
          <p:spPr bwMode="auto">
            <a:xfrm>
              <a:off x="3205" y="3695"/>
              <a:ext cx="739" cy="239"/>
            </a:xfrm>
            <a:prstGeom prst="rect">
              <a:avLst/>
            </a:prstGeom>
            <a:noFill/>
            <a:ln w="9525">
              <a:noFill/>
              <a:miter lim="800000"/>
              <a:headEnd/>
              <a:tailEnd/>
            </a:ln>
            <a:effectLst/>
          </p:spPr>
          <p:txBody>
            <a:bodyPr wrap="none" anchor="ctr">
              <a:spAutoFit/>
            </a:bodyPr>
            <a:lstStyle/>
            <a:p>
              <a:pPr algn="ctr" eaLnBrk="0" hangingPunct="0">
                <a:lnSpc>
                  <a:spcPct val="80000"/>
                </a:lnSpc>
              </a:pPr>
              <a:r>
                <a:rPr lang="en-US" b="1" i="0">
                  <a:solidFill>
                    <a:srgbClr val="009900"/>
                  </a:solidFill>
                  <a:latin typeface="Arial" pitchFamily="34" charset="0"/>
                </a:rPr>
                <a:t>?button</a:t>
              </a:r>
            </a:p>
          </p:txBody>
        </p:sp>
        <p:sp>
          <p:nvSpPr>
            <p:cNvPr id="246793" name="Text Box 9"/>
            <p:cNvSpPr txBox="1">
              <a:spLocks noChangeArrowheads="1"/>
            </p:cNvSpPr>
            <p:nvPr/>
          </p:nvSpPr>
          <p:spPr bwMode="auto">
            <a:xfrm>
              <a:off x="2592" y="2958"/>
              <a:ext cx="621" cy="239"/>
            </a:xfrm>
            <a:prstGeom prst="rect">
              <a:avLst/>
            </a:prstGeom>
            <a:noFill/>
            <a:ln w="9525">
              <a:noFill/>
              <a:miter lim="800000"/>
              <a:headEnd/>
              <a:tailEnd/>
            </a:ln>
            <a:effectLst/>
          </p:spPr>
          <p:txBody>
            <a:bodyPr wrap="none" anchor="ctr">
              <a:spAutoFit/>
            </a:bodyPr>
            <a:lstStyle/>
            <a:p>
              <a:pPr algn="ctr" eaLnBrk="0" hangingPunct="0">
                <a:lnSpc>
                  <a:spcPct val="80000"/>
                </a:lnSpc>
                <a:spcBef>
                  <a:spcPct val="50000"/>
                </a:spcBef>
              </a:pPr>
              <a:r>
                <a:rPr lang="en-US" b="1" i="0">
                  <a:solidFill>
                    <a:schemeClr val="tx1"/>
                  </a:solidFill>
                  <a:latin typeface="Arial" pitchFamily="34" charset="0"/>
                </a:rPr>
                <a:t>!alarm</a:t>
              </a:r>
            </a:p>
          </p:txBody>
        </p:sp>
        <p:sp>
          <p:nvSpPr>
            <p:cNvPr id="246794" name="Text Box 10"/>
            <p:cNvSpPr txBox="1">
              <a:spLocks noChangeArrowheads="1"/>
            </p:cNvSpPr>
            <p:nvPr/>
          </p:nvSpPr>
          <p:spPr bwMode="auto">
            <a:xfrm>
              <a:off x="4468" y="2947"/>
              <a:ext cx="1237" cy="239"/>
            </a:xfrm>
            <a:prstGeom prst="rect">
              <a:avLst/>
            </a:prstGeom>
            <a:noFill/>
            <a:ln w="9525">
              <a:noFill/>
              <a:miter lim="800000"/>
              <a:headEnd/>
              <a:tailEnd/>
            </a:ln>
            <a:effectLst/>
          </p:spPr>
          <p:txBody>
            <a:bodyPr wrap="none" anchor="ctr">
              <a:spAutoFit/>
            </a:bodyPr>
            <a:lstStyle/>
            <a:p>
              <a:pPr algn="ctr" eaLnBrk="0" hangingPunct="0">
                <a:lnSpc>
                  <a:spcPct val="80000"/>
                </a:lnSpc>
              </a:pPr>
              <a:r>
                <a:rPr lang="en-US" b="1" i="0" dirty="0">
                  <a:solidFill>
                    <a:srgbClr val="009900"/>
                  </a:solidFill>
                  <a:latin typeface="Arial" pitchFamily="34" charset="0"/>
                </a:rPr>
                <a:t>           ?button</a:t>
              </a:r>
            </a:p>
          </p:txBody>
        </p:sp>
        <p:sp>
          <p:nvSpPr>
            <p:cNvPr id="246796" name="Line 12"/>
            <p:cNvSpPr>
              <a:spLocks noChangeShapeType="1"/>
            </p:cNvSpPr>
            <p:nvPr/>
          </p:nvSpPr>
          <p:spPr bwMode="auto">
            <a:xfrm>
              <a:off x="2500" y="2261"/>
              <a:ext cx="184" cy="168"/>
            </a:xfrm>
            <a:prstGeom prst="line">
              <a:avLst/>
            </a:prstGeom>
            <a:noFill/>
            <a:ln w="38100">
              <a:solidFill>
                <a:schemeClr val="tx2"/>
              </a:solidFill>
              <a:round/>
              <a:headEnd/>
              <a:tailEnd type="triangle" w="med" len="med"/>
            </a:ln>
            <a:effectLst/>
          </p:spPr>
          <p:txBody>
            <a:bodyPr wrap="none" anchor="ctr"/>
            <a:lstStyle/>
            <a:p>
              <a:endParaRPr lang="en-US"/>
            </a:p>
          </p:txBody>
        </p:sp>
        <p:cxnSp>
          <p:nvCxnSpPr>
            <p:cNvPr id="246797" name="AutoShape 13"/>
            <p:cNvCxnSpPr>
              <a:cxnSpLocks noChangeShapeType="1"/>
              <a:stCxn id="246804" idx="6"/>
              <a:endCxn id="246803" idx="6"/>
            </p:cNvCxnSpPr>
            <p:nvPr/>
          </p:nvCxnSpPr>
          <p:spPr bwMode="auto">
            <a:xfrm rot="10800000" flipH="1" flipV="1">
              <a:off x="2653" y="2506"/>
              <a:ext cx="16" cy="1134"/>
            </a:xfrm>
            <a:prstGeom prst="curvedConnector3">
              <a:avLst>
                <a:gd name="adj1" fmla="val -2500005"/>
              </a:avLst>
            </a:prstGeom>
            <a:noFill/>
            <a:ln w="38100">
              <a:solidFill>
                <a:srgbClr val="FF0000"/>
              </a:solidFill>
              <a:round/>
              <a:headEnd/>
              <a:tailEnd type="triangle" w="med" len="med"/>
            </a:ln>
            <a:effectLst/>
          </p:spPr>
        </p:cxnSp>
        <p:cxnSp>
          <p:nvCxnSpPr>
            <p:cNvPr id="246798" name="AutoShape 14"/>
            <p:cNvCxnSpPr>
              <a:cxnSpLocks noChangeShapeType="1"/>
              <a:stCxn id="246803" idx="2"/>
              <a:endCxn id="246804" idx="2"/>
            </p:cNvCxnSpPr>
            <p:nvPr/>
          </p:nvCxnSpPr>
          <p:spPr bwMode="auto">
            <a:xfrm flipH="1" flipV="1">
              <a:off x="2826" y="2506"/>
              <a:ext cx="16" cy="1134"/>
            </a:xfrm>
            <a:prstGeom prst="curvedConnector3">
              <a:avLst>
                <a:gd name="adj1" fmla="val -2106250"/>
              </a:avLst>
            </a:prstGeom>
            <a:noFill/>
            <a:ln w="38100">
              <a:solidFill>
                <a:srgbClr val="FF0000"/>
              </a:solidFill>
              <a:round/>
              <a:headEnd/>
              <a:tailEnd type="triangle" w="med" len="med"/>
            </a:ln>
            <a:effectLst/>
          </p:spPr>
        </p:cxnSp>
        <p:cxnSp>
          <p:nvCxnSpPr>
            <p:cNvPr id="246799" name="AutoShape 15"/>
            <p:cNvCxnSpPr>
              <a:cxnSpLocks noChangeShapeType="1"/>
              <a:stCxn id="246803" idx="3"/>
              <a:endCxn id="246805" idx="5"/>
            </p:cNvCxnSpPr>
            <p:nvPr/>
          </p:nvCxnSpPr>
          <p:spPr bwMode="auto">
            <a:xfrm rot="5400000" flipH="1" flipV="1">
              <a:off x="3112" y="2803"/>
              <a:ext cx="602" cy="1194"/>
            </a:xfrm>
            <a:prstGeom prst="curvedConnector3">
              <a:avLst>
                <a:gd name="adj1" fmla="val 1824"/>
              </a:avLst>
            </a:prstGeom>
            <a:noFill/>
            <a:ln w="38100">
              <a:solidFill>
                <a:srgbClr val="FF0000"/>
              </a:solidFill>
              <a:round/>
              <a:headEnd/>
              <a:tailEnd type="triangle" w="med" len="med"/>
            </a:ln>
            <a:effectLst/>
          </p:spPr>
        </p:cxnSp>
        <p:cxnSp>
          <p:nvCxnSpPr>
            <p:cNvPr id="246800" name="AutoShape 16"/>
            <p:cNvCxnSpPr>
              <a:cxnSpLocks noChangeShapeType="1"/>
              <a:stCxn id="246805" idx="7"/>
              <a:endCxn id="246804" idx="1"/>
            </p:cNvCxnSpPr>
            <p:nvPr/>
          </p:nvCxnSpPr>
          <p:spPr bwMode="auto">
            <a:xfrm rot="5400000" flipH="1">
              <a:off x="3139" y="2107"/>
              <a:ext cx="532" cy="1210"/>
            </a:xfrm>
            <a:prstGeom prst="curvedConnector3">
              <a:avLst>
                <a:gd name="adj1" fmla="val 102065"/>
              </a:avLst>
            </a:prstGeom>
            <a:noFill/>
            <a:ln w="38100">
              <a:solidFill>
                <a:srgbClr val="FF0000"/>
              </a:solidFill>
              <a:round/>
              <a:headEnd/>
              <a:tailEnd type="triangle" w="med" len="med"/>
            </a:ln>
            <a:effectLst/>
          </p:spPr>
        </p:cxnSp>
        <p:cxnSp>
          <p:nvCxnSpPr>
            <p:cNvPr id="246801" name="AutoShape 17"/>
            <p:cNvCxnSpPr>
              <a:cxnSpLocks noChangeShapeType="1"/>
              <a:stCxn id="246805" idx="4"/>
              <a:endCxn id="246805" idx="0"/>
            </p:cNvCxnSpPr>
            <p:nvPr/>
          </p:nvCxnSpPr>
          <p:spPr bwMode="auto">
            <a:xfrm rot="5400000" flipH="1" flipV="1">
              <a:off x="3987" y="3038"/>
              <a:ext cx="169" cy="1"/>
            </a:xfrm>
            <a:prstGeom prst="curvedConnector5">
              <a:avLst>
                <a:gd name="adj1" fmla="val -336097"/>
                <a:gd name="adj2" fmla="val 88899995"/>
                <a:gd name="adj3" fmla="val 390532"/>
              </a:avLst>
            </a:prstGeom>
            <a:noFill/>
            <a:ln w="38100">
              <a:solidFill>
                <a:srgbClr val="FF0000"/>
              </a:solidFill>
              <a:round/>
              <a:headEnd/>
              <a:tailEnd type="triangle" w="med" len="med"/>
            </a:ln>
            <a:effectLst/>
          </p:spPr>
        </p:cxnSp>
        <p:grpSp>
          <p:nvGrpSpPr>
            <p:cNvPr id="3" name="Group 18"/>
            <p:cNvGrpSpPr>
              <a:grpSpLocks/>
            </p:cNvGrpSpPr>
            <p:nvPr/>
          </p:nvGrpSpPr>
          <p:grpSpPr bwMode="auto">
            <a:xfrm>
              <a:off x="2652" y="2422"/>
              <a:ext cx="1505" cy="1304"/>
              <a:chOff x="2425" y="2664"/>
              <a:chExt cx="1505" cy="1304"/>
            </a:xfrm>
          </p:grpSpPr>
          <p:sp>
            <p:nvSpPr>
              <p:cNvPr id="246803" name="Oval 19"/>
              <p:cNvSpPr>
                <a:spLocks noChangeArrowheads="1"/>
              </p:cNvSpPr>
              <p:nvPr/>
            </p:nvSpPr>
            <p:spPr bwMode="auto">
              <a:xfrm flipH="1">
                <a:off x="2441" y="3798"/>
                <a:ext cx="173" cy="170"/>
              </a:xfrm>
              <a:prstGeom prst="ellipse">
                <a:avLst/>
              </a:prstGeom>
              <a:solidFill>
                <a:srgbClr val="00FF00"/>
              </a:solidFill>
              <a:ln w="38100">
                <a:noFill/>
                <a:round/>
                <a:headEnd/>
                <a:tailEnd/>
              </a:ln>
              <a:effectLst/>
            </p:spPr>
            <p:txBody>
              <a:bodyPr wrap="none" anchor="ctr"/>
              <a:lstStyle/>
              <a:p>
                <a:endParaRPr lang="en-US"/>
              </a:p>
            </p:txBody>
          </p:sp>
          <p:sp>
            <p:nvSpPr>
              <p:cNvPr id="246804" name="Oval 20"/>
              <p:cNvSpPr>
                <a:spLocks noChangeArrowheads="1"/>
              </p:cNvSpPr>
              <p:nvPr/>
            </p:nvSpPr>
            <p:spPr bwMode="auto">
              <a:xfrm flipH="1">
                <a:off x="2425" y="2664"/>
                <a:ext cx="173" cy="170"/>
              </a:xfrm>
              <a:prstGeom prst="ellipse">
                <a:avLst/>
              </a:prstGeom>
              <a:solidFill>
                <a:srgbClr val="00FF00"/>
              </a:solidFill>
              <a:ln w="38100">
                <a:noFill/>
                <a:round/>
                <a:headEnd/>
                <a:tailEnd/>
              </a:ln>
              <a:effectLst/>
            </p:spPr>
            <p:txBody>
              <a:bodyPr wrap="none" anchor="ctr"/>
              <a:lstStyle/>
              <a:p>
                <a:endParaRPr lang="en-US"/>
              </a:p>
            </p:txBody>
          </p:sp>
          <p:sp>
            <p:nvSpPr>
              <p:cNvPr id="246805" name="Oval 21"/>
              <p:cNvSpPr>
                <a:spLocks noChangeArrowheads="1"/>
              </p:cNvSpPr>
              <p:nvPr/>
            </p:nvSpPr>
            <p:spPr bwMode="auto">
              <a:xfrm flipH="1">
                <a:off x="3757" y="3196"/>
                <a:ext cx="173" cy="170"/>
              </a:xfrm>
              <a:prstGeom prst="ellipse">
                <a:avLst/>
              </a:prstGeom>
              <a:solidFill>
                <a:srgbClr val="00FF00"/>
              </a:solidFill>
              <a:ln w="38100">
                <a:noFill/>
                <a:round/>
                <a:headEnd/>
                <a:tailEnd/>
              </a:ln>
              <a:effectLst/>
            </p:spPr>
            <p:txBody>
              <a:bodyPr wrap="none" anchor="ctr"/>
              <a:lstStyle/>
              <a:p>
                <a:endParaRPr lang="en-US"/>
              </a:p>
            </p:txBody>
          </p:sp>
        </p:grpSp>
        <p:sp>
          <p:nvSpPr>
            <p:cNvPr id="246806" name="Oval 22"/>
            <p:cNvSpPr>
              <a:spLocks noChangeArrowheads="1"/>
            </p:cNvSpPr>
            <p:nvPr/>
          </p:nvSpPr>
          <p:spPr bwMode="auto">
            <a:xfrm flipH="1">
              <a:off x="2664" y="3552"/>
              <a:ext cx="173" cy="170"/>
            </a:xfrm>
            <a:prstGeom prst="ellipse">
              <a:avLst/>
            </a:prstGeom>
            <a:solidFill>
              <a:srgbClr val="990033"/>
            </a:solidFill>
            <a:ln w="38100">
              <a:noFill/>
              <a:round/>
              <a:headEnd/>
              <a:tailEnd/>
            </a:ln>
            <a:effectLst/>
          </p:spPr>
          <p:txBody>
            <a:bodyPr wrap="none" anchor="ctr"/>
            <a:lstStyle/>
            <a:p>
              <a:endParaRPr lang="en-US"/>
            </a:p>
          </p:txBody>
        </p:sp>
        <p:sp>
          <p:nvSpPr>
            <p:cNvPr id="246807" name="Oval 23"/>
            <p:cNvSpPr>
              <a:spLocks noChangeArrowheads="1"/>
            </p:cNvSpPr>
            <p:nvPr/>
          </p:nvSpPr>
          <p:spPr bwMode="auto">
            <a:xfrm flipH="1">
              <a:off x="2648" y="2418"/>
              <a:ext cx="173" cy="170"/>
            </a:xfrm>
            <a:prstGeom prst="ellipse">
              <a:avLst/>
            </a:prstGeom>
            <a:solidFill>
              <a:srgbClr val="990033"/>
            </a:solidFill>
            <a:ln w="38100">
              <a:noFill/>
              <a:round/>
              <a:headEnd/>
              <a:tailEnd/>
            </a:ln>
            <a:effectLst/>
          </p:spPr>
          <p:txBody>
            <a:bodyPr wrap="none" anchor="ctr"/>
            <a:lstStyle/>
            <a:p>
              <a:pPr algn="ctr" eaLnBrk="0" hangingPunct="0"/>
              <a:endParaRPr lang="en-US" sz="1600" b="1" i="0">
                <a:solidFill>
                  <a:srgbClr val="800080"/>
                </a:solidFill>
                <a:latin typeface="Arial" pitchFamily="34" charset="0"/>
              </a:endParaRPr>
            </a:p>
          </p:txBody>
        </p:sp>
        <p:sp>
          <p:nvSpPr>
            <p:cNvPr id="246808" name="Oval 24"/>
            <p:cNvSpPr>
              <a:spLocks noChangeArrowheads="1"/>
            </p:cNvSpPr>
            <p:nvPr/>
          </p:nvSpPr>
          <p:spPr bwMode="auto">
            <a:xfrm flipH="1">
              <a:off x="3980" y="2950"/>
              <a:ext cx="173" cy="170"/>
            </a:xfrm>
            <a:prstGeom prst="ellipse">
              <a:avLst/>
            </a:prstGeom>
            <a:solidFill>
              <a:srgbClr val="990033"/>
            </a:solidFill>
            <a:ln w="38100">
              <a:noFill/>
              <a:round/>
              <a:headEnd/>
              <a:tailEnd/>
            </a:ln>
            <a:effectLst/>
          </p:spPr>
          <p:txBody>
            <a:bodyPr wrap="none" anchor="ctr"/>
            <a:lstStyle/>
            <a:p>
              <a:endParaRPr lang="en-US"/>
            </a:p>
          </p:txBody>
        </p:sp>
        <p:sp>
          <p:nvSpPr>
            <p:cNvPr id="246814" name="Text Box 30"/>
            <p:cNvSpPr txBox="1">
              <a:spLocks noChangeArrowheads="1"/>
            </p:cNvSpPr>
            <p:nvPr/>
          </p:nvSpPr>
          <p:spPr bwMode="auto">
            <a:xfrm>
              <a:off x="3224" y="2208"/>
              <a:ext cx="666" cy="239"/>
            </a:xfrm>
            <a:prstGeom prst="rect">
              <a:avLst/>
            </a:prstGeom>
            <a:noFill/>
            <a:ln w="9525">
              <a:noFill/>
              <a:miter lim="800000"/>
              <a:headEnd/>
              <a:tailEnd/>
            </a:ln>
            <a:effectLst/>
          </p:spPr>
          <p:txBody>
            <a:bodyPr wrap="none" anchor="ctr">
              <a:spAutoFit/>
            </a:bodyPr>
            <a:lstStyle/>
            <a:p>
              <a:pPr algn="ctr" eaLnBrk="0" hangingPunct="0">
                <a:lnSpc>
                  <a:spcPct val="80000"/>
                </a:lnSpc>
              </a:pPr>
              <a:r>
                <a:rPr lang="en-US" b="1" i="0">
                  <a:solidFill>
                    <a:schemeClr val="tx1"/>
                  </a:solidFill>
                  <a:latin typeface="Arial" pitchFamily="34" charset="0"/>
                </a:rPr>
                <a:t>!coffee</a:t>
              </a:r>
            </a:p>
          </p:txBody>
        </p:sp>
      </p:grpSp>
      <p:sp>
        <p:nvSpPr>
          <p:cNvPr id="246815" name="Text Box 31"/>
          <p:cNvSpPr txBox="1">
            <a:spLocks noChangeArrowheads="1"/>
          </p:cNvSpPr>
          <p:nvPr/>
        </p:nvSpPr>
        <p:spPr bwMode="auto">
          <a:xfrm>
            <a:off x="415925" y="1787525"/>
            <a:ext cx="5545138" cy="457200"/>
          </a:xfrm>
          <a:prstGeom prst="rect">
            <a:avLst/>
          </a:prstGeom>
          <a:noFill/>
          <a:ln w="9525" algn="ctr">
            <a:noFill/>
            <a:miter lim="800000"/>
            <a:headEnd/>
            <a:tailEnd/>
          </a:ln>
          <a:effectLst/>
        </p:spPr>
        <p:txBody>
          <a:bodyPr wrap="none">
            <a:spAutoFit/>
          </a:bodyPr>
          <a:lstStyle/>
          <a:p>
            <a:pPr marL="342900" indent="-342900" algn="ctr">
              <a:lnSpc>
                <a:spcPct val="120000"/>
              </a:lnSpc>
              <a:spcBef>
                <a:spcPct val="20000"/>
              </a:spcBef>
            </a:pPr>
            <a:r>
              <a:rPr lang="en-GB" sz="2000" i="0">
                <a:solidFill>
                  <a:srgbClr val="036A66"/>
                </a:solidFill>
                <a:latin typeface="Arial" pitchFamily="34" charset="0"/>
              </a:rPr>
              <a:t> Labelled Transition System:    </a:t>
            </a:r>
            <a:r>
              <a:rPr lang="en-GB" sz="2000" b="1" i="0">
                <a:solidFill>
                  <a:srgbClr val="036A66"/>
                </a:solidFill>
                <a:latin typeface="Arial" pitchFamily="34" charset="0"/>
                <a:sym typeface="Symbol" pitchFamily="18" charset="2"/>
              </a:rPr>
              <a:t> </a:t>
            </a:r>
            <a:r>
              <a:rPr lang="en-GB" sz="2000" b="1" i="0">
                <a:solidFill>
                  <a:srgbClr val="990033"/>
                </a:solidFill>
                <a:latin typeface="Arial" pitchFamily="34" charset="0"/>
                <a:sym typeface="Symbol" pitchFamily="18" charset="2"/>
              </a:rPr>
              <a:t>S</a:t>
            </a:r>
            <a:r>
              <a:rPr lang="en-GB" sz="2000" b="1" i="0">
                <a:solidFill>
                  <a:srgbClr val="036A66"/>
                </a:solidFill>
                <a:latin typeface="Arial" pitchFamily="34" charset="0"/>
                <a:sym typeface="Symbol" pitchFamily="18" charset="2"/>
              </a:rPr>
              <a:t>, </a:t>
            </a:r>
            <a:r>
              <a:rPr lang="en-GB" sz="2000" b="1" i="0">
                <a:solidFill>
                  <a:srgbClr val="009900"/>
                </a:solidFill>
                <a:latin typeface="Arial" pitchFamily="34" charset="0"/>
                <a:sym typeface="Symbol" pitchFamily="18" charset="2"/>
              </a:rPr>
              <a:t>L</a:t>
            </a:r>
            <a:r>
              <a:rPr lang="en-GB" sz="2000" b="1" i="0" baseline="-10000">
                <a:solidFill>
                  <a:srgbClr val="009900"/>
                </a:solidFill>
                <a:latin typeface="Arial" pitchFamily="34" charset="0"/>
                <a:sym typeface="Symbol" pitchFamily="18" charset="2"/>
              </a:rPr>
              <a:t>I</a:t>
            </a:r>
            <a:r>
              <a:rPr lang="en-GB" sz="2000" b="1" i="0">
                <a:solidFill>
                  <a:srgbClr val="036A66"/>
                </a:solidFill>
                <a:latin typeface="Arial" pitchFamily="34" charset="0"/>
                <a:sym typeface="Symbol" pitchFamily="18" charset="2"/>
              </a:rPr>
              <a:t>, </a:t>
            </a:r>
            <a:r>
              <a:rPr lang="en-GB" sz="2000" b="1" i="0">
                <a:solidFill>
                  <a:schemeClr val="tx1"/>
                </a:solidFill>
                <a:latin typeface="Arial" pitchFamily="34" charset="0"/>
                <a:sym typeface="Symbol" pitchFamily="18" charset="2"/>
              </a:rPr>
              <a:t>L</a:t>
            </a:r>
            <a:r>
              <a:rPr lang="en-GB" sz="2000" b="1" i="0" baseline="-10000">
                <a:solidFill>
                  <a:schemeClr val="tx1"/>
                </a:solidFill>
                <a:latin typeface="Arial" pitchFamily="34" charset="0"/>
                <a:sym typeface="Symbol" pitchFamily="18" charset="2"/>
              </a:rPr>
              <a:t>U</a:t>
            </a:r>
            <a:r>
              <a:rPr lang="en-GB" sz="2000" b="1" i="0">
                <a:solidFill>
                  <a:srgbClr val="036A66"/>
                </a:solidFill>
                <a:latin typeface="Arial" pitchFamily="34" charset="0"/>
                <a:sym typeface="Symbol" pitchFamily="18" charset="2"/>
              </a:rPr>
              <a:t>, </a:t>
            </a:r>
            <a:r>
              <a:rPr lang="en-GB" sz="2000" b="1" i="0">
                <a:solidFill>
                  <a:srgbClr val="FF6600"/>
                </a:solidFill>
                <a:latin typeface="Arial" pitchFamily="34" charset="0"/>
                <a:sym typeface="Symbol" pitchFamily="18" charset="2"/>
              </a:rPr>
              <a:t>T</a:t>
            </a:r>
            <a:r>
              <a:rPr lang="en-GB" sz="2000" b="1" i="0">
                <a:solidFill>
                  <a:srgbClr val="036A66"/>
                </a:solidFill>
                <a:latin typeface="Arial" pitchFamily="34" charset="0"/>
                <a:sym typeface="Symbol" pitchFamily="18" charset="2"/>
              </a:rPr>
              <a:t>, </a:t>
            </a:r>
            <a:r>
              <a:rPr lang="en-GB" sz="2000" b="1" i="0">
                <a:solidFill>
                  <a:srgbClr val="0000FF"/>
                </a:solidFill>
                <a:latin typeface="Arial" pitchFamily="34" charset="0"/>
                <a:sym typeface="Symbol" pitchFamily="18" charset="2"/>
              </a:rPr>
              <a:t>s</a:t>
            </a:r>
            <a:r>
              <a:rPr lang="en-GB" sz="2000" b="1" i="0" baseline="-10000">
                <a:solidFill>
                  <a:srgbClr val="0000FF"/>
                </a:solidFill>
                <a:latin typeface="Arial" pitchFamily="34" charset="0"/>
                <a:sym typeface="Symbol" pitchFamily="18" charset="2"/>
              </a:rPr>
              <a:t>0</a:t>
            </a:r>
            <a:r>
              <a:rPr lang="en-GB" sz="2000" b="1" i="0" baseline="-10000">
                <a:solidFill>
                  <a:srgbClr val="036A66"/>
                </a:solidFill>
                <a:latin typeface="Arial" pitchFamily="34" charset="0"/>
                <a:sym typeface="Symbol" pitchFamily="18" charset="2"/>
              </a:rPr>
              <a:t> </a:t>
            </a:r>
            <a:r>
              <a:rPr lang="en-GB" sz="2000" b="1" i="0">
                <a:solidFill>
                  <a:srgbClr val="036A66"/>
                </a:solidFill>
                <a:latin typeface="Arial" pitchFamily="34" charset="0"/>
                <a:sym typeface="Symbol" pitchFamily="18" charset="2"/>
              </a:rPr>
              <a:t></a:t>
            </a:r>
            <a:endParaRPr lang="en-US" sz="2000" b="1" i="0">
              <a:solidFill>
                <a:srgbClr val="036A66"/>
              </a:solidFill>
              <a:latin typeface="Arial" pitchFamily="34" charset="0"/>
              <a:sym typeface="Symbol" pitchFamily="18" charset="2"/>
            </a:endParaRPr>
          </a:p>
        </p:txBody>
      </p:sp>
      <p:sp>
        <p:nvSpPr>
          <p:cNvPr id="246816" name="Line 32"/>
          <p:cNvSpPr>
            <a:spLocks noChangeShapeType="1"/>
          </p:cNvSpPr>
          <p:nvPr/>
        </p:nvSpPr>
        <p:spPr bwMode="auto">
          <a:xfrm>
            <a:off x="5054600" y="2212975"/>
            <a:ext cx="166688" cy="1079500"/>
          </a:xfrm>
          <a:prstGeom prst="line">
            <a:avLst/>
          </a:prstGeom>
          <a:noFill/>
          <a:ln w="9525">
            <a:solidFill>
              <a:srgbClr val="000000"/>
            </a:solidFill>
            <a:round/>
            <a:headEnd/>
            <a:tailEnd/>
          </a:ln>
          <a:effectLst/>
        </p:spPr>
        <p:txBody>
          <a:bodyPr/>
          <a:lstStyle/>
          <a:p>
            <a:endParaRPr lang="en-US"/>
          </a:p>
        </p:txBody>
      </p:sp>
      <p:sp>
        <p:nvSpPr>
          <p:cNvPr id="246817" name="Text Box 33"/>
          <p:cNvSpPr txBox="1">
            <a:spLocks noChangeArrowheads="1"/>
          </p:cNvSpPr>
          <p:nvPr/>
        </p:nvSpPr>
        <p:spPr bwMode="auto">
          <a:xfrm>
            <a:off x="2806700" y="3008313"/>
            <a:ext cx="2027238" cy="396875"/>
          </a:xfrm>
          <a:prstGeom prst="rect">
            <a:avLst/>
          </a:prstGeom>
          <a:noFill/>
          <a:ln w="9525">
            <a:noFill/>
            <a:miter lim="800000"/>
            <a:headEnd/>
            <a:tailEnd/>
          </a:ln>
          <a:effectLst/>
        </p:spPr>
        <p:txBody>
          <a:bodyPr>
            <a:spAutoFit/>
          </a:bodyPr>
          <a:lstStyle/>
          <a:p>
            <a:pPr eaLnBrk="0" hangingPunct="0">
              <a:spcBef>
                <a:spcPct val="50000"/>
              </a:spcBef>
            </a:pPr>
            <a:r>
              <a:rPr lang="en-US" sz="2000" i="0">
                <a:solidFill>
                  <a:srgbClr val="009900"/>
                </a:solidFill>
                <a:latin typeface="Arial" pitchFamily="34" charset="0"/>
              </a:rPr>
              <a:t>input actions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a:spLocks noGrp="1" noChangeArrowheads="1"/>
          </p:cNvSpPr>
          <p:nvPr>
            <p:ph type="sldNum" sz="quarter" idx="10"/>
          </p:nvPr>
        </p:nvSpPr>
        <p:spPr>
          <a:noFill/>
        </p:spPr>
        <p:txBody>
          <a:bodyPr/>
          <a:lstStyle/>
          <a:p>
            <a:r>
              <a:rPr lang="en-US"/>
              <a:t>   </a:t>
            </a:r>
            <a:fld id="{2E8326C7-59C1-4CBB-90B5-8409B9F3C93B}" type="slidenum">
              <a:rPr lang="en-US"/>
              <a:pPr/>
              <a:t>23</a:t>
            </a:fld>
            <a:endParaRPr lang="en-US"/>
          </a:p>
        </p:txBody>
      </p:sp>
      <p:grpSp>
        <p:nvGrpSpPr>
          <p:cNvPr id="2" name="Group 2"/>
          <p:cNvGrpSpPr>
            <a:grpSpLocks/>
          </p:cNvGrpSpPr>
          <p:nvPr/>
        </p:nvGrpSpPr>
        <p:grpSpPr bwMode="auto">
          <a:xfrm>
            <a:off x="5302250" y="1892300"/>
            <a:ext cx="3163888" cy="4476750"/>
            <a:chOff x="3137" y="756"/>
            <a:chExt cx="2385" cy="3212"/>
          </a:xfrm>
        </p:grpSpPr>
        <p:sp>
          <p:nvSpPr>
            <p:cNvPr id="28698" name="Text Box 3"/>
            <p:cNvSpPr txBox="1">
              <a:spLocks noChangeArrowheads="1"/>
            </p:cNvSpPr>
            <p:nvPr/>
          </p:nvSpPr>
          <p:spPr bwMode="auto">
            <a:xfrm>
              <a:off x="3137" y="756"/>
              <a:ext cx="823" cy="657"/>
            </a:xfrm>
            <a:prstGeom prst="rect">
              <a:avLst/>
            </a:prstGeom>
            <a:noFill/>
            <a:ln w="12700" cap="sq">
              <a:noFill/>
              <a:miter lim="800000"/>
              <a:headEnd/>
              <a:tailEnd/>
            </a:ln>
          </p:spPr>
          <p:txBody>
            <a:bodyPr>
              <a:spAutoFit/>
            </a:bodyPr>
            <a:lstStyle/>
            <a:p>
              <a:pPr algn="r" eaLnBrk="0" hangingPunct="0"/>
              <a:r>
                <a:rPr lang="en-US" b="1" i="0">
                  <a:solidFill>
                    <a:srgbClr val="FF3300"/>
                  </a:solidFill>
                  <a:latin typeface="Arial" pitchFamily="34" charset="0"/>
                </a:rPr>
                <a:t>test case</a:t>
              </a:r>
              <a:br>
                <a:rPr lang="en-US" b="1" i="0">
                  <a:solidFill>
                    <a:srgbClr val="FF3300"/>
                  </a:solidFill>
                  <a:latin typeface="Arial" pitchFamily="34" charset="0"/>
                </a:rPr>
              </a:br>
              <a:r>
                <a:rPr lang="en-US" b="1" i="0">
                  <a:solidFill>
                    <a:srgbClr val="FF3300"/>
                  </a:solidFill>
                  <a:latin typeface="Arial" pitchFamily="34" charset="0"/>
                </a:rPr>
                <a:t>model</a:t>
              </a:r>
              <a:endParaRPr lang="en-GB" b="1" i="0">
                <a:solidFill>
                  <a:srgbClr val="FF3300"/>
                </a:solidFill>
                <a:latin typeface="Arial" pitchFamily="34" charset="0"/>
              </a:endParaRPr>
            </a:p>
          </p:txBody>
        </p:sp>
        <p:sp>
          <p:nvSpPr>
            <p:cNvPr id="28699" name="Oval 4"/>
            <p:cNvSpPr>
              <a:spLocks noChangeArrowheads="1"/>
            </p:cNvSpPr>
            <p:nvPr/>
          </p:nvSpPr>
          <p:spPr bwMode="auto">
            <a:xfrm>
              <a:off x="4259" y="2623"/>
              <a:ext cx="457" cy="312"/>
            </a:xfrm>
            <a:prstGeom prst="ellipse">
              <a:avLst/>
            </a:prstGeom>
            <a:solidFill>
              <a:srgbClr val="FF3300"/>
            </a:solidFill>
            <a:ln w="9525">
              <a:noFill/>
              <a:round/>
              <a:headEnd/>
              <a:tailEnd/>
            </a:ln>
          </p:spPr>
          <p:txBody>
            <a:bodyPr/>
            <a:lstStyle/>
            <a:p>
              <a:pPr algn="ctr" eaLnBrk="0" hangingPunct="0"/>
              <a:endParaRPr lang="en-US" i="0">
                <a:solidFill>
                  <a:srgbClr val="FF3300"/>
                </a:solidFill>
                <a:latin typeface="Arial" pitchFamily="34" charset="0"/>
              </a:endParaRPr>
            </a:p>
          </p:txBody>
        </p:sp>
        <p:sp>
          <p:nvSpPr>
            <p:cNvPr id="28700" name="Oval 5"/>
            <p:cNvSpPr>
              <a:spLocks noChangeArrowheads="1"/>
            </p:cNvSpPr>
            <p:nvPr/>
          </p:nvSpPr>
          <p:spPr bwMode="auto">
            <a:xfrm>
              <a:off x="4259" y="1750"/>
              <a:ext cx="457" cy="312"/>
            </a:xfrm>
            <a:prstGeom prst="ellipse">
              <a:avLst/>
            </a:prstGeom>
            <a:solidFill>
              <a:srgbClr val="FF3300"/>
            </a:solidFill>
            <a:ln w="9525">
              <a:noFill/>
              <a:round/>
              <a:headEnd/>
              <a:tailEnd/>
            </a:ln>
          </p:spPr>
          <p:txBody>
            <a:bodyPr/>
            <a:lstStyle/>
            <a:p>
              <a:pPr algn="ctr" eaLnBrk="0" hangingPunct="0"/>
              <a:endParaRPr lang="en-US" i="0">
                <a:solidFill>
                  <a:srgbClr val="FF3300"/>
                </a:solidFill>
                <a:latin typeface="Arial" pitchFamily="34" charset="0"/>
              </a:endParaRPr>
            </a:p>
          </p:txBody>
        </p:sp>
        <p:sp>
          <p:nvSpPr>
            <p:cNvPr id="28701" name="Oval 6"/>
            <p:cNvSpPr>
              <a:spLocks noChangeArrowheads="1"/>
            </p:cNvSpPr>
            <p:nvPr/>
          </p:nvSpPr>
          <p:spPr bwMode="auto">
            <a:xfrm>
              <a:off x="4259" y="846"/>
              <a:ext cx="457" cy="312"/>
            </a:xfrm>
            <a:prstGeom prst="ellipse">
              <a:avLst/>
            </a:prstGeom>
            <a:solidFill>
              <a:srgbClr val="FF3300"/>
            </a:solidFill>
            <a:ln w="9525">
              <a:noFill/>
              <a:round/>
              <a:headEnd/>
              <a:tailEnd/>
            </a:ln>
          </p:spPr>
          <p:txBody>
            <a:bodyPr/>
            <a:lstStyle/>
            <a:p>
              <a:pPr algn="ctr" eaLnBrk="0" hangingPunct="0"/>
              <a:endParaRPr lang="en-US" i="0">
                <a:solidFill>
                  <a:srgbClr val="FF3300"/>
                </a:solidFill>
                <a:latin typeface="Arial" pitchFamily="34" charset="0"/>
              </a:endParaRPr>
            </a:p>
          </p:txBody>
        </p:sp>
        <p:sp>
          <p:nvSpPr>
            <p:cNvPr id="28702" name="Oval 7"/>
            <p:cNvSpPr>
              <a:spLocks noChangeArrowheads="1"/>
            </p:cNvSpPr>
            <p:nvPr/>
          </p:nvSpPr>
          <p:spPr bwMode="auto">
            <a:xfrm>
              <a:off x="4259" y="3656"/>
              <a:ext cx="457" cy="312"/>
            </a:xfrm>
            <a:prstGeom prst="ellipse">
              <a:avLst/>
            </a:prstGeom>
            <a:solidFill>
              <a:srgbClr val="FF3300"/>
            </a:solidFill>
            <a:ln w="9525">
              <a:noFill/>
              <a:round/>
              <a:headEnd/>
              <a:tailEnd/>
            </a:ln>
          </p:spPr>
          <p:txBody>
            <a:bodyPr/>
            <a:lstStyle/>
            <a:p>
              <a:pPr algn="ctr" eaLnBrk="0" hangingPunct="0"/>
              <a:endParaRPr lang="en-US" sz="1400" i="0" dirty="0">
                <a:solidFill>
                  <a:schemeClr val="bg1"/>
                </a:solidFill>
                <a:latin typeface="Arial" pitchFamily="34" charset="0"/>
              </a:endParaRPr>
            </a:p>
          </p:txBody>
        </p:sp>
        <p:cxnSp>
          <p:nvCxnSpPr>
            <p:cNvPr id="28703" name="AutoShape 8"/>
            <p:cNvCxnSpPr>
              <a:cxnSpLocks noChangeShapeType="1"/>
              <a:stCxn id="28701" idx="4"/>
              <a:endCxn id="28700" idx="0"/>
            </p:cNvCxnSpPr>
            <p:nvPr/>
          </p:nvCxnSpPr>
          <p:spPr bwMode="auto">
            <a:xfrm>
              <a:off x="4488" y="1158"/>
              <a:ext cx="0" cy="592"/>
            </a:xfrm>
            <a:prstGeom prst="straightConnector1">
              <a:avLst/>
            </a:prstGeom>
            <a:noFill/>
            <a:ln w="38100" cap="sq">
              <a:solidFill>
                <a:schemeClr val="tx1"/>
              </a:solidFill>
              <a:round/>
              <a:headEnd type="none" w="sm" len="sm"/>
              <a:tailEnd type="triangle" w="med" len="med"/>
            </a:ln>
          </p:spPr>
        </p:cxnSp>
        <p:cxnSp>
          <p:nvCxnSpPr>
            <p:cNvPr id="28704" name="AutoShape 9"/>
            <p:cNvCxnSpPr>
              <a:cxnSpLocks noChangeShapeType="1"/>
              <a:stCxn id="28700" idx="4"/>
              <a:endCxn id="28699" idx="0"/>
            </p:cNvCxnSpPr>
            <p:nvPr/>
          </p:nvCxnSpPr>
          <p:spPr bwMode="auto">
            <a:xfrm>
              <a:off x="4488" y="2062"/>
              <a:ext cx="0" cy="561"/>
            </a:xfrm>
            <a:prstGeom prst="straightConnector1">
              <a:avLst/>
            </a:prstGeom>
            <a:noFill/>
            <a:ln w="38100" cap="sq">
              <a:solidFill>
                <a:schemeClr val="tx1"/>
              </a:solidFill>
              <a:round/>
              <a:headEnd type="none" w="sm" len="sm"/>
              <a:tailEnd type="triangle" w="med" len="med"/>
            </a:ln>
          </p:spPr>
        </p:cxnSp>
        <p:cxnSp>
          <p:nvCxnSpPr>
            <p:cNvPr id="28705" name="AutoShape 10"/>
            <p:cNvCxnSpPr>
              <a:cxnSpLocks noChangeShapeType="1"/>
              <a:stCxn id="28699" idx="4"/>
              <a:endCxn id="28702" idx="0"/>
            </p:cNvCxnSpPr>
            <p:nvPr/>
          </p:nvCxnSpPr>
          <p:spPr bwMode="auto">
            <a:xfrm>
              <a:off x="4488" y="2935"/>
              <a:ext cx="0" cy="721"/>
            </a:xfrm>
            <a:prstGeom prst="straightConnector1">
              <a:avLst/>
            </a:prstGeom>
            <a:noFill/>
            <a:ln w="38100" cap="sq">
              <a:solidFill>
                <a:schemeClr val="tx1"/>
              </a:solidFill>
              <a:round/>
              <a:headEnd type="none" w="sm" len="sm"/>
              <a:tailEnd type="triangle" w="med" len="med"/>
            </a:ln>
          </p:spPr>
        </p:cxnSp>
        <p:sp>
          <p:nvSpPr>
            <p:cNvPr id="28706" name="Text Box 11"/>
            <p:cNvSpPr txBox="1">
              <a:spLocks noChangeArrowheads="1"/>
            </p:cNvSpPr>
            <p:nvPr/>
          </p:nvSpPr>
          <p:spPr bwMode="auto">
            <a:xfrm>
              <a:off x="4446" y="1297"/>
              <a:ext cx="693" cy="263"/>
            </a:xfrm>
            <a:prstGeom prst="rect">
              <a:avLst/>
            </a:prstGeom>
            <a:noFill/>
            <a:ln w="12700" cap="sq">
              <a:noFill/>
              <a:miter lim="800000"/>
              <a:headEnd/>
              <a:tailEnd/>
            </a:ln>
          </p:spPr>
          <p:txBody>
            <a:bodyPr wrap="none">
              <a:spAutoFit/>
            </a:bodyPr>
            <a:lstStyle/>
            <a:p>
              <a:pPr algn="ctr" eaLnBrk="0" hangingPunct="0"/>
              <a:r>
                <a:rPr lang="en-US" i="0">
                  <a:solidFill>
                    <a:srgbClr val="009900"/>
                  </a:solidFill>
                  <a:latin typeface="Arial" pitchFamily="34" charset="0"/>
                </a:rPr>
                <a:t> ! coin  </a:t>
              </a:r>
              <a:endParaRPr lang="en-GB" i="0">
                <a:solidFill>
                  <a:srgbClr val="009900"/>
                </a:solidFill>
                <a:latin typeface="Arial" pitchFamily="34" charset="0"/>
              </a:endParaRPr>
            </a:p>
          </p:txBody>
        </p:sp>
        <p:sp>
          <p:nvSpPr>
            <p:cNvPr id="28707" name="Text Box 12"/>
            <p:cNvSpPr txBox="1">
              <a:spLocks noChangeArrowheads="1"/>
            </p:cNvSpPr>
            <p:nvPr/>
          </p:nvSpPr>
          <p:spPr bwMode="auto">
            <a:xfrm>
              <a:off x="4419" y="2231"/>
              <a:ext cx="857" cy="263"/>
            </a:xfrm>
            <a:prstGeom prst="rect">
              <a:avLst/>
            </a:prstGeom>
            <a:noFill/>
            <a:ln w="12700" cap="sq">
              <a:noFill/>
              <a:miter lim="800000"/>
              <a:headEnd/>
              <a:tailEnd/>
            </a:ln>
          </p:spPr>
          <p:txBody>
            <a:bodyPr wrap="none">
              <a:spAutoFit/>
            </a:bodyPr>
            <a:lstStyle/>
            <a:p>
              <a:pPr algn="ctr" eaLnBrk="0" hangingPunct="0"/>
              <a:r>
                <a:rPr lang="en-US" i="0">
                  <a:solidFill>
                    <a:srgbClr val="009900"/>
                  </a:solidFill>
                  <a:latin typeface="Arial" pitchFamily="34" charset="0"/>
                </a:rPr>
                <a:t> ! button  </a:t>
              </a:r>
              <a:endParaRPr lang="en-GB" i="0">
                <a:solidFill>
                  <a:srgbClr val="009900"/>
                </a:solidFill>
                <a:latin typeface="Arial" pitchFamily="34" charset="0"/>
              </a:endParaRPr>
            </a:p>
          </p:txBody>
        </p:sp>
        <p:sp>
          <p:nvSpPr>
            <p:cNvPr id="28708" name="Text Box 13"/>
            <p:cNvSpPr txBox="1">
              <a:spLocks noChangeArrowheads="1"/>
            </p:cNvSpPr>
            <p:nvPr/>
          </p:nvSpPr>
          <p:spPr bwMode="auto">
            <a:xfrm>
              <a:off x="4269" y="3182"/>
              <a:ext cx="857" cy="460"/>
            </a:xfrm>
            <a:prstGeom prst="rect">
              <a:avLst/>
            </a:prstGeom>
            <a:noFill/>
            <a:ln w="12700" cap="sq">
              <a:noFill/>
              <a:miter lim="800000"/>
              <a:headEnd/>
              <a:tailEnd/>
            </a:ln>
          </p:spPr>
          <p:txBody>
            <a:bodyPr wrap="none">
              <a:spAutoFit/>
            </a:bodyPr>
            <a:lstStyle/>
            <a:p>
              <a:pPr algn="ctr" eaLnBrk="0" hangingPunct="0"/>
              <a:r>
                <a:rPr lang="en-US" i="0">
                  <a:solidFill>
                    <a:schemeClr val="tx1"/>
                  </a:solidFill>
                  <a:latin typeface="Arial" pitchFamily="34" charset="0"/>
                </a:rPr>
                <a:t>  </a:t>
              </a:r>
            </a:p>
            <a:p>
              <a:pPr algn="ctr" eaLnBrk="0" hangingPunct="0"/>
              <a:r>
                <a:rPr lang="en-US" i="0">
                  <a:solidFill>
                    <a:schemeClr val="tx1"/>
                  </a:solidFill>
                  <a:latin typeface="Arial" pitchFamily="34" charset="0"/>
                </a:rPr>
                <a:t>    ?alarm</a:t>
              </a:r>
              <a:endParaRPr lang="en-GB" i="0">
                <a:solidFill>
                  <a:schemeClr val="tx1"/>
                </a:solidFill>
                <a:latin typeface="Arial" pitchFamily="34" charset="0"/>
              </a:endParaRPr>
            </a:p>
          </p:txBody>
        </p:sp>
        <p:sp>
          <p:nvSpPr>
            <p:cNvPr id="28709" name="Oval 14"/>
            <p:cNvSpPr>
              <a:spLocks noChangeArrowheads="1"/>
            </p:cNvSpPr>
            <p:nvPr/>
          </p:nvSpPr>
          <p:spPr bwMode="auto">
            <a:xfrm>
              <a:off x="3441" y="3651"/>
              <a:ext cx="474" cy="312"/>
            </a:xfrm>
            <a:prstGeom prst="ellipse">
              <a:avLst/>
            </a:prstGeom>
            <a:solidFill>
              <a:srgbClr val="FF3300"/>
            </a:solidFill>
            <a:ln w="9525">
              <a:noFill/>
              <a:round/>
              <a:headEnd/>
              <a:tailEnd/>
            </a:ln>
          </p:spPr>
          <p:txBody>
            <a:bodyPr/>
            <a:lstStyle/>
            <a:p>
              <a:pPr algn="ctr" eaLnBrk="0" hangingPunct="0"/>
              <a:endParaRPr lang="en-US" sz="2000" i="0">
                <a:solidFill>
                  <a:schemeClr val="accent2"/>
                </a:solidFill>
                <a:latin typeface="Arial" pitchFamily="34" charset="0"/>
              </a:endParaRPr>
            </a:p>
          </p:txBody>
        </p:sp>
        <p:sp>
          <p:nvSpPr>
            <p:cNvPr id="28710" name="Oval 15"/>
            <p:cNvSpPr>
              <a:spLocks noChangeArrowheads="1"/>
            </p:cNvSpPr>
            <p:nvPr/>
          </p:nvSpPr>
          <p:spPr bwMode="auto">
            <a:xfrm>
              <a:off x="5065" y="3645"/>
              <a:ext cx="457" cy="312"/>
            </a:xfrm>
            <a:prstGeom prst="ellipse">
              <a:avLst/>
            </a:prstGeom>
            <a:solidFill>
              <a:srgbClr val="FF3300"/>
            </a:solidFill>
            <a:ln w="9525">
              <a:noFill/>
              <a:round/>
              <a:headEnd/>
              <a:tailEnd/>
            </a:ln>
          </p:spPr>
          <p:txBody>
            <a:bodyPr/>
            <a:lstStyle/>
            <a:p>
              <a:pPr algn="ctr" eaLnBrk="0" hangingPunct="0"/>
              <a:endParaRPr lang="en-US" sz="1600" i="0" dirty="0">
                <a:solidFill>
                  <a:schemeClr val="bg1"/>
                </a:solidFill>
                <a:latin typeface="Arial" pitchFamily="34" charset="0"/>
              </a:endParaRPr>
            </a:p>
          </p:txBody>
        </p:sp>
        <p:cxnSp>
          <p:nvCxnSpPr>
            <p:cNvPr id="28711" name="AutoShape 16"/>
            <p:cNvCxnSpPr>
              <a:cxnSpLocks noChangeShapeType="1"/>
              <a:stCxn id="28699" idx="3"/>
              <a:endCxn id="28709" idx="0"/>
            </p:cNvCxnSpPr>
            <p:nvPr/>
          </p:nvCxnSpPr>
          <p:spPr bwMode="auto">
            <a:xfrm flipH="1">
              <a:off x="3678" y="2889"/>
              <a:ext cx="648" cy="762"/>
            </a:xfrm>
            <a:prstGeom prst="straightConnector1">
              <a:avLst/>
            </a:prstGeom>
            <a:noFill/>
            <a:ln w="38100" cap="sq">
              <a:solidFill>
                <a:schemeClr val="tx1"/>
              </a:solidFill>
              <a:round/>
              <a:headEnd type="none" w="sm" len="sm"/>
              <a:tailEnd type="triangle" w="med" len="med"/>
            </a:ln>
          </p:spPr>
        </p:cxnSp>
        <p:cxnSp>
          <p:nvCxnSpPr>
            <p:cNvPr id="28712" name="AutoShape 17"/>
            <p:cNvCxnSpPr>
              <a:cxnSpLocks noChangeShapeType="1"/>
              <a:stCxn id="28699" idx="5"/>
              <a:endCxn id="28710" idx="0"/>
            </p:cNvCxnSpPr>
            <p:nvPr/>
          </p:nvCxnSpPr>
          <p:spPr bwMode="auto">
            <a:xfrm>
              <a:off x="4649" y="2889"/>
              <a:ext cx="645" cy="756"/>
            </a:xfrm>
            <a:prstGeom prst="straightConnector1">
              <a:avLst/>
            </a:prstGeom>
            <a:noFill/>
            <a:ln w="38100" cap="sq">
              <a:solidFill>
                <a:schemeClr val="tx1"/>
              </a:solidFill>
              <a:round/>
              <a:headEnd type="none" w="sm" len="sm"/>
              <a:tailEnd type="triangle" w="med" len="med"/>
            </a:ln>
          </p:spPr>
        </p:cxnSp>
        <p:sp>
          <p:nvSpPr>
            <p:cNvPr id="28713" name="Text Box 18"/>
            <p:cNvSpPr txBox="1">
              <a:spLocks noChangeArrowheads="1"/>
            </p:cNvSpPr>
            <p:nvPr/>
          </p:nvSpPr>
          <p:spPr bwMode="auto">
            <a:xfrm>
              <a:off x="3364" y="2998"/>
              <a:ext cx="800" cy="263"/>
            </a:xfrm>
            <a:prstGeom prst="rect">
              <a:avLst/>
            </a:prstGeom>
            <a:noFill/>
            <a:ln w="12700" cap="sq">
              <a:noFill/>
              <a:miter lim="800000"/>
              <a:headEnd/>
              <a:tailEnd/>
            </a:ln>
          </p:spPr>
          <p:txBody>
            <a:bodyPr wrap="none">
              <a:spAutoFit/>
            </a:bodyPr>
            <a:lstStyle/>
            <a:p>
              <a:pPr algn="ctr" eaLnBrk="0" hangingPunct="0"/>
              <a:r>
                <a:rPr lang="en-US" i="0">
                  <a:solidFill>
                    <a:schemeClr val="tx1"/>
                  </a:solidFill>
                  <a:latin typeface="Arial" pitchFamily="34" charset="0"/>
                </a:rPr>
                <a:t> ?coffee </a:t>
              </a:r>
              <a:endParaRPr lang="en-GB" i="0">
                <a:solidFill>
                  <a:schemeClr val="tx1"/>
                </a:solidFill>
                <a:latin typeface="Arial" pitchFamily="34" charset="0"/>
              </a:endParaRPr>
            </a:p>
          </p:txBody>
        </p:sp>
        <p:sp>
          <p:nvSpPr>
            <p:cNvPr id="28714" name="Text Box 19"/>
            <p:cNvSpPr txBox="1">
              <a:spLocks noChangeArrowheads="1"/>
            </p:cNvSpPr>
            <p:nvPr/>
          </p:nvSpPr>
          <p:spPr bwMode="auto">
            <a:xfrm>
              <a:off x="4729" y="2941"/>
              <a:ext cx="495" cy="328"/>
            </a:xfrm>
            <a:prstGeom prst="rect">
              <a:avLst/>
            </a:prstGeom>
            <a:noFill/>
            <a:ln w="12700" cap="sq">
              <a:noFill/>
              <a:miter lim="800000"/>
              <a:headEnd/>
              <a:tailEnd/>
            </a:ln>
          </p:spPr>
          <p:txBody>
            <a:bodyPr wrap="none">
              <a:spAutoFit/>
            </a:bodyPr>
            <a:lstStyle/>
            <a:p>
              <a:pPr algn="ctr" eaLnBrk="0" hangingPunct="0"/>
              <a:r>
                <a:rPr lang="en-US" sz="2400" b="1" i="0">
                  <a:solidFill>
                    <a:srgbClr val="036A66"/>
                  </a:solidFill>
                  <a:latin typeface="Arial" pitchFamily="34" charset="0"/>
                  <a:sym typeface="Symbol" pitchFamily="18" charset="2"/>
                </a:rPr>
                <a:t>  ---</a:t>
              </a:r>
              <a:endParaRPr lang="en-GB" sz="2400" b="1" i="0">
                <a:solidFill>
                  <a:srgbClr val="036A66"/>
                </a:solidFill>
                <a:latin typeface="Arial" pitchFamily="34" charset="0"/>
              </a:endParaRPr>
            </a:p>
          </p:txBody>
        </p:sp>
        <p:sp>
          <p:nvSpPr>
            <p:cNvPr id="28715" name="Text Box 20"/>
            <p:cNvSpPr txBox="1">
              <a:spLocks noChangeArrowheads="1"/>
            </p:cNvSpPr>
            <p:nvPr/>
          </p:nvSpPr>
          <p:spPr bwMode="auto">
            <a:xfrm>
              <a:off x="3442" y="3650"/>
              <a:ext cx="491" cy="259"/>
            </a:xfrm>
            <a:prstGeom prst="rect">
              <a:avLst/>
            </a:prstGeom>
            <a:noFill/>
            <a:ln w="12700" cap="sq">
              <a:noFill/>
              <a:miter lim="800000"/>
              <a:headEnd/>
              <a:tailEnd/>
            </a:ln>
          </p:spPr>
          <p:txBody>
            <a:bodyPr wrap="none">
              <a:spAutoFit/>
            </a:bodyPr>
            <a:lstStyle/>
            <a:p>
              <a:pPr algn="ctr" eaLnBrk="0" hangingPunct="0">
                <a:lnSpc>
                  <a:spcPct val="120000"/>
                </a:lnSpc>
              </a:pPr>
              <a:r>
                <a:rPr lang="en-US" sz="1600" b="1" i="0" dirty="0">
                  <a:solidFill>
                    <a:schemeClr val="bg1"/>
                  </a:solidFill>
                  <a:latin typeface="Arial" pitchFamily="34" charset="0"/>
                </a:rPr>
                <a:t>pass</a:t>
              </a:r>
              <a:endParaRPr lang="en-GB" sz="1600" b="1" i="0" dirty="0">
                <a:solidFill>
                  <a:schemeClr val="bg1"/>
                </a:solidFill>
                <a:latin typeface="Arial" pitchFamily="34" charset="0"/>
              </a:endParaRPr>
            </a:p>
          </p:txBody>
        </p:sp>
      </p:grpSp>
      <p:sp>
        <p:nvSpPr>
          <p:cNvPr id="28676" name="Text Box 21"/>
          <p:cNvSpPr txBox="1">
            <a:spLocks noChangeArrowheads="1"/>
          </p:cNvSpPr>
          <p:nvPr/>
        </p:nvSpPr>
        <p:spPr bwMode="auto">
          <a:xfrm>
            <a:off x="347663" y="1855788"/>
            <a:ext cx="1581150" cy="641350"/>
          </a:xfrm>
          <a:prstGeom prst="rect">
            <a:avLst/>
          </a:prstGeom>
          <a:noFill/>
          <a:ln w="12700" cap="sq">
            <a:noFill/>
            <a:miter lim="800000"/>
            <a:headEnd/>
            <a:tailEnd/>
          </a:ln>
        </p:spPr>
        <p:txBody>
          <a:bodyPr wrap="none">
            <a:spAutoFit/>
          </a:bodyPr>
          <a:lstStyle/>
          <a:p>
            <a:pPr algn="r" eaLnBrk="0" hangingPunct="0"/>
            <a:r>
              <a:rPr lang="en-US" b="1" i="0">
                <a:solidFill>
                  <a:schemeClr val="tx1"/>
                </a:solidFill>
                <a:latin typeface="Arial" pitchFamily="34" charset="0"/>
              </a:rPr>
              <a:t>specification</a:t>
            </a:r>
            <a:br>
              <a:rPr lang="en-US" b="1" i="0">
                <a:solidFill>
                  <a:schemeClr val="tx1"/>
                </a:solidFill>
                <a:latin typeface="Arial" pitchFamily="34" charset="0"/>
              </a:rPr>
            </a:br>
            <a:r>
              <a:rPr lang="en-US" b="1" i="0">
                <a:solidFill>
                  <a:schemeClr val="tx1"/>
                </a:solidFill>
                <a:latin typeface="Arial" pitchFamily="34" charset="0"/>
              </a:rPr>
              <a:t>model</a:t>
            </a:r>
            <a:endParaRPr lang="en-GB" b="1" i="0">
              <a:solidFill>
                <a:schemeClr val="tx1"/>
              </a:solidFill>
              <a:latin typeface="Arial" pitchFamily="34" charset="0"/>
            </a:endParaRPr>
          </a:p>
        </p:txBody>
      </p:sp>
      <p:sp>
        <p:nvSpPr>
          <p:cNvPr id="28677" name="Rectangle 22"/>
          <p:cNvSpPr>
            <a:spLocks noGrp="1" noChangeArrowheads="1"/>
          </p:cNvSpPr>
          <p:nvPr>
            <p:ph type="title"/>
          </p:nvPr>
        </p:nvSpPr>
        <p:spPr>
          <a:noFill/>
        </p:spPr>
        <p:txBody>
          <a:bodyPr wrap="square" lIns="91440" tIns="45720" rIns="91440" bIns="45720" anchor="ctr"/>
          <a:lstStyle/>
          <a:p>
            <a:r>
              <a:rPr lang="en-GB" smtClean="0"/>
              <a:t>Models:  Generation of Test Cases</a:t>
            </a:r>
            <a:endParaRPr lang="en-US" smtClean="0"/>
          </a:p>
        </p:txBody>
      </p:sp>
      <p:grpSp>
        <p:nvGrpSpPr>
          <p:cNvPr id="28678" name="Group 23"/>
          <p:cNvGrpSpPr>
            <a:grpSpLocks/>
          </p:cNvGrpSpPr>
          <p:nvPr/>
        </p:nvGrpSpPr>
        <p:grpSpPr bwMode="auto">
          <a:xfrm>
            <a:off x="231775" y="2546350"/>
            <a:ext cx="5871958" cy="2276475"/>
            <a:chOff x="1672" y="2209"/>
            <a:chExt cx="4291" cy="1724"/>
          </a:xfrm>
        </p:grpSpPr>
        <p:sp>
          <p:nvSpPr>
            <p:cNvPr id="28680" name="Text Box 24"/>
            <p:cNvSpPr txBox="1">
              <a:spLocks noChangeArrowheads="1"/>
            </p:cNvSpPr>
            <p:nvPr/>
          </p:nvSpPr>
          <p:spPr bwMode="auto">
            <a:xfrm>
              <a:off x="1672" y="2970"/>
              <a:ext cx="603" cy="236"/>
            </a:xfrm>
            <a:prstGeom prst="rect">
              <a:avLst/>
            </a:prstGeom>
            <a:noFill/>
            <a:ln w="9525">
              <a:noFill/>
              <a:miter lim="800000"/>
              <a:headEnd/>
              <a:tailEnd/>
            </a:ln>
          </p:spPr>
          <p:txBody>
            <a:bodyPr anchor="ctr">
              <a:spAutoFit/>
            </a:bodyPr>
            <a:lstStyle/>
            <a:p>
              <a:pPr algn="ctr" eaLnBrk="0" hangingPunct="0">
                <a:lnSpc>
                  <a:spcPct val="80000"/>
                </a:lnSpc>
              </a:pPr>
              <a:r>
                <a:rPr lang="en-US" i="0">
                  <a:solidFill>
                    <a:srgbClr val="009900"/>
                  </a:solidFill>
                  <a:latin typeface="Arial" pitchFamily="34" charset="0"/>
                </a:rPr>
                <a:t> ?coin</a:t>
              </a:r>
            </a:p>
          </p:txBody>
        </p:sp>
        <p:sp>
          <p:nvSpPr>
            <p:cNvPr id="28681" name="Text Box 25"/>
            <p:cNvSpPr txBox="1">
              <a:spLocks noChangeArrowheads="1"/>
            </p:cNvSpPr>
            <p:nvPr/>
          </p:nvSpPr>
          <p:spPr bwMode="auto">
            <a:xfrm>
              <a:off x="3229" y="3698"/>
              <a:ext cx="692" cy="235"/>
            </a:xfrm>
            <a:prstGeom prst="rect">
              <a:avLst/>
            </a:prstGeom>
            <a:noFill/>
            <a:ln w="9525">
              <a:noFill/>
              <a:miter lim="800000"/>
              <a:headEnd/>
              <a:tailEnd/>
            </a:ln>
          </p:spPr>
          <p:txBody>
            <a:bodyPr wrap="none" anchor="ctr">
              <a:spAutoFit/>
            </a:bodyPr>
            <a:lstStyle/>
            <a:p>
              <a:pPr algn="ctr" eaLnBrk="0" hangingPunct="0">
                <a:lnSpc>
                  <a:spcPct val="80000"/>
                </a:lnSpc>
              </a:pPr>
              <a:r>
                <a:rPr lang="en-US" i="0">
                  <a:solidFill>
                    <a:srgbClr val="009900"/>
                  </a:solidFill>
                  <a:latin typeface="Arial" pitchFamily="34" charset="0"/>
                </a:rPr>
                <a:t>?button</a:t>
              </a:r>
            </a:p>
          </p:txBody>
        </p:sp>
        <p:sp>
          <p:nvSpPr>
            <p:cNvPr id="28682" name="Text Box 26"/>
            <p:cNvSpPr txBox="1">
              <a:spLocks noChangeArrowheads="1"/>
            </p:cNvSpPr>
            <p:nvPr/>
          </p:nvSpPr>
          <p:spPr bwMode="auto">
            <a:xfrm>
              <a:off x="2580" y="2958"/>
              <a:ext cx="645" cy="236"/>
            </a:xfrm>
            <a:prstGeom prst="rect">
              <a:avLst/>
            </a:prstGeom>
            <a:noFill/>
            <a:ln w="9525">
              <a:noFill/>
              <a:miter lim="800000"/>
              <a:headEnd/>
              <a:tailEnd/>
            </a:ln>
          </p:spPr>
          <p:txBody>
            <a:bodyPr wrap="none" anchor="ctr">
              <a:spAutoFit/>
            </a:bodyPr>
            <a:lstStyle/>
            <a:p>
              <a:pPr algn="ctr" eaLnBrk="0" hangingPunct="0">
                <a:lnSpc>
                  <a:spcPct val="80000"/>
                </a:lnSpc>
                <a:spcBef>
                  <a:spcPct val="50000"/>
                </a:spcBef>
              </a:pPr>
              <a:r>
                <a:rPr lang="en-US" i="0">
                  <a:solidFill>
                    <a:schemeClr val="tx1"/>
                  </a:solidFill>
                  <a:latin typeface="Arial" pitchFamily="34" charset="0"/>
                </a:rPr>
                <a:t>!alarm </a:t>
              </a:r>
            </a:p>
          </p:txBody>
        </p:sp>
        <p:sp>
          <p:nvSpPr>
            <p:cNvPr id="28683" name="Text Box 27"/>
            <p:cNvSpPr txBox="1">
              <a:spLocks noChangeArrowheads="1"/>
            </p:cNvSpPr>
            <p:nvPr/>
          </p:nvSpPr>
          <p:spPr bwMode="auto">
            <a:xfrm>
              <a:off x="4282" y="2965"/>
              <a:ext cx="1681" cy="238"/>
            </a:xfrm>
            <a:prstGeom prst="rect">
              <a:avLst/>
            </a:prstGeom>
            <a:noFill/>
            <a:ln w="9525">
              <a:noFill/>
              <a:miter lim="800000"/>
              <a:headEnd/>
              <a:tailEnd/>
            </a:ln>
          </p:spPr>
          <p:txBody>
            <a:bodyPr wrap="none" anchor="ctr">
              <a:spAutoFit/>
            </a:bodyPr>
            <a:lstStyle/>
            <a:p>
              <a:pPr algn="ctr" eaLnBrk="0" hangingPunct="0">
                <a:lnSpc>
                  <a:spcPct val="80000"/>
                </a:lnSpc>
              </a:pPr>
              <a:r>
                <a:rPr lang="en-US" i="0" dirty="0" smtClean="0">
                  <a:solidFill>
                    <a:srgbClr val="009900"/>
                  </a:solidFill>
                  <a:latin typeface="Arial" pitchFamily="34" charset="0"/>
                </a:rPr>
                <a:t>?button                     </a:t>
              </a:r>
              <a:endParaRPr lang="en-US" i="0" dirty="0">
                <a:solidFill>
                  <a:srgbClr val="009900"/>
                </a:solidFill>
                <a:latin typeface="Arial" pitchFamily="34" charset="0"/>
              </a:endParaRPr>
            </a:p>
          </p:txBody>
        </p:sp>
        <p:sp>
          <p:nvSpPr>
            <p:cNvPr id="28684" name="Line 28"/>
            <p:cNvSpPr>
              <a:spLocks noChangeShapeType="1"/>
            </p:cNvSpPr>
            <p:nvPr/>
          </p:nvSpPr>
          <p:spPr bwMode="auto">
            <a:xfrm>
              <a:off x="2500" y="2261"/>
              <a:ext cx="184" cy="168"/>
            </a:xfrm>
            <a:prstGeom prst="line">
              <a:avLst/>
            </a:prstGeom>
            <a:noFill/>
            <a:ln w="38100">
              <a:solidFill>
                <a:schemeClr val="tx2"/>
              </a:solidFill>
              <a:round/>
              <a:headEnd/>
              <a:tailEnd type="triangle" w="med" len="med"/>
            </a:ln>
          </p:spPr>
          <p:txBody>
            <a:bodyPr wrap="none" anchor="ctr"/>
            <a:lstStyle/>
            <a:p>
              <a:endParaRPr lang="en-US"/>
            </a:p>
          </p:txBody>
        </p:sp>
        <p:cxnSp>
          <p:nvCxnSpPr>
            <p:cNvPr id="28685" name="AutoShape 29"/>
            <p:cNvCxnSpPr>
              <a:cxnSpLocks noChangeShapeType="1"/>
              <a:stCxn id="28696" idx="6"/>
              <a:endCxn id="28695" idx="6"/>
            </p:cNvCxnSpPr>
            <p:nvPr/>
          </p:nvCxnSpPr>
          <p:spPr bwMode="auto">
            <a:xfrm rot="10800000" flipH="1" flipV="1">
              <a:off x="2653" y="2506"/>
              <a:ext cx="16" cy="1134"/>
            </a:xfrm>
            <a:prstGeom prst="curvedConnector3">
              <a:avLst>
                <a:gd name="adj1" fmla="val -2500005"/>
              </a:avLst>
            </a:prstGeom>
            <a:noFill/>
            <a:ln w="38100">
              <a:solidFill>
                <a:srgbClr val="FF0000"/>
              </a:solidFill>
              <a:round/>
              <a:headEnd/>
              <a:tailEnd type="triangle" w="med" len="med"/>
            </a:ln>
          </p:spPr>
        </p:cxnSp>
        <p:cxnSp>
          <p:nvCxnSpPr>
            <p:cNvPr id="28686" name="AutoShape 30"/>
            <p:cNvCxnSpPr>
              <a:cxnSpLocks noChangeShapeType="1"/>
              <a:stCxn id="28695" idx="2"/>
              <a:endCxn id="28696" idx="2"/>
            </p:cNvCxnSpPr>
            <p:nvPr/>
          </p:nvCxnSpPr>
          <p:spPr bwMode="auto">
            <a:xfrm flipH="1" flipV="1">
              <a:off x="2826" y="2506"/>
              <a:ext cx="16" cy="1134"/>
            </a:xfrm>
            <a:prstGeom prst="curvedConnector3">
              <a:avLst>
                <a:gd name="adj1" fmla="val -2106250"/>
              </a:avLst>
            </a:prstGeom>
            <a:noFill/>
            <a:ln w="38100">
              <a:solidFill>
                <a:srgbClr val="FF0000"/>
              </a:solidFill>
              <a:round/>
              <a:headEnd/>
              <a:tailEnd type="triangle" w="med" len="med"/>
            </a:ln>
          </p:spPr>
        </p:cxnSp>
        <p:cxnSp>
          <p:nvCxnSpPr>
            <p:cNvPr id="28687" name="AutoShape 31"/>
            <p:cNvCxnSpPr>
              <a:cxnSpLocks noChangeShapeType="1"/>
              <a:stCxn id="28695" idx="3"/>
              <a:endCxn id="28697" idx="5"/>
            </p:cNvCxnSpPr>
            <p:nvPr/>
          </p:nvCxnSpPr>
          <p:spPr bwMode="auto">
            <a:xfrm rot="5400000" flipH="1" flipV="1">
              <a:off x="3112" y="2803"/>
              <a:ext cx="602" cy="1194"/>
            </a:xfrm>
            <a:prstGeom prst="curvedConnector3">
              <a:avLst>
                <a:gd name="adj1" fmla="val 1824"/>
              </a:avLst>
            </a:prstGeom>
            <a:noFill/>
            <a:ln w="38100">
              <a:solidFill>
                <a:srgbClr val="FF0000"/>
              </a:solidFill>
              <a:round/>
              <a:headEnd/>
              <a:tailEnd type="triangle" w="med" len="med"/>
            </a:ln>
          </p:spPr>
        </p:cxnSp>
        <p:cxnSp>
          <p:nvCxnSpPr>
            <p:cNvPr id="28688" name="AutoShape 32"/>
            <p:cNvCxnSpPr>
              <a:cxnSpLocks noChangeShapeType="1"/>
              <a:stCxn id="28697" idx="7"/>
              <a:endCxn id="28696" idx="1"/>
            </p:cNvCxnSpPr>
            <p:nvPr/>
          </p:nvCxnSpPr>
          <p:spPr bwMode="auto">
            <a:xfrm rot="5400000" flipH="1">
              <a:off x="3139" y="2107"/>
              <a:ext cx="532" cy="1210"/>
            </a:xfrm>
            <a:prstGeom prst="curvedConnector3">
              <a:avLst>
                <a:gd name="adj1" fmla="val 102065"/>
              </a:avLst>
            </a:prstGeom>
            <a:noFill/>
            <a:ln w="38100">
              <a:solidFill>
                <a:srgbClr val="FF0000"/>
              </a:solidFill>
              <a:round/>
              <a:headEnd/>
              <a:tailEnd type="triangle" w="med" len="med"/>
            </a:ln>
          </p:spPr>
        </p:cxnSp>
        <p:cxnSp>
          <p:nvCxnSpPr>
            <p:cNvPr id="28689" name="AutoShape 33"/>
            <p:cNvCxnSpPr>
              <a:cxnSpLocks noChangeShapeType="1"/>
              <a:stCxn id="28697" idx="4"/>
              <a:endCxn id="28697" idx="0"/>
            </p:cNvCxnSpPr>
            <p:nvPr/>
          </p:nvCxnSpPr>
          <p:spPr bwMode="auto">
            <a:xfrm rot="5400000" flipH="1" flipV="1">
              <a:off x="3987" y="3038"/>
              <a:ext cx="169" cy="1"/>
            </a:xfrm>
            <a:prstGeom prst="curvedConnector5">
              <a:avLst>
                <a:gd name="adj1" fmla="val -336097"/>
                <a:gd name="adj2" fmla="val 88900000"/>
                <a:gd name="adj3" fmla="val 390532"/>
              </a:avLst>
            </a:prstGeom>
            <a:noFill/>
            <a:ln w="38100">
              <a:solidFill>
                <a:srgbClr val="FF0000"/>
              </a:solidFill>
              <a:round/>
              <a:headEnd/>
              <a:tailEnd type="triangle" w="med" len="med"/>
            </a:ln>
          </p:spPr>
        </p:cxnSp>
        <p:grpSp>
          <p:nvGrpSpPr>
            <p:cNvPr id="28690" name="Group 34"/>
            <p:cNvGrpSpPr>
              <a:grpSpLocks/>
            </p:cNvGrpSpPr>
            <p:nvPr/>
          </p:nvGrpSpPr>
          <p:grpSpPr bwMode="auto">
            <a:xfrm>
              <a:off x="2652" y="2422"/>
              <a:ext cx="1505" cy="1304"/>
              <a:chOff x="2425" y="2664"/>
              <a:chExt cx="1505" cy="1304"/>
            </a:xfrm>
          </p:grpSpPr>
          <p:sp>
            <p:nvSpPr>
              <p:cNvPr id="28695" name="Oval 35"/>
              <p:cNvSpPr>
                <a:spLocks noChangeArrowheads="1"/>
              </p:cNvSpPr>
              <p:nvPr/>
            </p:nvSpPr>
            <p:spPr bwMode="auto">
              <a:xfrm flipH="1">
                <a:off x="2441" y="3798"/>
                <a:ext cx="173" cy="170"/>
              </a:xfrm>
              <a:prstGeom prst="ellipse">
                <a:avLst/>
              </a:prstGeom>
              <a:solidFill>
                <a:srgbClr val="00FF00"/>
              </a:solidFill>
              <a:ln w="38100">
                <a:noFill/>
                <a:round/>
                <a:headEnd/>
                <a:tailEnd/>
              </a:ln>
            </p:spPr>
            <p:txBody>
              <a:bodyPr wrap="none" anchor="ctr"/>
              <a:lstStyle/>
              <a:p>
                <a:endParaRPr lang="en-US"/>
              </a:p>
            </p:txBody>
          </p:sp>
          <p:sp>
            <p:nvSpPr>
              <p:cNvPr id="28696" name="Oval 36"/>
              <p:cNvSpPr>
                <a:spLocks noChangeArrowheads="1"/>
              </p:cNvSpPr>
              <p:nvPr/>
            </p:nvSpPr>
            <p:spPr bwMode="auto">
              <a:xfrm flipH="1">
                <a:off x="2425" y="2664"/>
                <a:ext cx="173" cy="170"/>
              </a:xfrm>
              <a:prstGeom prst="ellipse">
                <a:avLst/>
              </a:prstGeom>
              <a:solidFill>
                <a:srgbClr val="00FF00"/>
              </a:solidFill>
              <a:ln w="38100">
                <a:noFill/>
                <a:round/>
                <a:headEnd/>
                <a:tailEnd/>
              </a:ln>
            </p:spPr>
            <p:txBody>
              <a:bodyPr wrap="none" anchor="ctr"/>
              <a:lstStyle/>
              <a:p>
                <a:endParaRPr lang="en-US"/>
              </a:p>
            </p:txBody>
          </p:sp>
          <p:sp>
            <p:nvSpPr>
              <p:cNvPr id="28697" name="Oval 37"/>
              <p:cNvSpPr>
                <a:spLocks noChangeArrowheads="1"/>
              </p:cNvSpPr>
              <p:nvPr/>
            </p:nvSpPr>
            <p:spPr bwMode="auto">
              <a:xfrm flipH="1">
                <a:off x="3757" y="3196"/>
                <a:ext cx="173" cy="170"/>
              </a:xfrm>
              <a:prstGeom prst="ellipse">
                <a:avLst/>
              </a:prstGeom>
              <a:solidFill>
                <a:srgbClr val="00FF00"/>
              </a:solidFill>
              <a:ln w="38100">
                <a:noFill/>
                <a:round/>
                <a:headEnd/>
                <a:tailEnd/>
              </a:ln>
            </p:spPr>
            <p:txBody>
              <a:bodyPr wrap="none" anchor="ctr"/>
              <a:lstStyle/>
              <a:p>
                <a:endParaRPr lang="en-US"/>
              </a:p>
            </p:txBody>
          </p:sp>
        </p:grpSp>
        <p:sp>
          <p:nvSpPr>
            <p:cNvPr id="28691" name="Oval 38"/>
            <p:cNvSpPr>
              <a:spLocks noChangeArrowheads="1"/>
            </p:cNvSpPr>
            <p:nvPr/>
          </p:nvSpPr>
          <p:spPr bwMode="auto">
            <a:xfrm flipH="1">
              <a:off x="2664" y="3552"/>
              <a:ext cx="173" cy="170"/>
            </a:xfrm>
            <a:prstGeom prst="ellipse">
              <a:avLst/>
            </a:prstGeom>
            <a:solidFill>
              <a:srgbClr val="990033"/>
            </a:solidFill>
            <a:ln w="38100">
              <a:noFill/>
              <a:round/>
              <a:headEnd/>
              <a:tailEnd/>
            </a:ln>
          </p:spPr>
          <p:txBody>
            <a:bodyPr wrap="none" anchor="ctr"/>
            <a:lstStyle/>
            <a:p>
              <a:endParaRPr lang="en-US"/>
            </a:p>
          </p:txBody>
        </p:sp>
        <p:sp>
          <p:nvSpPr>
            <p:cNvPr id="28692" name="Oval 39"/>
            <p:cNvSpPr>
              <a:spLocks noChangeArrowheads="1"/>
            </p:cNvSpPr>
            <p:nvPr/>
          </p:nvSpPr>
          <p:spPr bwMode="auto">
            <a:xfrm flipH="1">
              <a:off x="2648" y="2418"/>
              <a:ext cx="173" cy="170"/>
            </a:xfrm>
            <a:prstGeom prst="ellipse">
              <a:avLst/>
            </a:prstGeom>
            <a:solidFill>
              <a:srgbClr val="990033"/>
            </a:solidFill>
            <a:ln w="38100">
              <a:noFill/>
              <a:round/>
              <a:headEnd/>
              <a:tailEnd/>
            </a:ln>
          </p:spPr>
          <p:txBody>
            <a:bodyPr wrap="none" anchor="ctr"/>
            <a:lstStyle/>
            <a:p>
              <a:pPr algn="ctr" eaLnBrk="0" hangingPunct="0"/>
              <a:endParaRPr lang="en-US" i="0">
                <a:solidFill>
                  <a:srgbClr val="800080"/>
                </a:solidFill>
                <a:latin typeface="Arial" pitchFamily="34" charset="0"/>
              </a:endParaRPr>
            </a:p>
          </p:txBody>
        </p:sp>
        <p:sp>
          <p:nvSpPr>
            <p:cNvPr id="28693" name="Oval 40"/>
            <p:cNvSpPr>
              <a:spLocks noChangeArrowheads="1"/>
            </p:cNvSpPr>
            <p:nvPr/>
          </p:nvSpPr>
          <p:spPr bwMode="auto">
            <a:xfrm flipH="1">
              <a:off x="3980" y="2950"/>
              <a:ext cx="173" cy="170"/>
            </a:xfrm>
            <a:prstGeom prst="ellipse">
              <a:avLst/>
            </a:prstGeom>
            <a:solidFill>
              <a:srgbClr val="990033"/>
            </a:solidFill>
            <a:ln w="38100">
              <a:noFill/>
              <a:round/>
              <a:headEnd/>
              <a:tailEnd/>
            </a:ln>
          </p:spPr>
          <p:txBody>
            <a:bodyPr wrap="none" anchor="ctr"/>
            <a:lstStyle/>
            <a:p>
              <a:endParaRPr lang="en-US"/>
            </a:p>
          </p:txBody>
        </p:sp>
        <p:sp>
          <p:nvSpPr>
            <p:cNvPr id="28694" name="Text Box 41"/>
            <p:cNvSpPr txBox="1">
              <a:spLocks noChangeArrowheads="1"/>
            </p:cNvSpPr>
            <p:nvPr/>
          </p:nvSpPr>
          <p:spPr bwMode="auto">
            <a:xfrm>
              <a:off x="3244" y="2209"/>
              <a:ext cx="636" cy="236"/>
            </a:xfrm>
            <a:prstGeom prst="rect">
              <a:avLst/>
            </a:prstGeom>
            <a:noFill/>
            <a:ln w="9525">
              <a:noFill/>
              <a:miter lim="800000"/>
              <a:headEnd/>
              <a:tailEnd/>
            </a:ln>
          </p:spPr>
          <p:txBody>
            <a:bodyPr wrap="none" anchor="ctr">
              <a:spAutoFit/>
            </a:bodyPr>
            <a:lstStyle/>
            <a:p>
              <a:pPr algn="ctr" eaLnBrk="0" hangingPunct="0">
                <a:lnSpc>
                  <a:spcPct val="80000"/>
                </a:lnSpc>
              </a:pPr>
              <a:r>
                <a:rPr lang="en-US" i="0">
                  <a:solidFill>
                    <a:schemeClr val="tx1"/>
                  </a:solidFill>
                  <a:latin typeface="Arial" pitchFamily="34" charset="0"/>
                </a:rPr>
                <a:t>!coffee</a:t>
              </a:r>
            </a:p>
          </p:txBody>
        </p:sp>
      </p:grpSp>
      <p:pic>
        <p:nvPicPr>
          <p:cNvPr id="28679" name="Picture 42" descr="Gallery300_zonderbeker">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80000"/>
            <a:ext cx="1614488" cy="1617663"/>
          </a:xfrm>
          <a:prstGeom prst="rect">
            <a:avLst/>
          </a:prstGeom>
          <a:noFill/>
          <a:ln w="9525">
            <a:noFill/>
            <a:miter lim="800000"/>
            <a:headEnd/>
            <a:tailEnd/>
          </a:ln>
        </p:spPr>
      </p:pic>
      <p:sp>
        <p:nvSpPr>
          <p:cNvPr id="45" name="Text Box 20"/>
          <p:cNvSpPr txBox="1">
            <a:spLocks noChangeArrowheads="1"/>
          </p:cNvSpPr>
          <p:nvPr/>
        </p:nvSpPr>
        <p:spPr bwMode="auto">
          <a:xfrm>
            <a:off x="6857866" y="5963730"/>
            <a:ext cx="482824" cy="360612"/>
          </a:xfrm>
          <a:prstGeom prst="rect">
            <a:avLst/>
          </a:prstGeom>
          <a:noFill/>
          <a:ln w="12700" cap="sq">
            <a:noFill/>
            <a:miter lim="800000"/>
            <a:headEnd/>
            <a:tailEnd/>
          </a:ln>
        </p:spPr>
        <p:txBody>
          <a:bodyPr wrap="none">
            <a:spAutoFit/>
          </a:bodyPr>
          <a:lstStyle/>
          <a:p>
            <a:pPr algn="ctr" eaLnBrk="0" hangingPunct="0">
              <a:lnSpc>
                <a:spcPct val="120000"/>
              </a:lnSpc>
            </a:pPr>
            <a:r>
              <a:rPr lang="en-US" sz="1600" b="1" i="0" dirty="0" smtClean="0">
                <a:solidFill>
                  <a:schemeClr val="bg1"/>
                </a:solidFill>
                <a:latin typeface="Arial" pitchFamily="34" charset="0"/>
              </a:rPr>
              <a:t>fail</a:t>
            </a:r>
            <a:endParaRPr lang="en-GB" sz="1600" b="1" i="0" dirty="0">
              <a:solidFill>
                <a:schemeClr val="bg1"/>
              </a:solidFill>
              <a:latin typeface="Arial" pitchFamily="34" charset="0"/>
            </a:endParaRPr>
          </a:p>
        </p:txBody>
      </p:sp>
      <p:sp>
        <p:nvSpPr>
          <p:cNvPr id="46" name="Text Box 20"/>
          <p:cNvSpPr txBox="1">
            <a:spLocks noChangeArrowheads="1"/>
          </p:cNvSpPr>
          <p:nvPr/>
        </p:nvSpPr>
        <p:spPr bwMode="auto">
          <a:xfrm>
            <a:off x="7933206" y="5925325"/>
            <a:ext cx="482824" cy="360612"/>
          </a:xfrm>
          <a:prstGeom prst="rect">
            <a:avLst/>
          </a:prstGeom>
          <a:noFill/>
          <a:ln w="12700" cap="sq">
            <a:noFill/>
            <a:miter lim="800000"/>
            <a:headEnd/>
            <a:tailEnd/>
          </a:ln>
        </p:spPr>
        <p:txBody>
          <a:bodyPr wrap="none">
            <a:spAutoFit/>
          </a:bodyPr>
          <a:lstStyle/>
          <a:p>
            <a:pPr algn="ctr" eaLnBrk="0" hangingPunct="0">
              <a:lnSpc>
                <a:spcPct val="120000"/>
              </a:lnSpc>
            </a:pPr>
            <a:r>
              <a:rPr lang="en-US" sz="1600" b="1" i="0" dirty="0" smtClean="0">
                <a:solidFill>
                  <a:schemeClr val="bg1"/>
                </a:solidFill>
                <a:latin typeface="Arial" pitchFamily="34" charset="0"/>
              </a:rPr>
              <a:t>fail</a:t>
            </a:r>
            <a:endParaRPr lang="en-GB" sz="1600" b="1" i="0"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Grp="1" noChangeArrowheads="1"/>
          </p:cNvSpPr>
          <p:nvPr>
            <p:ph type="sldNum" sz="quarter" idx="10"/>
          </p:nvPr>
        </p:nvSpPr>
        <p:spPr>
          <a:noFill/>
        </p:spPr>
        <p:txBody>
          <a:bodyPr/>
          <a:lstStyle/>
          <a:p>
            <a:r>
              <a:rPr lang="en-US"/>
              <a:t>   </a:t>
            </a:r>
            <a:fld id="{FFA8385E-1C57-4192-B3AF-15D602B04446}" type="slidenum">
              <a:rPr lang="en-US"/>
              <a:pPr/>
              <a:t>24</a:t>
            </a:fld>
            <a:endParaRPr lang="en-US"/>
          </a:p>
        </p:txBody>
      </p:sp>
      <p:sp>
        <p:nvSpPr>
          <p:cNvPr id="29699" name="Text Box 2"/>
          <p:cNvSpPr txBox="1">
            <a:spLocks noChangeArrowheads="1"/>
          </p:cNvSpPr>
          <p:nvPr/>
        </p:nvSpPr>
        <p:spPr bwMode="auto">
          <a:xfrm>
            <a:off x="464315" y="1856648"/>
            <a:ext cx="1581150" cy="641350"/>
          </a:xfrm>
          <a:prstGeom prst="rect">
            <a:avLst/>
          </a:prstGeom>
          <a:noFill/>
          <a:ln w="12700" cap="sq">
            <a:noFill/>
            <a:miter lim="800000"/>
            <a:headEnd/>
            <a:tailEnd/>
          </a:ln>
        </p:spPr>
        <p:txBody>
          <a:bodyPr wrap="none">
            <a:spAutoFit/>
          </a:bodyPr>
          <a:lstStyle/>
          <a:p>
            <a:pPr algn="r" eaLnBrk="0" hangingPunct="0"/>
            <a:r>
              <a:rPr lang="en-US" b="1" i="0">
                <a:solidFill>
                  <a:schemeClr val="tx1"/>
                </a:solidFill>
                <a:latin typeface="Arial" pitchFamily="34" charset="0"/>
              </a:rPr>
              <a:t>specification</a:t>
            </a:r>
            <a:br>
              <a:rPr lang="en-US" b="1" i="0">
                <a:solidFill>
                  <a:schemeClr val="tx1"/>
                </a:solidFill>
                <a:latin typeface="Arial" pitchFamily="34" charset="0"/>
              </a:rPr>
            </a:br>
            <a:r>
              <a:rPr lang="en-US" b="1" i="0">
                <a:solidFill>
                  <a:schemeClr val="tx1"/>
                </a:solidFill>
                <a:latin typeface="Arial" pitchFamily="34" charset="0"/>
              </a:rPr>
              <a:t>model</a:t>
            </a:r>
            <a:endParaRPr lang="en-GB" b="1" i="0">
              <a:solidFill>
                <a:schemeClr val="tx1"/>
              </a:solidFill>
              <a:latin typeface="Arial" pitchFamily="34" charset="0"/>
            </a:endParaRPr>
          </a:p>
        </p:txBody>
      </p:sp>
      <p:sp>
        <p:nvSpPr>
          <p:cNvPr id="29700" name="Rectangle 3"/>
          <p:cNvSpPr>
            <a:spLocks noGrp="1" noChangeArrowheads="1"/>
          </p:cNvSpPr>
          <p:nvPr>
            <p:ph type="title"/>
          </p:nvPr>
        </p:nvSpPr>
        <p:spPr>
          <a:noFill/>
        </p:spPr>
        <p:txBody>
          <a:bodyPr wrap="square" lIns="91440" tIns="45720" rIns="91440" bIns="45720" anchor="ctr"/>
          <a:lstStyle/>
          <a:p>
            <a:r>
              <a:rPr lang="en-GB" smtClean="0"/>
              <a:t>Models:  Generation of Test Cases</a:t>
            </a:r>
            <a:endParaRPr lang="en-US" smtClean="0"/>
          </a:p>
        </p:txBody>
      </p:sp>
      <p:grpSp>
        <p:nvGrpSpPr>
          <p:cNvPr id="29701" name="Group 4"/>
          <p:cNvGrpSpPr>
            <a:grpSpLocks/>
          </p:cNvGrpSpPr>
          <p:nvPr/>
        </p:nvGrpSpPr>
        <p:grpSpPr bwMode="auto">
          <a:xfrm>
            <a:off x="270640" y="2737710"/>
            <a:ext cx="5856905" cy="2276475"/>
            <a:chOff x="1672" y="2209"/>
            <a:chExt cx="4280" cy="1724"/>
          </a:xfrm>
        </p:grpSpPr>
        <p:sp>
          <p:nvSpPr>
            <p:cNvPr id="29723" name="Text Box 5"/>
            <p:cNvSpPr txBox="1">
              <a:spLocks noChangeArrowheads="1"/>
            </p:cNvSpPr>
            <p:nvPr/>
          </p:nvSpPr>
          <p:spPr bwMode="auto">
            <a:xfrm>
              <a:off x="1672" y="2970"/>
              <a:ext cx="603" cy="236"/>
            </a:xfrm>
            <a:prstGeom prst="rect">
              <a:avLst/>
            </a:prstGeom>
            <a:noFill/>
            <a:ln w="9525">
              <a:noFill/>
              <a:miter lim="800000"/>
              <a:headEnd/>
              <a:tailEnd/>
            </a:ln>
          </p:spPr>
          <p:txBody>
            <a:bodyPr anchor="ctr">
              <a:spAutoFit/>
            </a:bodyPr>
            <a:lstStyle/>
            <a:p>
              <a:pPr algn="ctr" eaLnBrk="0" hangingPunct="0">
                <a:lnSpc>
                  <a:spcPct val="80000"/>
                </a:lnSpc>
              </a:pPr>
              <a:r>
                <a:rPr lang="en-US" i="0">
                  <a:solidFill>
                    <a:srgbClr val="009900"/>
                  </a:solidFill>
                  <a:latin typeface="Arial" pitchFamily="34" charset="0"/>
                </a:rPr>
                <a:t> ?coin</a:t>
              </a:r>
            </a:p>
          </p:txBody>
        </p:sp>
        <p:sp>
          <p:nvSpPr>
            <p:cNvPr id="29724" name="Text Box 6"/>
            <p:cNvSpPr txBox="1">
              <a:spLocks noChangeArrowheads="1"/>
            </p:cNvSpPr>
            <p:nvPr/>
          </p:nvSpPr>
          <p:spPr bwMode="auto">
            <a:xfrm>
              <a:off x="3229" y="3698"/>
              <a:ext cx="692" cy="235"/>
            </a:xfrm>
            <a:prstGeom prst="rect">
              <a:avLst/>
            </a:prstGeom>
            <a:noFill/>
            <a:ln w="9525">
              <a:noFill/>
              <a:miter lim="800000"/>
              <a:headEnd/>
              <a:tailEnd/>
            </a:ln>
          </p:spPr>
          <p:txBody>
            <a:bodyPr wrap="none" anchor="ctr">
              <a:spAutoFit/>
            </a:bodyPr>
            <a:lstStyle/>
            <a:p>
              <a:pPr algn="ctr" eaLnBrk="0" hangingPunct="0">
                <a:lnSpc>
                  <a:spcPct val="80000"/>
                </a:lnSpc>
              </a:pPr>
              <a:r>
                <a:rPr lang="en-US" i="0">
                  <a:solidFill>
                    <a:srgbClr val="009900"/>
                  </a:solidFill>
                  <a:latin typeface="Arial" pitchFamily="34" charset="0"/>
                </a:rPr>
                <a:t>?button</a:t>
              </a:r>
            </a:p>
          </p:txBody>
        </p:sp>
        <p:sp>
          <p:nvSpPr>
            <p:cNvPr id="29725" name="Text Box 7"/>
            <p:cNvSpPr txBox="1">
              <a:spLocks noChangeArrowheads="1"/>
            </p:cNvSpPr>
            <p:nvPr/>
          </p:nvSpPr>
          <p:spPr bwMode="auto">
            <a:xfrm>
              <a:off x="2580" y="2958"/>
              <a:ext cx="645" cy="236"/>
            </a:xfrm>
            <a:prstGeom prst="rect">
              <a:avLst/>
            </a:prstGeom>
            <a:noFill/>
            <a:ln w="9525">
              <a:noFill/>
              <a:miter lim="800000"/>
              <a:headEnd/>
              <a:tailEnd/>
            </a:ln>
          </p:spPr>
          <p:txBody>
            <a:bodyPr wrap="none" anchor="ctr">
              <a:spAutoFit/>
            </a:bodyPr>
            <a:lstStyle/>
            <a:p>
              <a:pPr algn="ctr" eaLnBrk="0" hangingPunct="0">
                <a:lnSpc>
                  <a:spcPct val="80000"/>
                </a:lnSpc>
                <a:spcBef>
                  <a:spcPct val="50000"/>
                </a:spcBef>
              </a:pPr>
              <a:r>
                <a:rPr lang="en-US" i="0">
                  <a:solidFill>
                    <a:schemeClr val="tx1"/>
                  </a:solidFill>
                  <a:latin typeface="Arial" pitchFamily="34" charset="0"/>
                </a:rPr>
                <a:t>!alarm </a:t>
              </a:r>
            </a:p>
          </p:txBody>
        </p:sp>
        <p:sp>
          <p:nvSpPr>
            <p:cNvPr id="29726" name="Text Box 8"/>
            <p:cNvSpPr txBox="1">
              <a:spLocks noChangeArrowheads="1"/>
            </p:cNvSpPr>
            <p:nvPr/>
          </p:nvSpPr>
          <p:spPr bwMode="auto">
            <a:xfrm>
              <a:off x="4271" y="2935"/>
              <a:ext cx="1681" cy="238"/>
            </a:xfrm>
            <a:prstGeom prst="rect">
              <a:avLst/>
            </a:prstGeom>
            <a:noFill/>
            <a:ln w="9525">
              <a:noFill/>
              <a:miter lim="800000"/>
              <a:headEnd/>
              <a:tailEnd/>
            </a:ln>
          </p:spPr>
          <p:txBody>
            <a:bodyPr wrap="none" anchor="ctr">
              <a:spAutoFit/>
            </a:bodyPr>
            <a:lstStyle/>
            <a:p>
              <a:pPr algn="ctr" eaLnBrk="0" hangingPunct="0">
                <a:lnSpc>
                  <a:spcPct val="80000"/>
                </a:lnSpc>
              </a:pPr>
              <a:r>
                <a:rPr lang="en-US" i="0" dirty="0" smtClean="0">
                  <a:solidFill>
                    <a:srgbClr val="009900"/>
                  </a:solidFill>
                  <a:latin typeface="Arial" pitchFamily="34" charset="0"/>
                </a:rPr>
                <a:t>?</a:t>
              </a:r>
              <a:r>
                <a:rPr lang="en-US" i="0" dirty="0">
                  <a:solidFill>
                    <a:srgbClr val="009900"/>
                  </a:solidFill>
                  <a:latin typeface="Arial" pitchFamily="34" charset="0"/>
                </a:rPr>
                <a:t>button                     </a:t>
              </a:r>
            </a:p>
          </p:txBody>
        </p:sp>
        <p:sp>
          <p:nvSpPr>
            <p:cNvPr id="29727" name="Line 9"/>
            <p:cNvSpPr>
              <a:spLocks noChangeShapeType="1"/>
            </p:cNvSpPr>
            <p:nvPr/>
          </p:nvSpPr>
          <p:spPr bwMode="auto">
            <a:xfrm>
              <a:off x="2500" y="2261"/>
              <a:ext cx="184" cy="168"/>
            </a:xfrm>
            <a:prstGeom prst="line">
              <a:avLst/>
            </a:prstGeom>
            <a:noFill/>
            <a:ln w="38100">
              <a:solidFill>
                <a:schemeClr val="tx2"/>
              </a:solidFill>
              <a:round/>
              <a:headEnd/>
              <a:tailEnd type="triangle" w="med" len="med"/>
            </a:ln>
          </p:spPr>
          <p:txBody>
            <a:bodyPr wrap="none" anchor="ctr"/>
            <a:lstStyle/>
            <a:p>
              <a:endParaRPr lang="en-US"/>
            </a:p>
          </p:txBody>
        </p:sp>
        <p:cxnSp>
          <p:nvCxnSpPr>
            <p:cNvPr id="29728" name="AutoShape 10"/>
            <p:cNvCxnSpPr>
              <a:cxnSpLocks noChangeShapeType="1"/>
              <a:stCxn id="29739" idx="6"/>
              <a:endCxn id="29738" idx="6"/>
            </p:cNvCxnSpPr>
            <p:nvPr/>
          </p:nvCxnSpPr>
          <p:spPr bwMode="auto">
            <a:xfrm rot="10800000" flipH="1" flipV="1">
              <a:off x="2653" y="2506"/>
              <a:ext cx="16" cy="1134"/>
            </a:xfrm>
            <a:prstGeom prst="curvedConnector3">
              <a:avLst>
                <a:gd name="adj1" fmla="val -2500005"/>
              </a:avLst>
            </a:prstGeom>
            <a:noFill/>
            <a:ln w="38100">
              <a:solidFill>
                <a:srgbClr val="FF0000"/>
              </a:solidFill>
              <a:round/>
              <a:headEnd/>
              <a:tailEnd type="triangle" w="med" len="med"/>
            </a:ln>
          </p:spPr>
        </p:cxnSp>
        <p:cxnSp>
          <p:nvCxnSpPr>
            <p:cNvPr id="29729" name="AutoShape 11"/>
            <p:cNvCxnSpPr>
              <a:cxnSpLocks noChangeShapeType="1"/>
              <a:stCxn id="29738" idx="2"/>
              <a:endCxn id="29739" idx="2"/>
            </p:cNvCxnSpPr>
            <p:nvPr/>
          </p:nvCxnSpPr>
          <p:spPr bwMode="auto">
            <a:xfrm flipH="1" flipV="1">
              <a:off x="2826" y="2506"/>
              <a:ext cx="16" cy="1134"/>
            </a:xfrm>
            <a:prstGeom prst="curvedConnector3">
              <a:avLst>
                <a:gd name="adj1" fmla="val -2106250"/>
              </a:avLst>
            </a:prstGeom>
            <a:noFill/>
            <a:ln w="38100">
              <a:solidFill>
                <a:srgbClr val="FF0000"/>
              </a:solidFill>
              <a:round/>
              <a:headEnd/>
              <a:tailEnd type="triangle" w="med" len="med"/>
            </a:ln>
          </p:spPr>
        </p:cxnSp>
        <p:cxnSp>
          <p:nvCxnSpPr>
            <p:cNvPr id="29730" name="AutoShape 12"/>
            <p:cNvCxnSpPr>
              <a:cxnSpLocks noChangeShapeType="1"/>
              <a:stCxn id="29738" idx="3"/>
              <a:endCxn id="29740" idx="5"/>
            </p:cNvCxnSpPr>
            <p:nvPr/>
          </p:nvCxnSpPr>
          <p:spPr bwMode="auto">
            <a:xfrm rot="5400000" flipH="1" flipV="1">
              <a:off x="3112" y="2803"/>
              <a:ext cx="602" cy="1194"/>
            </a:xfrm>
            <a:prstGeom prst="curvedConnector3">
              <a:avLst>
                <a:gd name="adj1" fmla="val 1824"/>
              </a:avLst>
            </a:prstGeom>
            <a:noFill/>
            <a:ln w="38100">
              <a:solidFill>
                <a:srgbClr val="FF0000"/>
              </a:solidFill>
              <a:round/>
              <a:headEnd/>
              <a:tailEnd type="triangle" w="med" len="med"/>
            </a:ln>
          </p:spPr>
        </p:cxnSp>
        <p:cxnSp>
          <p:nvCxnSpPr>
            <p:cNvPr id="29731" name="AutoShape 13"/>
            <p:cNvCxnSpPr>
              <a:cxnSpLocks noChangeShapeType="1"/>
              <a:stCxn id="29740" idx="7"/>
              <a:endCxn id="29739" idx="1"/>
            </p:cNvCxnSpPr>
            <p:nvPr/>
          </p:nvCxnSpPr>
          <p:spPr bwMode="auto">
            <a:xfrm rot="5400000" flipH="1">
              <a:off x="3139" y="2107"/>
              <a:ext cx="532" cy="1210"/>
            </a:xfrm>
            <a:prstGeom prst="curvedConnector3">
              <a:avLst>
                <a:gd name="adj1" fmla="val 102065"/>
              </a:avLst>
            </a:prstGeom>
            <a:noFill/>
            <a:ln w="38100">
              <a:solidFill>
                <a:srgbClr val="FF0000"/>
              </a:solidFill>
              <a:round/>
              <a:headEnd/>
              <a:tailEnd type="triangle" w="med" len="med"/>
            </a:ln>
          </p:spPr>
        </p:cxnSp>
        <p:cxnSp>
          <p:nvCxnSpPr>
            <p:cNvPr id="29732" name="AutoShape 14"/>
            <p:cNvCxnSpPr>
              <a:cxnSpLocks noChangeShapeType="1"/>
              <a:stCxn id="29740" idx="4"/>
              <a:endCxn id="29740" idx="0"/>
            </p:cNvCxnSpPr>
            <p:nvPr/>
          </p:nvCxnSpPr>
          <p:spPr bwMode="auto">
            <a:xfrm rot="5400000" flipH="1" flipV="1">
              <a:off x="3987" y="3038"/>
              <a:ext cx="169" cy="1"/>
            </a:xfrm>
            <a:prstGeom prst="curvedConnector5">
              <a:avLst>
                <a:gd name="adj1" fmla="val -336097"/>
                <a:gd name="adj2" fmla="val 88900000"/>
                <a:gd name="adj3" fmla="val 390532"/>
              </a:avLst>
            </a:prstGeom>
            <a:noFill/>
            <a:ln w="38100">
              <a:solidFill>
                <a:srgbClr val="FF0000"/>
              </a:solidFill>
              <a:round/>
              <a:headEnd/>
              <a:tailEnd type="triangle" w="med" len="med"/>
            </a:ln>
          </p:spPr>
        </p:cxnSp>
        <p:grpSp>
          <p:nvGrpSpPr>
            <p:cNvPr id="29733" name="Group 15"/>
            <p:cNvGrpSpPr>
              <a:grpSpLocks/>
            </p:cNvGrpSpPr>
            <p:nvPr/>
          </p:nvGrpSpPr>
          <p:grpSpPr bwMode="auto">
            <a:xfrm>
              <a:off x="2652" y="2422"/>
              <a:ext cx="1505" cy="1304"/>
              <a:chOff x="2425" y="2664"/>
              <a:chExt cx="1505" cy="1304"/>
            </a:xfrm>
          </p:grpSpPr>
          <p:sp>
            <p:nvSpPr>
              <p:cNvPr id="29738" name="Oval 16"/>
              <p:cNvSpPr>
                <a:spLocks noChangeArrowheads="1"/>
              </p:cNvSpPr>
              <p:nvPr/>
            </p:nvSpPr>
            <p:spPr bwMode="auto">
              <a:xfrm flipH="1">
                <a:off x="2441" y="3798"/>
                <a:ext cx="173" cy="170"/>
              </a:xfrm>
              <a:prstGeom prst="ellipse">
                <a:avLst/>
              </a:prstGeom>
              <a:solidFill>
                <a:srgbClr val="00FF00"/>
              </a:solidFill>
              <a:ln w="38100">
                <a:noFill/>
                <a:round/>
                <a:headEnd/>
                <a:tailEnd/>
              </a:ln>
            </p:spPr>
            <p:txBody>
              <a:bodyPr wrap="none" anchor="ctr"/>
              <a:lstStyle/>
              <a:p>
                <a:endParaRPr lang="en-US"/>
              </a:p>
            </p:txBody>
          </p:sp>
          <p:sp>
            <p:nvSpPr>
              <p:cNvPr id="29739" name="Oval 17"/>
              <p:cNvSpPr>
                <a:spLocks noChangeArrowheads="1"/>
              </p:cNvSpPr>
              <p:nvPr/>
            </p:nvSpPr>
            <p:spPr bwMode="auto">
              <a:xfrm flipH="1">
                <a:off x="2425" y="2664"/>
                <a:ext cx="173" cy="170"/>
              </a:xfrm>
              <a:prstGeom prst="ellipse">
                <a:avLst/>
              </a:prstGeom>
              <a:solidFill>
                <a:srgbClr val="00FF00"/>
              </a:solidFill>
              <a:ln w="38100">
                <a:noFill/>
                <a:round/>
                <a:headEnd/>
                <a:tailEnd/>
              </a:ln>
            </p:spPr>
            <p:txBody>
              <a:bodyPr wrap="none" anchor="ctr"/>
              <a:lstStyle/>
              <a:p>
                <a:endParaRPr lang="en-US"/>
              </a:p>
            </p:txBody>
          </p:sp>
          <p:sp>
            <p:nvSpPr>
              <p:cNvPr id="29740" name="Oval 18"/>
              <p:cNvSpPr>
                <a:spLocks noChangeArrowheads="1"/>
              </p:cNvSpPr>
              <p:nvPr/>
            </p:nvSpPr>
            <p:spPr bwMode="auto">
              <a:xfrm flipH="1">
                <a:off x="3757" y="3196"/>
                <a:ext cx="173" cy="170"/>
              </a:xfrm>
              <a:prstGeom prst="ellipse">
                <a:avLst/>
              </a:prstGeom>
              <a:solidFill>
                <a:srgbClr val="00FF00"/>
              </a:solidFill>
              <a:ln w="38100">
                <a:noFill/>
                <a:round/>
                <a:headEnd/>
                <a:tailEnd/>
              </a:ln>
            </p:spPr>
            <p:txBody>
              <a:bodyPr wrap="none" anchor="ctr"/>
              <a:lstStyle/>
              <a:p>
                <a:endParaRPr lang="en-US"/>
              </a:p>
            </p:txBody>
          </p:sp>
        </p:grpSp>
        <p:sp>
          <p:nvSpPr>
            <p:cNvPr id="29734" name="Oval 19"/>
            <p:cNvSpPr>
              <a:spLocks noChangeArrowheads="1"/>
            </p:cNvSpPr>
            <p:nvPr/>
          </p:nvSpPr>
          <p:spPr bwMode="auto">
            <a:xfrm flipH="1">
              <a:off x="2664" y="3552"/>
              <a:ext cx="173" cy="170"/>
            </a:xfrm>
            <a:prstGeom prst="ellipse">
              <a:avLst/>
            </a:prstGeom>
            <a:solidFill>
              <a:srgbClr val="990033"/>
            </a:solidFill>
            <a:ln w="38100">
              <a:noFill/>
              <a:round/>
              <a:headEnd/>
              <a:tailEnd/>
            </a:ln>
          </p:spPr>
          <p:txBody>
            <a:bodyPr wrap="none" anchor="ctr"/>
            <a:lstStyle/>
            <a:p>
              <a:endParaRPr lang="en-US"/>
            </a:p>
          </p:txBody>
        </p:sp>
        <p:sp>
          <p:nvSpPr>
            <p:cNvPr id="29735" name="Oval 20"/>
            <p:cNvSpPr>
              <a:spLocks noChangeArrowheads="1"/>
            </p:cNvSpPr>
            <p:nvPr/>
          </p:nvSpPr>
          <p:spPr bwMode="auto">
            <a:xfrm flipH="1">
              <a:off x="2648" y="2418"/>
              <a:ext cx="173" cy="170"/>
            </a:xfrm>
            <a:prstGeom prst="ellipse">
              <a:avLst/>
            </a:prstGeom>
            <a:solidFill>
              <a:srgbClr val="990033"/>
            </a:solidFill>
            <a:ln w="38100">
              <a:noFill/>
              <a:round/>
              <a:headEnd/>
              <a:tailEnd/>
            </a:ln>
          </p:spPr>
          <p:txBody>
            <a:bodyPr wrap="none" anchor="ctr"/>
            <a:lstStyle/>
            <a:p>
              <a:pPr algn="ctr" eaLnBrk="0" hangingPunct="0"/>
              <a:endParaRPr lang="en-US" i="0">
                <a:solidFill>
                  <a:srgbClr val="800080"/>
                </a:solidFill>
                <a:latin typeface="Arial" pitchFamily="34" charset="0"/>
              </a:endParaRPr>
            </a:p>
          </p:txBody>
        </p:sp>
        <p:sp>
          <p:nvSpPr>
            <p:cNvPr id="29736" name="Oval 21"/>
            <p:cNvSpPr>
              <a:spLocks noChangeArrowheads="1"/>
            </p:cNvSpPr>
            <p:nvPr/>
          </p:nvSpPr>
          <p:spPr bwMode="auto">
            <a:xfrm flipH="1">
              <a:off x="3980" y="2950"/>
              <a:ext cx="173" cy="170"/>
            </a:xfrm>
            <a:prstGeom prst="ellipse">
              <a:avLst/>
            </a:prstGeom>
            <a:solidFill>
              <a:srgbClr val="990033"/>
            </a:solidFill>
            <a:ln w="38100">
              <a:noFill/>
              <a:round/>
              <a:headEnd/>
              <a:tailEnd/>
            </a:ln>
          </p:spPr>
          <p:txBody>
            <a:bodyPr wrap="none" anchor="ctr"/>
            <a:lstStyle/>
            <a:p>
              <a:endParaRPr lang="en-US"/>
            </a:p>
          </p:txBody>
        </p:sp>
        <p:sp>
          <p:nvSpPr>
            <p:cNvPr id="29737" name="Text Box 22"/>
            <p:cNvSpPr txBox="1">
              <a:spLocks noChangeArrowheads="1"/>
            </p:cNvSpPr>
            <p:nvPr/>
          </p:nvSpPr>
          <p:spPr bwMode="auto">
            <a:xfrm>
              <a:off x="3244" y="2209"/>
              <a:ext cx="636" cy="236"/>
            </a:xfrm>
            <a:prstGeom prst="rect">
              <a:avLst/>
            </a:prstGeom>
            <a:noFill/>
            <a:ln w="9525">
              <a:noFill/>
              <a:miter lim="800000"/>
              <a:headEnd/>
              <a:tailEnd/>
            </a:ln>
          </p:spPr>
          <p:txBody>
            <a:bodyPr wrap="none" anchor="ctr">
              <a:spAutoFit/>
            </a:bodyPr>
            <a:lstStyle/>
            <a:p>
              <a:pPr algn="ctr" eaLnBrk="0" hangingPunct="0">
                <a:lnSpc>
                  <a:spcPct val="80000"/>
                </a:lnSpc>
              </a:pPr>
              <a:r>
                <a:rPr lang="en-US" i="0">
                  <a:solidFill>
                    <a:schemeClr val="tx1"/>
                  </a:solidFill>
                  <a:latin typeface="Arial" pitchFamily="34" charset="0"/>
                </a:rPr>
                <a:t>!coffee</a:t>
              </a:r>
            </a:p>
          </p:txBody>
        </p:sp>
      </p:grpSp>
      <p:grpSp>
        <p:nvGrpSpPr>
          <p:cNvPr id="4" name="Group 23"/>
          <p:cNvGrpSpPr>
            <a:grpSpLocks/>
          </p:cNvGrpSpPr>
          <p:nvPr/>
        </p:nvGrpSpPr>
        <p:grpSpPr bwMode="auto">
          <a:xfrm>
            <a:off x="5302250" y="1892300"/>
            <a:ext cx="3178175" cy="4470400"/>
            <a:chOff x="3184" y="996"/>
            <a:chExt cx="2002" cy="2816"/>
          </a:xfrm>
        </p:grpSpPr>
        <p:sp>
          <p:nvSpPr>
            <p:cNvPr id="29703" name="Text Box 24"/>
            <p:cNvSpPr txBox="1">
              <a:spLocks noChangeArrowheads="1"/>
            </p:cNvSpPr>
            <p:nvPr/>
          </p:nvSpPr>
          <p:spPr bwMode="auto">
            <a:xfrm>
              <a:off x="3184" y="996"/>
              <a:ext cx="688" cy="577"/>
            </a:xfrm>
            <a:prstGeom prst="rect">
              <a:avLst/>
            </a:prstGeom>
            <a:noFill/>
            <a:ln w="12700" cap="sq">
              <a:noFill/>
              <a:miter lim="800000"/>
              <a:headEnd/>
              <a:tailEnd/>
            </a:ln>
          </p:spPr>
          <p:txBody>
            <a:bodyPr>
              <a:spAutoFit/>
            </a:bodyPr>
            <a:lstStyle/>
            <a:p>
              <a:pPr algn="r" eaLnBrk="0" hangingPunct="0"/>
              <a:r>
                <a:rPr lang="en-US" b="1" i="0">
                  <a:solidFill>
                    <a:srgbClr val="FF3300"/>
                  </a:solidFill>
                  <a:latin typeface="Arial" pitchFamily="34" charset="0"/>
                </a:rPr>
                <a:t>test case</a:t>
              </a:r>
              <a:br>
                <a:rPr lang="en-US" b="1" i="0">
                  <a:solidFill>
                    <a:srgbClr val="FF3300"/>
                  </a:solidFill>
                  <a:latin typeface="Arial" pitchFamily="34" charset="0"/>
                </a:rPr>
              </a:br>
              <a:r>
                <a:rPr lang="en-US" b="1" i="0">
                  <a:solidFill>
                    <a:srgbClr val="FF3300"/>
                  </a:solidFill>
                  <a:latin typeface="Arial" pitchFamily="34" charset="0"/>
                </a:rPr>
                <a:t>model</a:t>
              </a:r>
              <a:endParaRPr lang="en-GB" b="1" i="0">
                <a:solidFill>
                  <a:srgbClr val="FF3300"/>
                </a:solidFill>
                <a:latin typeface="Arial" pitchFamily="34" charset="0"/>
              </a:endParaRPr>
            </a:p>
          </p:txBody>
        </p:sp>
        <p:sp>
          <p:nvSpPr>
            <p:cNvPr id="29704" name="Oval 25"/>
            <p:cNvSpPr>
              <a:spLocks noChangeArrowheads="1"/>
            </p:cNvSpPr>
            <p:nvPr/>
          </p:nvSpPr>
          <p:spPr bwMode="auto">
            <a:xfrm>
              <a:off x="4122" y="2635"/>
              <a:ext cx="382" cy="274"/>
            </a:xfrm>
            <a:prstGeom prst="ellipse">
              <a:avLst/>
            </a:prstGeom>
            <a:solidFill>
              <a:srgbClr val="FF3300"/>
            </a:solidFill>
            <a:ln w="9525">
              <a:noFill/>
              <a:round/>
              <a:headEnd/>
              <a:tailEnd/>
            </a:ln>
          </p:spPr>
          <p:txBody>
            <a:bodyPr/>
            <a:lstStyle/>
            <a:p>
              <a:pPr algn="ctr" eaLnBrk="0" hangingPunct="0"/>
              <a:endParaRPr lang="en-US" i="0">
                <a:solidFill>
                  <a:srgbClr val="FF3300"/>
                </a:solidFill>
                <a:latin typeface="Arial" pitchFamily="34" charset="0"/>
              </a:endParaRPr>
            </a:p>
          </p:txBody>
        </p:sp>
        <p:sp>
          <p:nvSpPr>
            <p:cNvPr id="29705" name="Oval 26"/>
            <p:cNvSpPr>
              <a:spLocks noChangeArrowheads="1"/>
            </p:cNvSpPr>
            <p:nvPr/>
          </p:nvSpPr>
          <p:spPr bwMode="auto">
            <a:xfrm>
              <a:off x="4122" y="1869"/>
              <a:ext cx="382" cy="274"/>
            </a:xfrm>
            <a:prstGeom prst="ellipse">
              <a:avLst/>
            </a:prstGeom>
            <a:solidFill>
              <a:srgbClr val="FF3300"/>
            </a:solidFill>
            <a:ln w="9525">
              <a:noFill/>
              <a:round/>
              <a:headEnd/>
              <a:tailEnd/>
            </a:ln>
          </p:spPr>
          <p:txBody>
            <a:bodyPr/>
            <a:lstStyle/>
            <a:p>
              <a:pPr algn="ctr" eaLnBrk="0" hangingPunct="0"/>
              <a:endParaRPr lang="en-US" i="0">
                <a:solidFill>
                  <a:srgbClr val="FF3300"/>
                </a:solidFill>
                <a:latin typeface="Arial" pitchFamily="34" charset="0"/>
              </a:endParaRPr>
            </a:p>
          </p:txBody>
        </p:sp>
        <p:sp>
          <p:nvSpPr>
            <p:cNvPr id="29706" name="Oval 27"/>
            <p:cNvSpPr>
              <a:spLocks noChangeArrowheads="1"/>
            </p:cNvSpPr>
            <p:nvPr/>
          </p:nvSpPr>
          <p:spPr bwMode="auto">
            <a:xfrm>
              <a:off x="4122" y="1075"/>
              <a:ext cx="382" cy="274"/>
            </a:xfrm>
            <a:prstGeom prst="ellipse">
              <a:avLst/>
            </a:prstGeom>
            <a:solidFill>
              <a:srgbClr val="FF3300"/>
            </a:solidFill>
            <a:ln w="9525">
              <a:noFill/>
              <a:round/>
              <a:headEnd/>
              <a:tailEnd/>
            </a:ln>
          </p:spPr>
          <p:txBody>
            <a:bodyPr/>
            <a:lstStyle/>
            <a:p>
              <a:pPr algn="ctr" eaLnBrk="0" hangingPunct="0"/>
              <a:endParaRPr lang="en-US" i="0">
                <a:solidFill>
                  <a:srgbClr val="FF3300"/>
                </a:solidFill>
                <a:latin typeface="Arial" pitchFamily="34" charset="0"/>
              </a:endParaRPr>
            </a:p>
          </p:txBody>
        </p:sp>
        <p:cxnSp>
          <p:nvCxnSpPr>
            <p:cNvPr id="29707" name="AutoShape 28"/>
            <p:cNvCxnSpPr>
              <a:cxnSpLocks noChangeShapeType="1"/>
              <a:stCxn id="29706" idx="4"/>
              <a:endCxn id="29705" idx="0"/>
            </p:cNvCxnSpPr>
            <p:nvPr/>
          </p:nvCxnSpPr>
          <p:spPr bwMode="auto">
            <a:xfrm>
              <a:off x="4314" y="1349"/>
              <a:ext cx="0" cy="520"/>
            </a:xfrm>
            <a:prstGeom prst="straightConnector1">
              <a:avLst/>
            </a:prstGeom>
            <a:noFill/>
            <a:ln w="38100" cap="sq">
              <a:solidFill>
                <a:schemeClr val="tx1"/>
              </a:solidFill>
              <a:round/>
              <a:headEnd type="none" w="sm" len="sm"/>
              <a:tailEnd type="triangle" w="med" len="med"/>
            </a:ln>
          </p:spPr>
        </p:cxnSp>
        <p:cxnSp>
          <p:nvCxnSpPr>
            <p:cNvPr id="29708" name="AutoShape 29"/>
            <p:cNvCxnSpPr>
              <a:cxnSpLocks noChangeShapeType="1"/>
              <a:stCxn id="29705" idx="4"/>
              <a:endCxn id="29704" idx="0"/>
            </p:cNvCxnSpPr>
            <p:nvPr/>
          </p:nvCxnSpPr>
          <p:spPr bwMode="auto">
            <a:xfrm>
              <a:off x="4314" y="2143"/>
              <a:ext cx="0" cy="492"/>
            </a:xfrm>
            <a:prstGeom prst="straightConnector1">
              <a:avLst/>
            </a:prstGeom>
            <a:noFill/>
            <a:ln w="38100" cap="sq">
              <a:solidFill>
                <a:schemeClr val="tx1"/>
              </a:solidFill>
              <a:round/>
              <a:headEnd type="none" w="sm" len="sm"/>
              <a:tailEnd type="triangle" w="med" len="med"/>
            </a:ln>
          </p:spPr>
        </p:cxnSp>
        <p:cxnSp>
          <p:nvCxnSpPr>
            <p:cNvPr id="29709" name="AutoShape 30"/>
            <p:cNvCxnSpPr>
              <a:cxnSpLocks noChangeShapeType="1"/>
              <a:stCxn id="29704" idx="4"/>
            </p:cNvCxnSpPr>
            <p:nvPr/>
          </p:nvCxnSpPr>
          <p:spPr bwMode="auto">
            <a:xfrm>
              <a:off x="4314" y="2909"/>
              <a:ext cx="0" cy="633"/>
            </a:xfrm>
            <a:prstGeom prst="straightConnector1">
              <a:avLst/>
            </a:prstGeom>
            <a:noFill/>
            <a:ln w="38100" cap="sq">
              <a:solidFill>
                <a:schemeClr val="tx1"/>
              </a:solidFill>
              <a:round/>
              <a:headEnd type="none" w="sm" len="sm"/>
              <a:tailEnd type="triangle" w="med" len="med"/>
            </a:ln>
          </p:spPr>
        </p:cxnSp>
        <p:sp>
          <p:nvSpPr>
            <p:cNvPr id="29710" name="Text Box 31"/>
            <p:cNvSpPr txBox="1">
              <a:spLocks noChangeArrowheads="1"/>
            </p:cNvSpPr>
            <p:nvPr/>
          </p:nvSpPr>
          <p:spPr bwMode="auto">
            <a:xfrm>
              <a:off x="4170" y="1471"/>
              <a:ext cx="796" cy="231"/>
            </a:xfrm>
            <a:prstGeom prst="rect">
              <a:avLst/>
            </a:prstGeom>
            <a:noFill/>
            <a:ln w="12700" cap="sq">
              <a:noFill/>
              <a:miter lim="800000"/>
              <a:headEnd/>
              <a:tailEnd/>
            </a:ln>
          </p:spPr>
          <p:txBody>
            <a:bodyPr wrap="none">
              <a:spAutoFit/>
            </a:bodyPr>
            <a:lstStyle/>
            <a:p>
              <a:pPr algn="ctr" eaLnBrk="0" hangingPunct="0"/>
              <a:r>
                <a:rPr lang="en-US" i="0">
                  <a:solidFill>
                    <a:srgbClr val="009900"/>
                  </a:solidFill>
                  <a:latin typeface="Arial" pitchFamily="34" charset="0"/>
                </a:rPr>
                <a:t>   ! button  </a:t>
              </a:r>
              <a:endParaRPr lang="en-GB" i="0">
                <a:solidFill>
                  <a:srgbClr val="009900"/>
                </a:solidFill>
                <a:latin typeface="Arial" pitchFamily="34" charset="0"/>
              </a:endParaRPr>
            </a:p>
          </p:txBody>
        </p:sp>
        <p:sp>
          <p:nvSpPr>
            <p:cNvPr id="29711" name="Text Box 32"/>
            <p:cNvSpPr txBox="1">
              <a:spLocks noChangeArrowheads="1"/>
            </p:cNvSpPr>
            <p:nvPr/>
          </p:nvSpPr>
          <p:spPr bwMode="auto">
            <a:xfrm>
              <a:off x="4324" y="2291"/>
              <a:ext cx="580" cy="231"/>
            </a:xfrm>
            <a:prstGeom prst="rect">
              <a:avLst/>
            </a:prstGeom>
            <a:noFill/>
            <a:ln w="12700" cap="sq">
              <a:noFill/>
              <a:miter lim="800000"/>
              <a:headEnd/>
              <a:tailEnd/>
            </a:ln>
          </p:spPr>
          <p:txBody>
            <a:bodyPr wrap="none">
              <a:spAutoFit/>
            </a:bodyPr>
            <a:lstStyle/>
            <a:p>
              <a:pPr algn="ctr" eaLnBrk="0" hangingPunct="0"/>
              <a:r>
                <a:rPr lang="en-US" i="0">
                  <a:solidFill>
                    <a:srgbClr val="009900"/>
                  </a:solidFill>
                  <a:latin typeface="Arial" pitchFamily="34" charset="0"/>
                </a:rPr>
                <a:t> ! coin  </a:t>
              </a:r>
              <a:endParaRPr lang="en-GB" i="0">
                <a:solidFill>
                  <a:srgbClr val="009900"/>
                </a:solidFill>
                <a:latin typeface="Arial" pitchFamily="34" charset="0"/>
              </a:endParaRPr>
            </a:p>
          </p:txBody>
        </p:sp>
        <p:sp>
          <p:nvSpPr>
            <p:cNvPr id="29712" name="Text Box 33"/>
            <p:cNvSpPr txBox="1">
              <a:spLocks noChangeArrowheads="1"/>
            </p:cNvSpPr>
            <p:nvPr/>
          </p:nvSpPr>
          <p:spPr bwMode="auto">
            <a:xfrm>
              <a:off x="4070" y="3126"/>
              <a:ext cx="836" cy="404"/>
            </a:xfrm>
            <a:prstGeom prst="rect">
              <a:avLst/>
            </a:prstGeom>
            <a:noFill/>
            <a:ln w="12700" cap="sq">
              <a:noFill/>
              <a:miter lim="800000"/>
              <a:headEnd/>
              <a:tailEnd/>
            </a:ln>
          </p:spPr>
          <p:txBody>
            <a:bodyPr wrap="none">
              <a:spAutoFit/>
            </a:bodyPr>
            <a:lstStyle/>
            <a:p>
              <a:pPr algn="ctr" eaLnBrk="0" hangingPunct="0"/>
              <a:r>
                <a:rPr lang="en-US" i="0">
                  <a:solidFill>
                    <a:schemeClr val="tx1"/>
                  </a:solidFill>
                  <a:latin typeface="Arial" pitchFamily="34" charset="0"/>
                </a:rPr>
                <a:t>  </a:t>
              </a:r>
            </a:p>
            <a:p>
              <a:pPr algn="ctr" eaLnBrk="0" hangingPunct="0"/>
              <a:r>
                <a:rPr lang="en-US" i="0">
                  <a:solidFill>
                    <a:schemeClr val="tx1"/>
                  </a:solidFill>
                  <a:latin typeface="Arial" pitchFamily="34" charset="0"/>
                </a:rPr>
                <a:t>     ? alarm </a:t>
              </a:r>
              <a:endParaRPr lang="en-GB" i="0">
                <a:solidFill>
                  <a:schemeClr val="tx1"/>
                </a:solidFill>
                <a:latin typeface="Arial" pitchFamily="34" charset="0"/>
              </a:endParaRPr>
            </a:p>
          </p:txBody>
        </p:sp>
        <p:sp>
          <p:nvSpPr>
            <p:cNvPr id="29713" name="Oval 34"/>
            <p:cNvSpPr>
              <a:spLocks noChangeArrowheads="1"/>
            </p:cNvSpPr>
            <p:nvPr/>
          </p:nvSpPr>
          <p:spPr bwMode="auto">
            <a:xfrm>
              <a:off x="3438" y="3538"/>
              <a:ext cx="396" cy="274"/>
            </a:xfrm>
            <a:prstGeom prst="ellipse">
              <a:avLst/>
            </a:prstGeom>
            <a:solidFill>
              <a:srgbClr val="FF3300"/>
            </a:solidFill>
            <a:ln w="9525">
              <a:noFill/>
              <a:round/>
              <a:headEnd/>
              <a:tailEnd/>
            </a:ln>
          </p:spPr>
          <p:txBody>
            <a:bodyPr/>
            <a:lstStyle/>
            <a:p>
              <a:pPr algn="ctr" eaLnBrk="0" hangingPunct="0"/>
              <a:endParaRPr lang="en-US" sz="2000" i="0">
                <a:solidFill>
                  <a:schemeClr val="accent2"/>
                </a:solidFill>
                <a:latin typeface="Arial" pitchFamily="34" charset="0"/>
              </a:endParaRPr>
            </a:p>
          </p:txBody>
        </p:sp>
        <p:cxnSp>
          <p:nvCxnSpPr>
            <p:cNvPr id="29714" name="AutoShape 35"/>
            <p:cNvCxnSpPr>
              <a:cxnSpLocks noChangeShapeType="1"/>
              <a:stCxn id="29704" idx="3"/>
              <a:endCxn id="29713" idx="0"/>
            </p:cNvCxnSpPr>
            <p:nvPr/>
          </p:nvCxnSpPr>
          <p:spPr bwMode="auto">
            <a:xfrm flipH="1">
              <a:off x="3636" y="2869"/>
              <a:ext cx="542" cy="669"/>
            </a:xfrm>
            <a:prstGeom prst="straightConnector1">
              <a:avLst/>
            </a:prstGeom>
            <a:noFill/>
            <a:ln w="38100" cap="sq">
              <a:solidFill>
                <a:schemeClr val="tx1"/>
              </a:solidFill>
              <a:round/>
              <a:headEnd type="none" w="sm" len="sm"/>
              <a:tailEnd type="triangle" w="med" len="med"/>
            </a:ln>
          </p:spPr>
        </p:cxnSp>
        <p:cxnSp>
          <p:nvCxnSpPr>
            <p:cNvPr id="29715" name="AutoShape 36"/>
            <p:cNvCxnSpPr>
              <a:cxnSpLocks noChangeShapeType="1"/>
              <a:stCxn id="29704" idx="5"/>
            </p:cNvCxnSpPr>
            <p:nvPr/>
          </p:nvCxnSpPr>
          <p:spPr bwMode="auto">
            <a:xfrm>
              <a:off x="4448" y="2869"/>
              <a:ext cx="539" cy="663"/>
            </a:xfrm>
            <a:prstGeom prst="straightConnector1">
              <a:avLst/>
            </a:prstGeom>
            <a:noFill/>
            <a:ln w="38100" cap="sq">
              <a:solidFill>
                <a:schemeClr val="tx1"/>
              </a:solidFill>
              <a:round/>
              <a:headEnd type="none" w="sm" len="sm"/>
              <a:tailEnd type="triangle" w="med" len="med"/>
            </a:ln>
          </p:spPr>
        </p:cxnSp>
        <p:sp>
          <p:nvSpPr>
            <p:cNvPr id="29716" name="Text Box 37"/>
            <p:cNvSpPr txBox="1">
              <a:spLocks noChangeArrowheads="1"/>
            </p:cNvSpPr>
            <p:nvPr/>
          </p:nvSpPr>
          <p:spPr bwMode="auto">
            <a:xfrm>
              <a:off x="3374" y="2964"/>
              <a:ext cx="668" cy="231"/>
            </a:xfrm>
            <a:prstGeom prst="rect">
              <a:avLst/>
            </a:prstGeom>
            <a:noFill/>
            <a:ln w="12700" cap="sq">
              <a:noFill/>
              <a:miter lim="800000"/>
              <a:headEnd/>
              <a:tailEnd/>
            </a:ln>
          </p:spPr>
          <p:txBody>
            <a:bodyPr wrap="none">
              <a:spAutoFit/>
            </a:bodyPr>
            <a:lstStyle/>
            <a:p>
              <a:pPr algn="ctr" eaLnBrk="0" hangingPunct="0"/>
              <a:r>
                <a:rPr lang="en-US" i="0">
                  <a:solidFill>
                    <a:schemeClr val="tx1"/>
                  </a:solidFill>
                  <a:latin typeface="Arial" pitchFamily="34" charset="0"/>
                </a:rPr>
                <a:t>? coffee </a:t>
              </a:r>
              <a:endParaRPr lang="en-GB" i="0">
                <a:solidFill>
                  <a:schemeClr val="tx1"/>
                </a:solidFill>
                <a:latin typeface="Arial" pitchFamily="34" charset="0"/>
              </a:endParaRPr>
            </a:p>
          </p:txBody>
        </p:sp>
        <p:sp>
          <p:nvSpPr>
            <p:cNvPr id="29717" name="Text Box 38"/>
            <p:cNvSpPr txBox="1">
              <a:spLocks noChangeArrowheads="1"/>
            </p:cNvSpPr>
            <p:nvPr/>
          </p:nvSpPr>
          <p:spPr bwMode="auto">
            <a:xfrm>
              <a:off x="4514" y="2914"/>
              <a:ext cx="414" cy="288"/>
            </a:xfrm>
            <a:prstGeom prst="rect">
              <a:avLst/>
            </a:prstGeom>
            <a:noFill/>
            <a:ln w="12700" cap="sq">
              <a:noFill/>
              <a:miter lim="800000"/>
              <a:headEnd/>
              <a:tailEnd/>
            </a:ln>
          </p:spPr>
          <p:txBody>
            <a:bodyPr wrap="none">
              <a:spAutoFit/>
            </a:bodyPr>
            <a:lstStyle/>
            <a:p>
              <a:pPr algn="ctr" eaLnBrk="0" hangingPunct="0"/>
              <a:r>
                <a:rPr lang="en-US" sz="2400" b="1" i="0">
                  <a:solidFill>
                    <a:srgbClr val="036A66"/>
                  </a:solidFill>
                  <a:latin typeface="Arial" pitchFamily="34" charset="0"/>
                  <a:sym typeface="Symbol" pitchFamily="18" charset="2"/>
                </a:rPr>
                <a:t>  ---</a:t>
              </a:r>
              <a:endParaRPr lang="en-GB" sz="2400" b="1" i="0">
                <a:solidFill>
                  <a:srgbClr val="036A66"/>
                </a:solidFill>
                <a:latin typeface="Arial" pitchFamily="34" charset="0"/>
              </a:endParaRPr>
            </a:p>
          </p:txBody>
        </p:sp>
        <p:sp>
          <p:nvSpPr>
            <p:cNvPr id="29718" name="Text Box 39"/>
            <p:cNvSpPr txBox="1">
              <a:spLocks noChangeArrowheads="1"/>
            </p:cNvSpPr>
            <p:nvPr/>
          </p:nvSpPr>
          <p:spPr bwMode="auto">
            <a:xfrm>
              <a:off x="3470" y="3538"/>
              <a:ext cx="304" cy="227"/>
            </a:xfrm>
            <a:prstGeom prst="rect">
              <a:avLst/>
            </a:prstGeom>
            <a:noFill/>
            <a:ln w="12700" cap="sq">
              <a:noFill/>
              <a:miter lim="800000"/>
              <a:headEnd/>
              <a:tailEnd/>
            </a:ln>
          </p:spPr>
          <p:txBody>
            <a:bodyPr wrap="none">
              <a:spAutoFit/>
            </a:bodyPr>
            <a:lstStyle/>
            <a:p>
              <a:pPr algn="ctr" eaLnBrk="0" hangingPunct="0">
                <a:lnSpc>
                  <a:spcPct val="120000"/>
                </a:lnSpc>
              </a:pPr>
              <a:r>
                <a:rPr lang="en-US" sz="1600" b="1" i="0" dirty="0">
                  <a:solidFill>
                    <a:schemeClr val="bg1"/>
                  </a:solidFill>
                  <a:latin typeface="Arial" pitchFamily="34" charset="0"/>
                </a:rPr>
                <a:t>fail</a:t>
              </a:r>
              <a:endParaRPr lang="en-GB" sz="1600" b="1" i="0" dirty="0">
                <a:solidFill>
                  <a:schemeClr val="bg1"/>
                </a:solidFill>
                <a:latin typeface="Arial" pitchFamily="34" charset="0"/>
              </a:endParaRPr>
            </a:p>
          </p:txBody>
        </p:sp>
        <p:sp>
          <p:nvSpPr>
            <p:cNvPr id="29719" name="Oval 40"/>
            <p:cNvSpPr>
              <a:spLocks noChangeArrowheads="1"/>
            </p:cNvSpPr>
            <p:nvPr/>
          </p:nvSpPr>
          <p:spPr bwMode="auto">
            <a:xfrm>
              <a:off x="4110" y="3530"/>
              <a:ext cx="396" cy="274"/>
            </a:xfrm>
            <a:prstGeom prst="ellipse">
              <a:avLst/>
            </a:prstGeom>
            <a:solidFill>
              <a:srgbClr val="FF3300"/>
            </a:solidFill>
            <a:ln w="9525">
              <a:noFill/>
              <a:round/>
              <a:headEnd/>
              <a:tailEnd/>
            </a:ln>
          </p:spPr>
          <p:txBody>
            <a:bodyPr/>
            <a:lstStyle/>
            <a:p>
              <a:pPr algn="ctr" eaLnBrk="0" hangingPunct="0"/>
              <a:endParaRPr lang="en-US" sz="2000" i="0">
                <a:solidFill>
                  <a:schemeClr val="accent2"/>
                </a:solidFill>
                <a:latin typeface="Arial" pitchFamily="34" charset="0"/>
              </a:endParaRPr>
            </a:p>
          </p:txBody>
        </p:sp>
        <p:sp>
          <p:nvSpPr>
            <p:cNvPr id="29720" name="Text Box 41"/>
            <p:cNvSpPr txBox="1">
              <a:spLocks noChangeArrowheads="1"/>
            </p:cNvSpPr>
            <p:nvPr/>
          </p:nvSpPr>
          <p:spPr bwMode="auto">
            <a:xfrm>
              <a:off x="4090" y="3530"/>
              <a:ext cx="410" cy="227"/>
            </a:xfrm>
            <a:prstGeom prst="rect">
              <a:avLst/>
            </a:prstGeom>
            <a:noFill/>
            <a:ln w="12700" cap="sq">
              <a:noFill/>
              <a:miter lim="800000"/>
              <a:headEnd/>
              <a:tailEnd/>
            </a:ln>
          </p:spPr>
          <p:txBody>
            <a:bodyPr wrap="none">
              <a:spAutoFit/>
            </a:bodyPr>
            <a:lstStyle/>
            <a:p>
              <a:pPr algn="ctr" eaLnBrk="0" hangingPunct="0">
                <a:lnSpc>
                  <a:spcPct val="120000"/>
                </a:lnSpc>
              </a:pPr>
              <a:r>
                <a:rPr lang="en-US" sz="1600" b="1" i="0" dirty="0">
                  <a:solidFill>
                    <a:schemeClr val="bg1"/>
                  </a:solidFill>
                  <a:latin typeface="Arial" pitchFamily="34" charset="0"/>
                </a:rPr>
                <a:t>pass</a:t>
              </a:r>
              <a:endParaRPr lang="en-GB" sz="1600" b="1" i="0" dirty="0">
                <a:solidFill>
                  <a:schemeClr val="bg1"/>
                </a:solidFill>
                <a:latin typeface="Arial" pitchFamily="34" charset="0"/>
              </a:endParaRPr>
            </a:p>
          </p:txBody>
        </p:sp>
        <p:sp>
          <p:nvSpPr>
            <p:cNvPr id="29721" name="Oval 42"/>
            <p:cNvSpPr>
              <a:spLocks noChangeArrowheads="1"/>
            </p:cNvSpPr>
            <p:nvPr/>
          </p:nvSpPr>
          <p:spPr bwMode="auto">
            <a:xfrm>
              <a:off x="4790" y="3514"/>
              <a:ext cx="396" cy="274"/>
            </a:xfrm>
            <a:prstGeom prst="ellipse">
              <a:avLst/>
            </a:prstGeom>
            <a:solidFill>
              <a:srgbClr val="FF3300"/>
            </a:solidFill>
            <a:ln w="9525">
              <a:noFill/>
              <a:round/>
              <a:headEnd/>
              <a:tailEnd/>
            </a:ln>
          </p:spPr>
          <p:txBody>
            <a:bodyPr/>
            <a:lstStyle/>
            <a:p>
              <a:pPr algn="ctr" eaLnBrk="0" hangingPunct="0"/>
              <a:endParaRPr lang="en-US" sz="2000" i="0">
                <a:solidFill>
                  <a:schemeClr val="accent2"/>
                </a:solidFill>
                <a:latin typeface="Arial" pitchFamily="34" charset="0"/>
              </a:endParaRPr>
            </a:p>
          </p:txBody>
        </p:sp>
        <p:sp>
          <p:nvSpPr>
            <p:cNvPr id="29722" name="Text Box 43"/>
            <p:cNvSpPr txBox="1">
              <a:spLocks noChangeArrowheads="1"/>
            </p:cNvSpPr>
            <p:nvPr/>
          </p:nvSpPr>
          <p:spPr bwMode="auto">
            <a:xfrm>
              <a:off x="4822" y="3514"/>
              <a:ext cx="304" cy="227"/>
            </a:xfrm>
            <a:prstGeom prst="rect">
              <a:avLst/>
            </a:prstGeom>
            <a:noFill/>
            <a:ln w="12700" cap="sq">
              <a:noFill/>
              <a:miter lim="800000"/>
              <a:headEnd/>
              <a:tailEnd/>
            </a:ln>
          </p:spPr>
          <p:txBody>
            <a:bodyPr wrap="none">
              <a:spAutoFit/>
            </a:bodyPr>
            <a:lstStyle/>
            <a:p>
              <a:pPr algn="ctr" eaLnBrk="0" hangingPunct="0">
                <a:lnSpc>
                  <a:spcPct val="120000"/>
                </a:lnSpc>
              </a:pPr>
              <a:r>
                <a:rPr lang="en-US" sz="1600" b="1" i="0" dirty="0">
                  <a:solidFill>
                    <a:schemeClr val="bg1"/>
                  </a:solidFill>
                  <a:latin typeface="Arial" pitchFamily="34" charset="0"/>
                </a:rPr>
                <a:t>fail</a:t>
              </a:r>
              <a:endParaRPr lang="en-GB" sz="1600" b="1" i="0" dirty="0">
                <a:solidFill>
                  <a:schemeClr val="bg1"/>
                </a:solidFill>
                <a:latin typeface="Arial" pitchFamily="34" charset="0"/>
              </a:endParaRPr>
            </a:p>
          </p:txBody>
        </p:sp>
      </p:grpSp>
      <p:pic>
        <p:nvPicPr>
          <p:cNvPr id="45" name="Picture 42" descr="Gallery300_zonderbeker">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80000"/>
            <a:ext cx="1614488" cy="1617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Grp="1" noChangeArrowheads="1"/>
          </p:cNvSpPr>
          <p:nvPr>
            <p:ph type="sldNum" sz="quarter" idx="10"/>
          </p:nvPr>
        </p:nvSpPr>
        <p:spPr>
          <a:noFill/>
        </p:spPr>
        <p:txBody>
          <a:bodyPr/>
          <a:lstStyle/>
          <a:p>
            <a:r>
              <a:rPr lang="en-US"/>
              <a:t>   </a:t>
            </a:r>
            <a:fld id="{23DEC883-E20F-431A-BA9C-ACFCAE675385}" type="slidenum">
              <a:rPr lang="en-US"/>
              <a:pPr/>
              <a:t>25</a:t>
            </a:fld>
            <a:endParaRPr lang="en-US"/>
          </a:p>
        </p:txBody>
      </p:sp>
      <p:grpSp>
        <p:nvGrpSpPr>
          <p:cNvPr id="30723" name="Group 2"/>
          <p:cNvGrpSpPr>
            <a:grpSpLocks/>
          </p:cNvGrpSpPr>
          <p:nvPr/>
        </p:nvGrpSpPr>
        <p:grpSpPr bwMode="auto">
          <a:xfrm>
            <a:off x="855663" y="3252788"/>
            <a:ext cx="5553075" cy="554037"/>
            <a:chOff x="411" y="2273"/>
            <a:chExt cx="3498" cy="349"/>
          </a:xfrm>
        </p:grpSpPr>
        <p:grpSp>
          <p:nvGrpSpPr>
            <p:cNvPr id="30741" name="Group 3"/>
            <p:cNvGrpSpPr>
              <a:grpSpLocks/>
            </p:cNvGrpSpPr>
            <p:nvPr/>
          </p:nvGrpSpPr>
          <p:grpSpPr bwMode="auto">
            <a:xfrm>
              <a:off x="3336" y="2368"/>
              <a:ext cx="387" cy="254"/>
              <a:chOff x="4839" y="2404"/>
              <a:chExt cx="433" cy="254"/>
            </a:xfrm>
          </p:grpSpPr>
          <p:sp>
            <p:nvSpPr>
              <p:cNvPr id="30744" name="Line 4"/>
              <p:cNvSpPr>
                <a:spLocks noChangeShapeType="1"/>
              </p:cNvSpPr>
              <p:nvPr/>
            </p:nvSpPr>
            <p:spPr bwMode="auto">
              <a:xfrm flipV="1">
                <a:off x="4839" y="2525"/>
                <a:ext cx="433" cy="7"/>
              </a:xfrm>
              <a:prstGeom prst="line">
                <a:avLst/>
              </a:prstGeom>
              <a:noFill/>
              <a:ln w="19050">
                <a:solidFill>
                  <a:srgbClr val="036A66"/>
                </a:solidFill>
                <a:round/>
                <a:headEnd/>
                <a:tailEnd type="triangle" w="med" len="med"/>
              </a:ln>
            </p:spPr>
            <p:txBody>
              <a:bodyPr wrap="none" anchor="ctr"/>
              <a:lstStyle/>
              <a:p>
                <a:endParaRPr lang="en-US"/>
              </a:p>
            </p:txBody>
          </p:sp>
          <p:sp>
            <p:nvSpPr>
              <p:cNvPr id="30745" name="Line 5"/>
              <p:cNvSpPr>
                <a:spLocks noChangeShapeType="1"/>
              </p:cNvSpPr>
              <p:nvPr/>
            </p:nvSpPr>
            <p:spPr bwMode="auto">
              <a:xfrm flipH="1">
                <a:off x="4981" y="2404"/>
                <a:ext cx="202" cy="254"/>
              </a:xfrm>
              <a:prstGeom prst="line">
                <a:avLst/>
              </a:prstGeom>
              <a:noFill/>
              <a:ln w="19050">
                <a:solidFill>
                  <a:srgbClr val="036A66"/>
                </a:solidFill>
                <a:round/>
                <a:headEnd/>
                <a:tailEnd/>
              </a:ln>
            </p:spPr>
            <p:txBody>
              <a:bodyPr wrap="none" anchor="ctr"/>
              <a:lstStyle/>
              <a:p>
                <a:endParaRPr lang="en-US"/>
              </a:p>
            </p:txBody>
          </p:sp>
        </p:grpSp>
        <p:sp>
          <p:nvSpPr>
            <p:cNvPr id="30742" name="Line 6"/>
            <p:cNvSpPr>
              <a:spLocks noChangeShapeType="1"/>
            </p:cNvSpPr>
            <p:nvPr/>
          </p:nvSpPr>
          <p:spPr bwMode="auto">
            <a:xfrm flipV="1">
              <a:off x="584" y="2496"/>
              <a:ext cx="351" cy="7"/>
            </a:xfrm>
            <a:prstGeom prst="line">
              <a:avLst/>
            </a:prstGeom>
            <a:noFill/>
            <a:ln w="19050">
              <a:solidFill>
                <a:srgbClr val="036A66"/>
              </a:solidFill>
              <a:round/>
              <a:headEnd/>
              <a:tailEnd type="triangle" w="med" len="med"/>
            </a:ln>
          </p:spPr>
          <p:txBody>
            <a:bodyPr wrap="none" anchor="ctr"/>
            <a:lstStyle/>
            <a:p>
              <a:endParaRPr lang="en-US"/>
            </a:p>
          </p:txBody>
        </p:sp>
        <p:sp>
          <p:nvSpPr>
            <p:cNvPr id="30743" name="Text Box 7"/>
            <p:cNvSpPr txBox="1">
              <a:spLocks noChangeArrowheads="1"/>
            </p:cNvSpPr>
            <p:nvPr/>
          </p:nvSpPr>
          <p:spPr bwMode="auto">
            <a:xfrm>
              <a:off x="411" y="2273"/>
              <a:ext cx="3498" cy="327"/>
            </a:xfrm>
            <a:prstGeom prst="rect">
              <a:avLst/>
            </a:prstGeom>
            <a:noFill/>
            <a:ln w="9525">
              <a:noFill/>
              <a:miter lim="800000"/>
              <a:headEnd/>
              <a:tailEnd/>
            </a:ln>
          </p:spPr>
          <p:txBody>
            <a:bodyPr>
              <a:spAutoFit/>
            </a:bodyPr>
            <a:lstStyle/>
            <a:p>
              <a:pPr eaLnBrk="0" hangingPunct="0">
                <a:spcBef>
                  <a:spcPct val="50000"/>
                </a:spcBef>
              </a:pPr>
              <a:r>
                <a:rPr lang="en-US" sz="2000" b="1" i="0">
                  <a:solidFill>
                    <a:srgbClr val="8B3A02"/>
                  </a:solidFill>
                  <a:latin typeface="Arial" pitchFamily="34" charset="0"/>
                  <a:sym typeface="Symbol" pitchFamily="18" charset="2"/>
                </a:rPr>
                <a:t>p</a:t>
              </a:r>
              <a:r>
                <a:rPr lang="en-US" sz="2400" i="0">
                  <a:solidFill>
                    <a:srgbClr val="036A66"/>
                  </a:solidFill>
                  <a:latin typeface="Arial" pitchFamily="34" charset="0"/>
                  <a:sym typeface="Symbol" pitchFamily="18" charset="2"/>
                </a:rPr>
                <a:t> </a:t>
              </a:r>
              <a:r>
                <a:rPr lang="en-US" sz="2400" b="1" i="0">
                  <a:solidFill>
                    <a:srgbClr val="036A66"/>
                  </a:solidFill>
                  <a:latin typeface="Arial" pitchFamily="34" charset="0"/>
                  <a:sym typeface="Symbol" pitchFamily="18" charset="2"/>
                </a:rPr>
                <a:t>  </a:t>
              </a:r>
              <a:r>
                <a:rPr lang="en-US" sz="2800" b="1" i="0" baseline="30000">
                  <a:solidFill>
                    <a:srgbClr val="D91F31"/>
                  </a:solidFill>
                  <a:latin typeface="Arial" pitchFamily="34" charset="0"/>
                  <a:sym typeface="Symbol" pitchFamily="18" charset="2"/>
                </a:rPr>
                <a:t></a:t>
              </a:r>
              <a:r>
                <a:rPr lang="en-US" sz="2800" i="0" baseline="30000">
                  <a:solidFill>
                    <a:srgbClr val="036A66"/>
                  </a:solidFill>
                  <a:latin typeface="Arial" pitchFamily="34" charset="0"/>
                  <a:sym typeface="Symbol" pitchFamily="18" charset="2"/>
                </a:rPr>
                <a:t>  </a:t>
              </a:r>
              <a:r>
                <a:rPr lang="en-US" sz="2400" b="1" i="0">
                  <a:solidFill>
                    <a:srgbClr val="036A66"/>
                  </a:solidFill>
                  <a:latin typeface="Arial" pitchFamily="34" charset="0"/>
                  <a:sym typeface="Symbol" pitchFamily="18" charset="2"/>
                </a:rPr>
                <a:t>  </a:t>
              </a:r>
              <a:r>
                <a:rPr lang="en-US" sz="2000" b="1" i="0">
                  <a:solidFill>
                    <a:srgbClr val="8B3A02"/>
                  </a:solidFill>
                  <a:latin typeface="Arial" pitchFamily="34" charset="0"/>
                  <a:sym typeface="Symbol" pitchFamily="18" charset="2"/>
                </a:rPr>
                <a:t>p</a:t>
              </a:r>
              <a:r>
                <a:rPr lang="en-US" sz="2000" i="0">
                  <a:solidFill>
                    <a:srgbClr val="036A66"/>
                  </a:solidFill>
                  <a:latin typeface="Arial" pitchFamily="34" charset="0"/>
                  <a:sym typeface="Symbol" pitchFamily="18" charset="2"/>
                </a:rPr>
                <a:t>      =     </a:t>
              </a:r>
              <a:r>
                <a:rPr lang="en-US" sz="2400" b="1" i="0">
                  <a:solidFill>
                    <a:srgbClr val="036A66"/>
                  </a:solidFill>
                  <a:latin typeface="Arial" pitchFamily="34" charset="0"/>
                  <a:sym typeface="Symbol" pitchFamily="18" charset="2"/>
                </a:rPr>
                <a:t>  </a:t>
              </a:r>
              <a:r>
                <a:rPr lang="en-US" sz="2000" b="1" i="0">
                  <a:solidFill>
                    <a:srgbClr val="990033"/>
                  </a:solidFill>
                  <a:latin typeface="Arial" pitchFamily="34" charset="0"/>
                  <a:sym typeface="Symbol" pitchFamily="18" charset="2"/>
                </a:rPr>
                <a:t>!x</a:t>
              </a:r>
              <a:r>
                <a:rPr lang="en-US" sz="2400" i="0">
                  <a:solidFill>
                    <a:srgbClr val="036A66"/>
                  </a:solidFill>
                  <a:latin typeface="Arial" pitchFamily="34" charset="0"/>
                  <a:sym typeface="Symbol" pitchFamily="18" charset="2"/>
                </a:rPr>
                <a:t>  </a:t>
              </a:r>
              <a:r>
                <a:rPr lang="en-US" sz="2400" b="1" i="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 L</a:t>
              </a:r>
              <a:r>
                <a:rPr lang="en-US" sz="2400" i="0" baseline="-25000">
                  <a:solidFill>
                    <a:srgbClr val="036A66"/>
                  </a:solidFill>
                  <a:latin typeface="Arial" pitchFamily="34" charset="0"/>
                  <a:sym typeface="Symbol" pitchFamily="18" charset="2"/>
                </a:rPr>
                <a:t>U</a:t>
              </a:r>
              <a:r>
                <a:rPr lang="en-US" sz="2000" i="0">
                  <a:solidFill>
                    <a:srgbClr val="036A66"/>
                  </a:solidFill>
                  <a:latin typeface="Arial" pitchFamily="34" charset="0"/>
                  <a:sym typeface="Symbol" pitchFamily="18" charset="2"/>
                </a:rPr>
                <a:t> </a:t>
              </a:r>
              <a:r>
                <a:rPr lang="en-US" sz="2000" b="1" i="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a:t>
              </a:r>
              <a:r>
                <a:rPr lang="en-US" sz="2400" b="1" i="0">
                  <a:solidFill>
                    <a:srgbClr val="036A66"/>
                  </a:solidFill>
                  <a:latin typeface="Arial" pitchFamily="34" charset="0"/>
                  <a:sym typeface="Symbol" pitchFamily="18" charset="2"/>
                </a:rPr>
                <a:t></a:t>
              </a:r>
              <a:r>
                <a:rPr lang="en-US" sz="2000" i="0">
                  <a:solidFill>
                    <a:srgbClr val="036A66"/>
                  </a:solidFill>
                  <a:latin typeface="Arial" pitchFamily="34" charset="0"/>
                  <a:sym typeface="Symbol" pitchFamily="18" charset="2"/>
                </a:rPr>
                <a:t>} . </a:t>
              </a:r>
              <a:r>
                <a:rPr lang="en-US" sz="1600" i="0">
                  <a:solidFill>
                    <a:srgbClr val="036A66"/>
                  </a:solidFill>
                  <a:latin typeface="Arial" pitchFamily="34" charset="0"/>
                  <a:sym typeface="Symbol" pitchFamily="18" charset="2"/>
                </a:rPr>
                <a:t> </a:t>
              </a:r>
              <a:r>
                <a:rPr lang="en-US" sz="1000" i="0">
                  <a:solidFill>
                    <a:srgbClr val="036A66"/>
                  </a:solidFill>
                  <a:latin typeface="Arial" pitchFamily="34" charset="0"/>
                  <a:sym typeface="Symbol" pitchFamily="18" charset="2"/>
                </a:rPr>
                <a:t> </a:t>
              </a:r>
              <a:r>
                <a:rPr lang="en-US" sz="2000" b="1" i="0">
                  <a:solidFill>
                    <a:srgbClr val="8B3A02"/>
                  </a:solidFill>
                  <a:latin typeface="Arial" pitchFamily="34" charset="0"/>
                  <a:sym typeface="Symbol" pitchFamily="18" charset="2"/>
                </a:rPr>
                <a:t>p</a:t>
              </a:r>
              <a:r>
                <a:rPr lang="en-US" sz="2800" i="0">
                  <a:solidFill>
                    <a:srgbClr val="036A66"/>
                  </a:solidFill>
                  <a:latin typeface="Arial" pitchFamily="34" charset="0"/>
                  <a:sym typeface="Symbol" pitchFamily="18" charset="2"/>
                </a:rPr>
                <a:t>  </a:t>
              </a:r>
              <a:r>
                <a:rPr lang="en-US" sz="2800" b="1" i="0" baseline="30000">
                  <a:solidFill>
                    <a:srgbClr val="990033"/>
                  </a:solidFill>
                  <a:latin typeface="Arial" pitchFamily="34" charset="0"/>
                  <a:sym typeface="Symbol" pitchFamily="18" charset="2"/>
                </a:rPr>
                <a:t>!x</a:t>
              </a:r>
              <a:r>
                <a:rPr lang="en-US" sz="2800" i="0" baseline="30000">
                  <a:solidFill>
                    <a:srgbClr val="036A66"/>
                  </a:solidFill>
                  <a:latin typeface="Arial" pitchFamily="34" charset="0"/>
                  <a:sym typeface="Symbol" pitchFamily="18" charset="2"/>
                </a:rPr>
                <a:t>    </a:t>
              </a:r>
              <a:endParaRPr lang="en-GB" sz="2800" i="0" baseline="30000">
                <a:solidFill>
                  <a:srgbClr val="036A66"/>
                </a:solidFill>
                <a:latin typeface="Arial" pitchFamily="34" charset="0"/>
                <a:sym typeface="Symbol" pitchFamily="18" charset="2"/>
              </a:endParaRPr>
            </a:p>
          </p:txBody>
        </p:sp>
      </p:grpSp>
      <p:sp>
        <p:nvSpPr>
          <p:cNvPr id="30724" name="Line 8"/>
          <p:cNvSpPr>
            <a:spLocks noChangeShapeType="1"/>
          </p:cNvSpPr>
          <p:nvPr/>
        </p:nvSpPr>
        <p:spPr bwMode="auto">
          <a:xfrm flipV="1">
            <a:off x="3867150" y="5788025"/>
            <a:ext cx="608013" cy="1588"/>
          </a:xfrm>
          <a:prstGeom prst="line">
            <a:avLst/>
          </a:prstGeom>
          <a:noFill/>
          <a:ln w="19050">
            <a:solidFill>
              <a:srgbClr val="036A66"/>
            </a:solidFill>
            <a:round/>
            <a:headEnd/>
            <a:tailEnd type="triangle" w="med" len="med"/>
          </a:ln>
        </p:spPr>
        <p:txBody>
          <a:bodyPr wrap="none" anchor="ctr"/>
          <a:lstStyle/>
          <a:p>
            <a:endParaRPr lang="en-US"/>
          </a:p>
        </p:txBody>
      </p:sp>
      <p:sp>
        <p:nvSpPr>
          <p:cNvPr id="30725" name="Text Box 9"/>
          <p:cNvSpPr txBox="1">
            <a:spLocks noChangeArrowheads="1"/>
          </p:cNvSpPr>
          <p:nvPr/>
        </p:nvSpPr>
        <p:spPr bwMode="auto">
          <a:xfrm>
            <a:off x="868363" y="5468938"/>
            <a:ext cx="7786687" cy="457200"/>
          </a:xfrm>
          <a:prstGeom prst="rect">
            <a:avLst/>
          </a:prstGeom>
          <a:noFill/>
          <a:ln w="9525">
            <a:noFill/>
            <a:miter lim="800000"/>
            <a:headEnd/>
            <a:tailEnd/>
          </a:ln>
        </p:spPr>
        <p:txBody>
          <a:bodyPr>
            <a:spAutoFit/>
          </a:bodyPr>
          <a:lstStyle/>
          <a:p>
            <a:pPr eaLnBrk="0" hangingPunct="0">
              <a:spcBef>
                <a:spcPct val="50000"/>
              </a:spcBef>
            </a:pPr>
            <a:r>
              <a:rPr lang="en-US" sz="2000">
                <a:solidFill>
                  <a:srgbClr val="036A66"/>
                </a:solidFill>
                <a:latin typeface="Arial" pitchFamily="34" charset="0"/>
              </a:rPr>
              <a:t>out </a:t>
            </a:r>
            <a:r>
              <a:rPr lang="en-US" sz="2000" b="1" i="0">
                <a:solidFill>
                  <a:srgbClr val="036A66"/>
                </a:solidFill>
                <a:latin typeface="Arial" pitchFamily="34" charset="0"/>
              </a:rPr>
              <a:t>( </a:t>
            </a:r>
            <a:r>
              <a:rPr lang="en-US" sz="2000" b="1" i="0">
                <a:solidFill>
                  <a:srgbClr val="8B3A02"/>
                </a:solidFill>
                <a:latin typeface="Arial" pitchFamily="34" charset="0"/>
              </a:rPr>
              <a:t>P</a:t>
            </a:r>
            <a:r>
              <a:rPr lang="en-US" sz="2000" i="0">
                <a:solidFill>
                  <a:srgbClr val="036A66"/>
                </a:solidFill>
                <a:latin typeface="Arial" pitchFamily="34" charset="0"/>
              </a:rPr>
              <a:t> </a:t>
            </a:r>
            <a:r>
              <a:rPr lang="en-US" sz="2000" b="1" i="0">
                <a:solidFill>
                  <a:srgbClr val="036A66"/>
                </a:solidFill>
                <a:latin typeface="Arial" pitchFamily="34" charset="0"/>
              </a:rPr>
              <a:t>)   </a:t>
            </a:r>
            <a:r>
              <a:rPr lang="en-US" sz="2000" i="0">
                <a:solidFill>
                  <a:srgbClr val="036A66"/>
                </a:solidFill>
                <a:latin typeface="Arial" pitchFamily="34" charset="0"/>
                <a:sym typeface="Symbol" pitchFamily="18" charset="2"/>
              </a:rPr>
              <a:t>=  {  </a:t>
            </a:r>
            <a:r>
              <a:rPr lang="en-US" sz="2000" b="1" i="0">
                <a:solidFill>
                  <a:srgbClr val="990033"/>
                </a:solidFill>
                <a:latin typeface="Arial" pitchFamily="34" charset="0"/>
                <a:sym typeface="Symbol" pitchFamily="18" charset="2"/>
              </a:rPr>
              <a:t>!x</a:t>
            </a:r>
            <a:r>
              <a:rPr lang="en-US" sz="2000" i="0">
                <a:solidFill>
                  <a:srgbClr val="036A66"/>
                </a:solidFill>
                <a:latin typeface="Arial" pitchFamily="34" charset="0"/>
                <a:sym typeface="Symbol" pitchFamily="18" charset="2"/>
              </a:rPr>
              <a:t> </a:t>
            </a:r>
            <a:r>
              <a:rPr lang="en-US" sz="2400" i="0">
                <a:solidFill>
                  <a:srgbClr val="036A66"/>
                </a:solidFill>
                <a:latin typeface="Arial" pitchFamily="34" charset="0"/>
                <a:sym typeface="Symbol" pitchFamily="18" charset="2"/>
              </a:rPr>
              <a:t></a:t>
            </a:r>
            <a:r>
              <a:rPr lang="en-US" sz="2000" i="0">
                <a:solidFill>
                  <a:srgbClr val="036A66"/>
                </a:solidFill>
                <a:latin typeface="Arial" pitchFamily="34" charset="0"/>
                <a:sym typeface="Symbol" pitchFamily="18" charset="2"/>
              </a:rPr>
              <a:t> </a:t>
            </a:r>
            <a:r>
              <a:rPr lang="en-US" sz="2000">
                <a:solidFill>
                  <a:srgbClr val="036A66"/>
                </a:solidFill>
                <a:latin typeface="Arial" pitchFamily="34" charset="0"/>
                <a:sym typeface="Symbol" pitchFamily="18" charset="2"/>
              </a:rPr>
              <a:t>L</a:t>
            </a:r>
            <a:r>
              <a:rPr lang="en-US" sz="2400" baseline="-25000">
                <a:solidFill>
                  <a:srgbClr val="036A66"/>
                </a:solidFill>
                <a:latin typeface="Arial" pitchFamily="34" charset="0"/>
                <a:sym typeface="Symbol" pitchFamily="18" charset="2"/>
              </a:rPr>
              <a:t>U</a:t>
            </a:r>
            <a:r>
              <a:rPr lang="en-US" sz="2000" i="0">
                <a:solidFill>
                  <a:srgbClr val="036A66"/>
                </a:solidFill>
                <a:latin typeface="Arial" pitchFamily="34" charset="0"/>
                <a:sym typeface="Symbol" pitchFamily="18" charset="2"/>
              </a:rPr>
              <a:t> |</a:t>
            </a:r>
            <a:r>
              <a:rPr lang="en-US" sz="2000" b="1" i="0">
                <a:solidFill>
                  <a:srgbClr val="8B3A02"/>
                </a:solidFill>
                <a:latin typeface="Arial" pitchFamily="34" charset="0"/>
                <a:sym typeface="Symbol" pitchFamily="18" charset="2"/>
              </a:rPr>
              <a:t> p</a:t>
            </a:r>
            <a:r>
              <a:rPr lang="en-US" sz="2000" i="0">
                <a:solidFill>
                  <a:srgbClr val="036A66"/>
                </a:solidFill>
                <a:latin typeface="Arial" pitchFamily="34" charset="0"/>
                <a:sym typeface="Symbol" pitchFamily="18" charset="2"/>
              </a:rPr>
              <a:t>  </a:t>
            </a:r>
            <a:r>
              <a:rPr lang="en-US" sz="1600" i="0">
                <a:solidFill>
                  <a:srgbClr val="036A66"/>
                </a:solidFill>
                <a:latin typeface="Arial" pitchFamily="34" charset="0"/>
                <a:sym typeface="Symbol" pitchFamily="18" charset="2"/>
              </a:rPr>
              <a:t>  </a:t>
            </a:r>
            <a:r>
              <a:rPr lang="en-US" sz="2800" b="1" i="0" baseline="30000">
                <a:solidFill>
                  <a:srgbClr val="990033"/>
                </a:solidFill>
                <a:latin typeface="Arial" pitchFamily="34" charset="0"/>
                <a:sym typeface="Symbol" pitchFamily="18" charset="2"/>
              </a:rPr>
              <a:t>!x</a:t>
            </a:r>
            <a:r>
              <a:rPr lang="en-US" sz="2800" i="0" baseline="3000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a:t>
            </a:r>
            <a:r>
              <a:rPr lang="en-US" sz="1600" i="0">
                <a:solidFill>
                  <a:srgbClr val="036A66"/>
                </a:solidFill>
                <a:latin typeface="Arial" pitchFamily="34" charset="0"/>
                <a:sym typeface="Symbol" pitchFamily="18" charset="2"/>
              </a:rPr>
              <a:t>  </a:t>
            </a:r>
            <a:r>
              <a:rPr lang="en-US" sz="2000" b="1" i="0">
                <a:solidFill>
                  <a:srgbClr val="8B3A02"/>
                </a:solidFill>
                <a:latin typeface="Arial" pitchFamily="34" charset="0"/>
                <a:sym typeface="Symbol" pitchFamily="18" charset="2"/>
              </a:rPr>
              <a:t>p</a:t>
            </a:r>
            <a:r>
              <a:rPr lang="en-US" sz="2000" i="0">
                <a:solidFill>
                  <a:srgbClr val="036A66"/>
                </a:solidFill>
                <a:latin typeface="Arial" pitchFamily="34" charset="0"/>
                <a:sym typeface="Symbol" pitchFamily="18" charset="2"/>
              </a:rPr>
              <a:t></a:t>
            </a:r>
            <a:r>
              <a:rPr lang="en-US" sz="2000" b="1" i="0">
                <a:solidFill>
                  <a:srgbClr val="8B3A02"/>
                </a:solidFill>
                <a:latin typeface="Arial" pitchFamily="34" charset="0"/>
                <a:sym typeface="Symbol" pitchFamily="18" charset="2"/>
              </a:rPr>
              <a:t>P</a:t>
            </a:r>
            <a:r>
              <a:rPr lang="en-US" sz="2000" i="0">
                <a:solidFill>
                  <a:srgbClr val="036A66"/>
                </a:solidFill>
                <a:latin typeface="Arial" pitchFamily="34" charset="0"/>
                <a:sym typeface="Symbol" pitchFamily="18" charset="2"/>
              </a:rPr>
              <a:t> } </a:t>
            </a:r>
            <a:r>
              <a:rPr lang="en-US" sz="1200" i="0">
                <a:solidFill>
                  <a:srgbClr val="036A66"/>
                </a:solidFill>
                <a:latin typeface="Arial" pitchFamily="34" charset="0"/>
                <a:sym typeface="Symbol" pitchFamily="18" charset="2"/>
              </a:rPr>
              <a:t> </a:t>
            </a:r>
            <a:r>
              <a:rPr lang="en-US" sz="1400" i="0">
                <a:solidFill>
                  <a:srgbClr val="036A66"/>
                </a:solidFill>
                <a:latin typeface="Arial" pitchFamily="34" charset="0"/>
                <a:sym typeface="Symbol" pitchFamily="18" charset="2"/>
              </a:rPr>
              <a:t> </a:t>
            </a:r>
            <a:r>
              <a:rPr lang="en-US" sz="2000" b="1" i="0">
                <a:solidFill>
                  <a:srgbClr val="036A66"/>
                </a:solidFill>
                <a:latin typeface="Arial" pitchFamily="34" charset="0"/>
                <a:sym typeface="Symbol" pitchFamily="18" charset="2"/>
              </a:rPr>
              <a:t></a:t>
            </a:r>
            <a:r>
              <a:rPr lang="en-US" sz="2000" i="0">
                <a:solidFill>
                  <a:srgbClr val="036A66"/>
                </a:solidFill>
                <a:latin typeface="Arial" pitchFamily="34" charset="0"/>
                <a:sym typeface="Symbol" pitchFamily="18" charset="2"/>
              </a:rPr>
              <a:t>  </a:t>
            </a:r>
            <a:r>
              <a:rPr lang="en-US" sz="1000" i="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 </a:t>
            </a:r>
            <a:r>
              <a:rPr lang="en-US" sz="2400" b="1" i="0">
                <a:solidFill>
                  <a:srgbClr val="990033"/>
                </a:solidFill>
                <a:latin typeface="Arial" pitchFamily="34" charset="0"/>
                <a:sym typeface="Symbol" pitchFamily="18" charset="2"/>
              </a:rPr>
              <a:t></a:t>
            </a:r>
            <a:r>
              <a:rPr lang="en-US" sz="2000" i="0">
                <a:solidFill>
                  <a:srgbClr val="036A66"/>
                </a:solidFill>
                <a:latin typeface="Arial" pitchFamily="34" charset="0"/>
                <a:sym typeface="Symbol" pitchFamily="18" charset="2"/>
              </a:rPr>
              <a:t> | </a:t>
            </a:r>
            <a:r>
              <a:rPr lang="en-US" sz="2000" b="1" i="0">
                <a:solidFill>
                  <a:srgbClr val="8B3A02"/>
                </a:solidFill>
                <a:latin typeface="Arial" pitchFamily="34" charset="0"/>
                <a:sym typeface="Symbol" pitchFamily="18" charset="2"/>
              </a:rPr>
              <a:t>p</a:t>
            </a:r>
            <a:r>
              <a:rPr lang="en-US" sz="2000" i="0">
                <a:solidFill>
                  <a:srgbClr val="036A66"/>
                </a:solidFill>
                <a:latin typeface="Arial" pitchFamily="34" charset="0"/>
                <a:sym typeface="Symbol" pitchFamily="18" charset="2"/>
              </a:rPr>
              <a:t>   </a:t>
            </a:r>
            <a:r>
              <a:rPr lang="en-US" sz="2000" i="0">
                <a:solidFill>
                  <a:srgbClr val="990033"/>
                </a:solidFill>
                <a:latin typeface="Arial" pitchFamily="34" charset="0"/>
                <a:sym typeface="Symbol" pitchFamily="18" charset="2"/>
              </a:rPr>
              <a:t> </a:t>
            </a:r>
            <a:r>
              <a:rPr lang="en-US" sz="2800" b="1" i="0" baseline="30000">
                <a:solidFill>
                  <a:srgbClr val="990033"/>
                </a:solidFill>
                <a:latin typeface="Arial" pitchFamily="34" charset="0"/>
                <a:sym typeface="Symbol" pitchFamily="18" charset="2"/>
              </a:rPr>
              <a:t></a:t>
            </a:r>
            <a:r>
              <a:rPr lang="en-US" sz="3200" i="0" baseline="30000">
                <a:solidFill>
                  <a:srgbClr val="990033"/>
                </a:solidFill>
                <a:latin typeface="Arial" pitchFamily="34" charset="0"/>
                <a:sym typeface="Symbol" pitchFamily="18" charset="2"/>
              </a:rPr>
              <a:t> </a:t>
            </a:r>
            <a:r>
              <a:rPr lang="en-US" sz="2800" i="0" baseline="30000">
                <a:solidFill>
                  <a:srgbClr val="036A66"/>
                </a:solidFill>
                <a:latin typeface="Arial" pitchFamily="34" charset="0"/>
                <a:sym typeface="Symbol" pitchFamily="18" charset="2"/>
              </a:rPr>
              <a:t>   </a:t>
            </a:r>
            <a:r>
              <a:rPr lang="en-US" sz="2000" b="1" i="0">
                <a:solidFill>
                  <a:srgbClr val="8B3A02"/>
                </a:solidFill>
                <a:latin typeface="Arial" pitchFamily="34" charset="0"/>
                <a:sym typeface="Symbol" pitchFamily="18" charset="2"/>
              </a:rPr>
              <a:t>p</a:t>
            </a:r>
            <a:r>
              <a:rPr lang="en-US" sz="2000" i="0">
                <a:solidFill>
                  <a:srgbClr val="036A66"/>
                </a:solidFill>
                <a:latin typeface="Arial" pitchFamily="34" charset="0"/>
                <a:sym typeface="Symbol" pitchFamily="18" charset="2"/>
              </a:rPr>
              <a:t>, </a:t>
            </a:r>
            <a:r>
              <a:rPr lang="en-US" sz="2000" b="1" i="0">
                <a:solidFill>
                  <a:srgbClr val="8B3A02"/>
                </a:solidFill>
                <a:latin typeface="Arial" pitchFamily="34" charset="0"/>
                <a:sym typeface="Symbol" pitchFamily="18" charset="2"/>
              </a:rPr>
              <a:t> </a:t>
            </a:r>
            <a:r>
              <a:rPr lang="en-US" sz="2000" b="1" i="0">
                <a:solidFill>
                  <a:srgbClr val="8B3A02"/>
                </a:solidFill>
                <a:latin typeface="Arial" pitchFamily="34" charset="0"/>
              </a:rPr>
              <a:t>p</a:t>
            </a:r>
            <a:r>
              <a:rPr lang="en-US" sz="2000" i="0">
                <a:solidFill>
                  <a:srgbClr val="036A66"/>
                </a:solidFill>
                <a:latin typeface="Arial" pitchFamily="34" charset="0"/>
                <a:sym typeface="Symbol" pitchFamily="18" charset="2"/>
              </a:rPr>
              <a:t></a:t>
            </a:r>
            <a:r>
              <a:rPr lang="en-US" sz="2000" b="1" i="0">
                <a:solidFill>
                  <a:srgbClr val="8B3A02"/>
                </a:solidFill>
                <a:latin typeface="Arial" pitchFamily="34" charset="0"/>
                <a:sym typeface="Symbol" pitchFamily="18" charset="2"/>
              </a:rPr>
              <a:t>P</a:t>
            </a:r>
            <a:r>
              <a:rPr lang="en-US" sz="2000" i="0">
                <a:solidFill>
                  <a:srgbClr val="036A66"/>
                </a:solidFill>
                <a:latin typeface="Arial" pitchFamily="34" charset="0"/>
                <a:sym typeface="Symbol" pitchFamily="18" charset="2"/>
              </a:rPr>
              <a:t> }</a:t>
            </a:r>
          </a:p>
        </p:txBody>
      </p:sp>
      <p:sp>
        <p:nvSpPr>
          <p:cNvPr id="30726" name="Line 10"/>
          <p:cNvSpPr>
            <a:spLocks noChangeShapeType="1"/>
          </p:cNvSpPr>
          <p:nvPr/>
        </p:nvSpPr>
        <p:spPr bwMode="auto">
          <a:xfrm flipV="1">
            <a:off x="6661150" y="5734050"/>
            <a:ext cx="544513" cy="14288"/>
          </a:xfrm>
          <a:prstGeom prst="line">
            <a:avLst/>
          </a:prstGeom>
          <a:noFill/>
          <a:ln w="19050">
            <a:solidFill>
              <a:srgbClr val="036A66"/>
            </a:solidFill>
            <a:round/>
            <a:headEnd/>
            <a:tailEnd type="triangle" w="med" len="med"/>
          </a:ln>
        </p:spPr>
        <p:txBody>
          <a:bodyPr wrap="none" anchor="ctr"/>
          <a:lstStyle/>
          <a:p>
            <a:endParaRPr lang="en-US"/>
          </a:p>
        </p:txBody>
      </p:sp>
      <p:sp>
        <p:nvSpPr>
          <p:cNvPr id="30727" name="Text Box 11"/>
          <p:cNvSpPr txBox="1">
            <a:spLocks noChangeArrowheads="1"/>
          </p:cNvSpPr>
          <p:nvPr/>
        </p:nvSpPr>
        <p:spPr bwMode="auto">
          <a:xfrm>
            <a:off x="855663" y="4011613"/>
            <a:ext cx="5969000" cy="457200"/>
          </a:xfrm>
          <a:prstGeom prst="rect">
            <a:avLst/>
          </a:prstGeom>
          <a:noFill/>
          <a:ln w="9525">
            <a:noFill/>
            <a:miter lim="800000"/>
            <a:headEnd/>
            <a:tailEnd/>
          </a:ln>
        </p:spPr>
        <p:txBody>
          <a:bodyPr>
            <a:spAutoFit/>
          </a:bodyPr>
          <a:lstStyle/>
          <a:p>
            <a:pPr eaLnBrk="0" hangingPunct="0">
              <a:spcBef>
                <a:spcPct val="50000"/>
              </a:spcBef>
            </a:pPr>
            <a:r>
              <a:rPr lang="en-US" sz="2000">
                <a:solidFill>
                  <a:srgbClr val="036A66"/>
                </a:solidFill>
                <a:latin typeface="Arial" pitchFamily="34" charset="0"/>
              </a:rPr>
              <a:t>Straces</a:t>
            </a:r>
            <a:r>
              <a:rPr lang="en-US" sz="2000" i="0">
                <a:solidFill>
                  <a:srgbClr val="036A66"/>
                </a:solidFill>
                <a:latin typeface="Arial" pitchFamily="34" charset="0"/>
              </a:rPr>
              <a:t> ( </a:t>
            </a:r>
            <a:r>
              <a:rPr lang="en-US" sz="2000" b="1" i="0">
                <a:solidFill>
                  <a:srgbClr val="8B3A02"/>
                </a:solidFill>
                <a:latin typeface="Arial" pitchFamily="34" charset="0"/>
              </a:rPr>
              <a:t>s</a:t>
            </a:r>
            <a:r>
              <a:rPr lang="en-US" sz="2000" i="0">
                <a:solidFill>
                  <a:srgbClr val="036A66"/>
                </a:solidFill>
                <a:latin typeface="Arial" pitchFamily="34" charset="0"/>
              </a:rPr>
              <a:t> )    =    {  </a:t>
            </a:r>
            <a:r>
              <a:rPr lang="en-US" sz="2000" b="1" i="0">
                <a:solidFill>
                  <a:srgbClr val="D91F31"/>
                </a:solidFill>
                <a:latin typeface="Arial" pitchFamily="34" charset="0"/>
                <a:sym typeface="Symbol" pitchFamily="18" charset="2"/>
              </a:rPr>
              <a:t></a:t>
            </a:r>
            <a:r>
              <a:rPr lang="en-US" sz="2000" i="0">
                <a:solidFill>
                  <a:srgbClr val="036A66"/>
                </a:solidFill>
                <a:latin typeface="Arial" pitchFamily="34" charset="0"/>
                <a:sym typeface="Symbol" pitchFamily="18" charset="2"/>
              </a:rPr>
              <a:t>    ( L </a:t>
            </a:r>
            <a:r>
              <a:rPr lang="en-US" sz="2000" b="1" i="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a:t>
            </a:r>
            <a:r>
              <a:rPr lang="en-US" sz="2400" b="1" i="0">
                <a:solidFill>
                  <a:srgbClr val="D91F31"/>
                </a:solidFill>
                <a:latin typeface="Arial" pitchFamily="34" charset="0"/>
                <a:sym typeface="Symbol" pitchFamily="18" charset="2"/>
              </a:rPr>
              <a:t></a:t>
            </a:r>
            <a:r>
              <a:rPr lang="en-US" sz="2000" i="0">
                <a:solidFill>
                  <a:srgbClr val="036A66"/>
                </a:solidFill>
                <a:latin typeface="Arial" pitchFamily="34" charset="0"/>
                <a:sym typeface="Symbol" pitchFamily="18" charset="2"/>
              </a:rPr>
              <a:t>} )*  | </a:t>
            </a:r>
            <a:r>
              <a:rPr lang="en-US" sz="1600" i="0">
                <a:solidFill>
                  <a:srgbClr val="8B3A02"/>
                </a:solidFill>
                <a:latin typeface="Arial" pitchFamily="34" charset="0"/>
                <a:sym typeface="Symbol" pitchFamily="18" charset="2"/>
              </a:rPr>
              <a:t> </a:t>
            </a:r>
            <a:r>
              <a:rPr lang="en-US" sz="2000" i="0">
                <a:solidFill>
                  <a:srgbClr val="8B3A02"/>
                </a:solidFill>
                <a:latin typeface="Arial" pitchFamily="34" charset="0"/>
                <a:sym typeface="Symbol" pitchFamily="18" charset="2"/>
              </a:rPr>
              <a:t>s</a:t>
            </a:r>
            <a:r>
              <a:rPr lang="en-US" sz="2000" i="0">
                <a:solidFill>
                  <a:srgbClr val="036A66"/>
                </a:solidFill>
                <a:latin typeface="Arial" pitchFamily="34" charset="0"/>
                <a:sym typeface="Symbol" pitchFamily="18" charset="2"/>
              </a:rPr>
              <a:t>    </a:t>
            </a:r>
            <a:r>
              <a:rPr lang="en-US" sz="2800" b="1" i="0" baseline="30000">
                <a:solidFill>
                  <a:srgbClr val="D91F31"/>
                </a:solidFill>
                <a:latin typeface="Arial" pitchFamily="34" charset="0"/>
                <a:sym typeface="Symbol" pitchFamily="18" charset="2"/>
              </a:rPr>
              <a:t></a:t>
            </a:r>
            <a:r>
              <a:rPr lang="en-US" sz="2800" i="0" baseline="3000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     }</a:t>
            </a:r>
          </a:p>
        </p:txBody>
      </p:sp>
      <p:grpSp>
        <p:nvGrpSpPr>
          <p:cNvPr id="30728" name="Group 12"/>
          <p:cNvGrpSpPr>
            <a:grpSpLocks/>
          </p:cNvGrpSpPr>
          <p:nvPr/>
        </p:nvGrpSpPr>
        <p:grpSpPr bwMode="auto">
          <a:xfrm>
            <a:off x="5622925" y="4233863"/>
            <a:ext cx="625475" cy="163512"/>
            <a:chOff x="4550" y="2253"/>
            <a:chExt cx="432" cy="135"/>
          </a:xfrm>
        </p:grpSpPr>
        <p:sp>
          <p:nvSpPr>
            <p:cNvPr id="30737" name="Line 13"/>
            <p:cNvSpPr>
              <a:spLocks noChangeShapeType="1"/>
            </p:cNvSpPr>
            <p:nvPr/>
          </p:nvSpPr>
          <p:spPr bwMode="auto">
            <a:xfrm>
              <a:off x="4550" y="2296"/>
              <a:ext cx="407" cy="0"/>
            </a:xfrm>
            <a:prstGeom prst="line">
              <a:avLst/>
            </a:prstGeom>
            <a:noFill/>
            <a:ln w="19050">
              <a:solidFill>
                <a:srgbClr val="036A66"/>
              </a:solidFill>
              <a:round/>
              <a:headEnd/>
              <a:tailEnd/>
            </a:ln>
          </p:spPr>
          <p:txBody>
            <a:bodyPr wrap="none" anchor="ctr"/>
            <a:lstStyle/>
            <a:p>
              <a:endParaRPr lang="en-US"/>
            </a:p>
          </p:txBody>
        </p:sp>
        <p:sp>
          <p:nvSpPr>
            <p:cNvPr id="30738" name="Line 14"/>
            <p:cNvSpPr>
              <a:spLocks noChangeShapeType="1"/>
            </p:cNvSpPr>
            <p:nvPr/>
          </p:nvSpPr>
          <p:spPr bwMode="auto">
            <a:xfrm>
              <a:off x="4550" y="2343"/>
              <a:ext cx="407" cy="0"/>
            </a:xfrm>
            <a:prstGeom prst="line">
              <a:avLst/>
            </a:prstGeom>
            <a:noFill/>
            <a:ln w="19050">
              <a:solidFill>
                <a:srgbClr val="036A66"/>
              </a:solidFill>
              <a:round/>
              <a:headEnd/>
              <a:tailEnd/>
            </a:ln>
          </p:spPr>
          <p:txBody>
            <a:bodyPr wrap="none" anchor="ctr"/>
            <a:lstStyle/>
            <a:p>
              <a:endParaRPr lang="en-US"/>
            </a:p>
          </p:txBody>
        </p:sp>
        <p:sp>
          <p:nvSpPr>
            <p:cNvPr id="30739" name="Line 15"/>
            <p:cNvSpPr>
              <a:spLocks noChangeShapeType="1"/>
            </p:cNvSpPr>
            <p:nvPr/>
          </p:nvSpPr>
          <p:spPr bwMode="auto">
            <a:xfrm flipH="1">
              <a:off x="4913" y="2317"/>
              <a:ext cx="69" cy="71"/>
            </a:xfrm>
            <a:prstGeom prst="line">
              <a:avLst/>
            </a:prstGeom>
            <a:noFill/>
            <a:ln w="19050">
              <a:solidFill>
                <a:srgbClr val="036A66"/>
              </a:solidFill>
              <a:round/>
              <a:headEnd/>
              <a:tailEnd/>
            </a:ln>
          </p:spPr>
          <p:txBody>
            <a:bodyPr wrap="none" anchor="ctr"/>
            <a:lstStyle/>
            <a:p>
              <a:endParaRPr lang="en-US"/>
            </a:p>
          </p:txBody>
        </p:sp>
        <p:sp>
          <p:nvSpPr>
            <p:cNvPr id="30740" name="Line 16"/>
            <p:cNvSpPr>
              <a:spLocks noChangeShapeType="1"/>
            </p:cNvSpPr>
            <p:nvPr/>
          </p:nvSpPr>
          <p:spPr bwMode="auto">
            <a:xfrm flipH="1" flipV="1">
              <a:off x="4913" y="2253"/>
              <a:ext cx="69" cy="71"/>
            </a:xfrm>
            <a:prstGeom prst="line">
              <a:avLst/>
            </a:prstGeom>
            <a:noFill/>
            <a:ln w="19050">
              <a:solidFill>
                <a:srgbClr val="036A66"/>
              </a:solidFill>
              <a:round/>
              <a:headEnd/>
              <a:tailEnd/>
            </a:ln>
          </p:spPr>
          <p:txBody>
            <a:bodyPr wrap="none" anchor="ctr"/>
            <a:lstStyle/>
            <a:p>
              <a:endParaRPr lang="en-US"/>
            </a:p>
          </p:txBody>
        </p:sp>
      </p:grpSp>
      <p:sp>
        <p:nvSpPr>
          <p:cNvPr id="30729" name="Text Box 17"/>
          <p:cNvSpPr txBox="1">
            <a:spLocks noChangeArrowheads="1"/>
          </p:cNvSpPr>
          <p:nvPr/>
        </p:nvSpPr>
        <p:spPr bwMode="auto">
          <a:xfrm>
            <a:off x="881063" y="4765675"/>
            <a:ext cx="5327650" cy="396875"/>
          </a:xfrm>
          <a:prstGeom prst="rect">
            <a:avLst/>
          </a:prstGeom>
          <a:noFill/>
          <a:ln w="9525">
            <a:noFill/>
            <a:miter lim="800000"/>
            <a:headEnd/>
            <a:tailEnd/>
          </a:ln>
        </p:spPr>
        <p:txBody>
          <a:bodyPr>
            <a:spAutoFit/>
          </a:bodyPr>
          <a:lstStyle/>
          <a:p>
            <a:pPr eaLnBrk="0" hangingPunct="0">
              <a:spcBef>
                <a:spcPct val="50000"/>
              </a:spcBef>
            </a:pPr>
            <a:r>
              <a:rPr lang="en-US" sz="2000" b="1" i="0">
                <a:solidFill>
                  <a:srgbClr val="8B3A02"/>
                </a:solidFill>
                <a:latin typeface="Arial" pitchFamily="34" charset="0"/>
              </a:rPr>
              <a:t>p</a:t>
            </a:r>
            <a:r>
              <a:rPr lang="en-US" sz="2000" i="0">
                <a:solidFill>
                  <a:srgbClr val="036A66"/>
                </a:solidFill>
                <a:latin typeface="Arial" pitchFamily="34" charset="0"/>
              </a:rPr>
              <a:t> </a:t>
            </a:r>
            <a:r>
              <a:rPr lang="en-US" sz="2000" b="1" i="0">
                <a:solidFill>
                  <a:srgbClr val="036A66"/>
                </a:solidFill>
                <a:latin typeface="Arial" pitchFamily="34" charset="0"/>
              </a:rPr>
              <a:t>after</a:t>
            </a:r>
            <a:r>
              <a:rPr lang="en-US" sz="2000" i="0">
                <a:solidFill>
                  <a:srgbClr val="036A66"/>
                </a:solidFill>
                <a:latin typeface="Arial" pitchFamily="34" charset="0"/>
              </a:rPr>
              <a:t> </a:t>
            </a:r>
            <a:r>
              <a:rPr lang="en-US" sz="2000" b="1" i="0">
                <a:solidFill>
                  <a:srgbClr val="D91F31"/>
                </a:solidFill>
                <a:latin typeface="Arial" pitchFamily="34" charset="0"/>
                <a:sym typeface="Symbol" pitchFamily="18" charset="2"/>
              </a:rPr>
              <a:t></a:t>
            </a:r>
            <a:r>
              <a:rPr lang="en-US" sz="2000" i="0">
                <a:solidFill>
                  <a:srgbClr val="036A66"/>
                </a:solidFill>
                <a:latin typeface="Arial" pitchFamily="34" charset="0"/>
                <a:sym typeface="Symbol" pitchFamily="18" charset="2"/>
              </a:rPr>
              <a:t>       =     {  </a:t>
            </a:r>
            <a:r>
              <a:rPr lang="en-US" sz="2000" b="1" i="0">
                <a:solidFill>
                  <a:srgbClr val="8B3A02"/>
                </a:solidFill>
                <a:latin typeface="Arial" pitchFamily="34" charset="0"/>
                <a:sym typeface="Symbol" pitchFamily="18" charset="2"/>
              </a:rPr>
              <a:t>p’</a:t>
            </a:r>
            <a:r>
              <a:rPr lang="en-US" sz="2000" i="0">
                <a:solidFill>
                  <a:srgbClr val="036A66"/>
                </a:solidFill>
                <a:latin typeface="Arial" pitchFamily="34" charset="0"/>
                <a:sym typeface="Symbol" pitchFamily="18" charset="2"/>
              </a:rPr>
              <a:t>  | </a:t>
            </a:r>
            <a:r>
              <a:rPr lang="en-US" sz="1600" i="0">
                <a:solidFill>
                  <a:srgbClr val="036A66"/>
                </a:solidFill>
                <a:latin typeface="Arial" pitchFamily="34" charset="0"/>
                <a:sym typeface="Symbol" pitchFamily="18" charset="2"/>
              </a:rPr>
              <a:t>  </a:t>
            </a:r>
            <a:r>
              <a:rPr lang="en-US" sz="2000" b="1" i="0">
                <a:solidFill>
                  <a:srgbClr val="8B3A02"/>
                </a:solidFill>
                <a:latin typeface="Arial" pitchFamily="34" charset="0"/>
                <a:sym typeface="Symbol" pitchFamily="18" charset="2"/>
              </a:rPr>
              <a:t>p</a:t>
            </a:r>
            <a:r>
              <a:rPr lang="en-US" sz="2000" i="0">
                <a:solidFill>
                  <a:srgbClr val="036A66"/>
                </a:solidFill>
                <a:latin typeface="Arial" pitchFamily="34" charset="0"/>
                <a:sym typeface="Symbol" pitchFamily="18" charset="2"/>
              </a:rPr>
              <a:t>    </a:t>
            </a:r>
            <a:r>
              <a:rPr lang="en-US" sz="2800" b="1" i="0" baseline="30000">
                <a:solidFill>
                  <a:srgbClr val="D91F31"/>
                </a:solidFill>
                <a:latin typeface="Arial" pitchFamily="34" charset="0"/>
                <a:sym typeface="Symbol" pitchFamily="18" charset="2"/>
              </a:rPr>
              <a:t></a:t>
            </a:r>
            <a:r>
              <a:rPr lang="en-US" sz="2800" i="0" baseline="30000">
                <a:solidFill>
                  <a:srgbClr val="036A66"/>
                </a:solidFill>
                <a:latin typeface="Arial" pitchFamily="34" charset="0"/>
                <a:sym typeface="Symbol" pitchFamily="18" charset="2"/>
              </a:rPr>
              <a:t>        </a:t>
            </a:r>
            <a:r>
              <a:rPr lang="en-US" sz="2000" b="1" i="0">
                <a:solidFill>
                  <a:srgbClr val="8B3A02"/>
                </a:solidFill>
                <a:latin typeface="Arial" pitchFamily="34" charset="0"/>
                <a:sym typeface="Symbol" pitchFamily="18" charset="2"/>
              </a:rPr>
              <a:t>p’</a:t>
            </a:r>
            <a:r>
              <a:rPr lang="en-US" sz="2000" i="0">
                <a:solidFill>
                  <a:srgbClr val="036A66"/>
                </a:solidFill>
                <a:latin typeface="Arial" pitchFamily="34" charset="0"/>
                <a:sym typeface="Symbol" pitchFamily="18" charset="2"/>
              </a:rPr>
              <a:t>  }</a:t>
            </a:r>
          </a:p>
        </p:txBody>
      </p:sp>
      <p:grpSp>
        <p:nvGrpSpPr>
          <p:cNvPr id="30730" name="Group 18"/>
          <p:cNvGrpSpPr>
            <a:grpSpLocks/>
          </p:cNvGrpSpPr>
          <p:nvPr/>
        </p:nvGrpSpPr>
        <p:grpSpPr bwMode="auto">
          <a:xfrm>
            <a:off x="4060825" y="4945063"/>
            <a:ext cx="625475" cy="163512"/>
            <a:chOff x="4550" y="2253"/>
            <a:chExt cx="432" cy="135"/>
          </a:xfrm>
        </p:grpSpPr>
        <p:sp>
          <p:nvSpPr>
            <p:cNvPr id="30733" name="Line 19"/>
            <p:cNvSpPr>
              <a:spLocks noChangeShapeType="1"/>
            </p:cNvSpPr>
            <p:nvPr/>
          </p:nvSpPr>
          <p:spPr bwMode="auto">
            <a:xfrm>
              <a:off x="4550" y="2296"/>
              <a:ext cx="407" cy="0"/>
            </a:xfrm>
            <a:prstGeom prst="line">
              <a:avLst/>
            </a:prstGeom>
            <a:noFill/>
            <a:ln w="19050">
              <a:solidFill>
                <a:srgbClr val="036A66"/>
              </a:solidFill>
              <a:round/>
              <a:headEnd/>
              <a:tailEnd/>
            </a:ln>
          </p:spPr>
          <p:txBody>
            <a:bodyPr wrap="none" anchor="ctr"/>
            <a:lstStyle/>
            <a:p>
              <a:endParaRPr lang="en-US"/>
            </a:p>
          </p:txBody>
        </p:sp>
        <p:sp>
          <p:nvSpPr>
            <p:cNvPr id="30734" name="Line 20"/>
            <p:cNvSpPr>
              <a:spLocks noChangeShapeType="1"/>
            </p:cNvSpPr>
            <p:nvPr/>
          </p:nvSpPr>
          <p:spPr bwMode="auto">
            <a:xfrm>
              <a:off x="4550" y="2343"/>
              <a:ext cx="407" cy="0"/>
            </a:xfrm>
            <a:prstGeom prst="line">
              <a:avLst/>
            </a:prstGeom>
            <a:noFill/>
            <a:ln w="19050">
              <a:solidFill>
                <a:srgbClr val="036A66"/>
              </a:solidFill>
              <a:round/>
              <a:headEnd/>
              <a:tailEnd/>
            </a:ln>
          </p:spPr>
          <p:txBody>
            <a:bodyPr wrap="none" anchor="ctr"/>
            <a:lstStyle/>
            <a:p>
              <a:endParaRPr lang="en-US"/>
            </a:p>
          </p:txBody>
        </p:sp>
        <p:sp>
          <p:nvSpPr>
            <p:cNvPr id="30735" name="Line 21"/>
            <p:cNvSpPr>
              <a:spLocks noChangeShapeType="1"/>
            </p:cNvSpPr>
            <p:nvPr/>
          </p:nvSpPr>
          <p:spPr bwMode="auto">
            <a:xfrm flipH="1">
              <a:off x="4913" y="2317"/>
              <a:ext cx="69" cy="71"/>
            </a:xfrm>
            <a:prstGeom prst="line">
              <a:avLst/>
            </a:prstGeom>
            <a:noFill/>
            <a:ln w="19050">
              <a:solidFill>
                <a:srgbClr val="036A66"/>
              </a:solidFill>
              <a:round/>
              <a:headEnd/>
              <a:tailEnd/>
            </a:ln>
          </p:spPr>
          <p:txBody>
            <a:bodyPr wrap="none" anchor="ctr"/>
            <a:lstStyle/>
            <a:p>
              <a:endParaRPr lang="en-US"/>
            </a:p>
          </p:txBody>
        </p:sp>
        <p:sp>
          <p:nvSpPr>
            <p:cNvPr id="30736" name="Line 22"/>
            <p:cNvSpPr>
              <a:spLocks noChangeShapeType="1"/>
            </p:cNvSpPr>
            <p:nvPr/>
          </p:nvSpPr>
          <p:spPr bwMode="auto">
            <a:xfrm flipH="1" flipV="1">
              <a:off x="4913" y="2253"/>
              <a:ext cx="69" cy="71"/>
            </a:xfrm>
            <a:prstGeom prst="line">
              <a:avLst/>
            </a:prstGeom>
            <a:noFill/>
            <a:ln w="19050">
              <a:solidFill>
                <a:srgbClr val="036A66"/>
              </a:solidFill>
              <a:round/>
              <a:headEnd/>
              <a:tailEnd/>
            </a:ln>
          </p:spPr>
          <p:txBody>
            <a:bodyPr wrap="none" anchor="ctr"/>
            <a:lstStyle/>
            <a:p>
              <a:endParaRPr lang="en-US"/>
            </a:p>
          </p:txBody>
        </p:sp>
      </p:grpSp>
      <p:sp>
        <p:nvSpPr>
          <p:cNvPr id="30731" name="Rectangle 23"/>
          <p:cNvSpPr>
            <a:spLocks noGrp="1" noChangeArrowheads="1"/>
          </p:cNvSpPr>
          <p:nvPr>
            <p:ph type="title"/>
          </p:nvPr>
        </p:nvSpPr>
        <p:spPr/>
        <p:txBody>
          <a:bodyPr/>
          <a:lstStyle/>
          <a:p>
            <a:r>
              <a:rPr lang="en-US" smtClean="0"/>
              <a:t>Conformance: </a:t>
            </a:r>
            <a:r>
              <a:rPr lang="en-GB" sz="4000" smtClean="0"/>
              <a:t>ioco</a:t>
            </a:r>
            <a:endParaRPr lang="en-US" sz="4000" smtClean="0"/>
          </a:p>
        </p:txBody>
      </p:sp>
      <p:sp>
        <p:nvSpPr>
          <p:cNvPr id="30732" name="Text Box 25"/>
          <p:cNvSpPr txBox="1">
            <a:spLocks noChangeArrowheads="1"/>
          </p:cNvSpPr>
          <p:nvPr/>
        </p:nvSpPr>
        <p:spPr bwMode="auto">
          <a:xfrm>
            <a:off x="615950" y="1930400"/>
            <a:ext cx="8010525" cy="396875"/>
          </a:xfrm>
          <a:prstGeom prst="rect">
            <a:avLst/>
          </a:prstGeom>
          <a:noFill/>
          <a:ln w="12700">
            <a:noFill/>
            <a:miter lim="800000"/>
            <a:headEnd/>
            <a:tailEnd/>
          </a:ln>
        </p:spPr>
        <p:txBody>
          <a:bodyPr>
            <a:spAutoFit/>
          </a:bodyPr>
          <a:lstStyle/>
          <a:p>
            <a:pPr defTabSz="762000" eaLnBrk="0" hangingPunct="0">
              <a:spcBef>
                <a:spcPct val="50000"/>
              </a:spcBef>
            </a:pPr>
            <a:r>
              <a:rPr lang="en-GB" sz="2000" b="1" i="0">
                <a:solidFill>
                  <a:srgbClr val="8B3A02"/>
                </a:solidFill>
                <a:latin typeface="Arial" pitchFamily="34" charset="0"/>
              </a:rPr>
              <a:t>i </a:t>
            </a:r>
            <a:r>
              <a:rPr lang="en-GB" sz="2000" b="1" i="0">
                <a:solidFill>
                  <a:schemeClr val="tx1"/>
                </a:solidFill>
                <a:latin typeface="Arial" pitchFamily="34" charset="0"/>
              </a:rPr>
              <a:t> </a:t>
            </a:r>
            <a:r>
              <a:rPr lang="en-GB" sz="2000" b="1" i="0">
                <a:solidFill>
                  <a:srgbClr val="336699"/>
                </a:solidFill>
                <a:latin typeface="Arial" pitchFamily="34" charset="0"/>
              </a:rPr>
              <a:t>ioco</a:t>
            </a:r>
            <a:r>
              <a:rPr lang="en-GB" sz="2000" b="1" i="0">
                <a:solidFill>
                  <a:srgbClr val="8B3A02"/>
                </a:solidFill>
                <a:latin typeface="Arial" pitchFamily="34" charset="0"/>
              </a:rPr>
              <a:t>  s </a:t>
            </a:r>
            <a:r>
              <a:rPr lang="en-GB" sz="2000" b="1" i="0">
                <a:solidFill>
                  <a:srgbClr val="036A66"/>
                </a:solidFill>
                <a:latin typeface="Arial" pitchFamily="34" charset="0"/>
              </a:rPr>
              <a:t>   =</a:t>
            </a:r>
            <a:r>
              <a:rPr lang="en-GB" sz="2000" b="1" i="0" baseline="-25000">
                <a:solidFill>
                  <a:srgbClr val="036A66"/>
                </a:solidFill>
                <a:latin typeface="Arial" pitchFamily="34" charset="0"/>
              </a:rPr>
              <a:t>def </a:t>
            </a:r>
            <a:r>
              <a:rPr lang="en-GB" sz="2000" b="1" i="0">
                <a:solidFill>
                  <a:srgbClr val="036A66"/>
                </a:solidFill>
                <a:latin typeface="Arial" pitchFamily="34" charset="0"/>
              </a:rPr>
              <a:t>  </a:t>
            </a:r>
            <a:r>
              <a:rPr lang="en-GB" sz="2000" b="1" i="0">
                <a:solidFill>
                  <a:srgbClr val="036A66"/>
                </a:solidFill>
                <a:latin typeface="Arial" pitchFamily="34" charset="0"/>
                <a:sym typeface="Symbol" pitchFamily="18" charset="2"/>
              </a:rPr>
              <a:t> </a:t>
            </a:r>
            <a:r>
              <a:rPr lang="en-GB" sz="2000" b="1" i="0">
                <a:solidFill>
                  <a:srgbClr val="D91F31"/>
                </a:solidFill>
                <a:latin typeface="Arial" pitchFamily="34" charset="0"/>
                <a:sym typeface="Symbol" pitchFamily="18" charset="2"/>
              </a:rPr>
              <a:t></a:t>
            </a:r>
            <a:r>
              <a:rPr lang="en-GB" sz="2000" b="1" i="0">
                <a:solidFill>
                  <a:srgbClr val="29452C"/>
                </a:solidFill>
                <a:latin typeface="Arial" pitchFamily="34" charset="0"/>
              </a:rPr>
              <a:t> </a:t>
            </a:r>
            <a:r>
              <a:rPr lang="en-GB" sz="2000" b="1" i="0">
                <a:solidFill>
                  <a:srgbClr val="036A66"/>
                </a:solidFill>
                <a:latin typeface="Arial" pitchFamily="34" charset="0"/>
                <a:sym typeface="Symbol" pitchFamily="18" charset="2"/>
              </a:rPr>
              <a:t></a:t>
            </a:r>
            <a:r>
              <a:rPr lang="en-GB" sz="2000" b="1" i="0">
                <a:solidFill>
                  <a:srgbClr val="036A66"/>
                </a:solidFill>
                <a:latin typeface="Arial" pitchFamily="34" charset="0"/>
              </a:rPr>
              <a:t> </a:t>
            </a:r>
            <a:r>
              <a:rPr lang="en-GB" sz="2000" b="1">
                <a:solidFill>
                  <a:srgbClr val="036A66"/>
                </a:solidFill>
                <a:latin typeface="Arial" pitchFamily="34" charset="0"/>
              </a:rPr>
              <a:t>Straces </a:t>
            </a:r>
            <a:r>
              <a:rPr lang="en-GB" sz="2000" b="1" i="0">
                <a:solidFill>
                  <a:srgbClr val="036A66"/>
                </a:solidFill>
                <a:latin typeface="Arial" pitchFamily="34" charset="0"/>
              </a:rPr>
              <a:t>(</a:t>
            </a:r>
            <a:r>
              <a:rPr lang="en-GB" sz="2000" b="1" i="0">
                <a:solidFill>
                  <a:srgbClr val="8B3A02"/>
                </a:solidFill>
                <a:latin typeface="Arial" pitchFamily="34" charset="0"/>
              </a:rPr>
              <a:t>s</a:t>
            </a:r>
            <a:r>
              <a:rPr lang="en-GB" sz="2000" b="1" i="0">
                <a:solidFill>
                  <a:srgbClr val="036A66"/>
                </a:solidFill>
                <a:latin typeface="Arial" pitchFamily="34" charset="0"/>
              </a:rPr>
              <a:t>) :  </a:t>
            </a:r>
            <a:r>
              <a:rPr lang="en-GB" sz="2000" b="1">
                <a:solidFill>
                  <a:srgbClr val="036A66"/>
                </a:solidFill>
                <a:latin typeface="Arial" pitchFamily="34" charset="0"/>
              </a:rPr>
              <a:t>out </a:t>
            </a:r>
            <a:r>
              <a:rPr lang="en-GB" sz="2000" b="1" i="0">
                <a:solidFill>
                  <a:srgbClr val="036A66"/>
                </a:solidFill>
                <a:latin typeface="Arial" pitchFamily="34" charset="0"/>
              </a:rPr>
              <a:t>(</a:t>
            </a:r>
            <a:r>
              <a:rPr lang="en-GB" sz="2000" b="1" i="0">
                <a:solidFill>
                  <a:srgbClr val="8B3A02"/>
                </a:solidFill>
                <a:latin typeface="Arial" pitchFamily="34" charset="0"/>
              </a:rPr>
              <a:t>i </a:t>
            </a:r>
            <a:r>
              <a:rPr lang="en-GB" sz="2000" b="1" i="0">
                <a:solidFill>
                  <a:srgbClr val="036A66"/>
                </a:solidFill>
                <a:latin typeface="Arial" pitchFamily="34" charset="0"/>
              </a:rPr>
              <a:t>after </a:t>
            </a:r>
            <a:r>
              <a:rPr lang="en-GB" sz="2000" b="1" i="0">
                <a:solidFill>
                  <a:srgbClr val="D91F31"/>
                </a:solidFill>
                <a:latin typeface="Arial" pitchFamily="34" charset="0"/>
                <a:sym typeface="Symbol" pitchFamily="18" charset="2"/>
              </a:rPr>
              <a:t></a:t>
            </a:r>
            <a:r>
              <a:rPr lang="en-GB" sz="2000" b="1" i="0">
                <a:solidFill>
                  <a:srgbClr val="036A66"/>
                </a:solidFill>
                <a:latin typeface="Arial" pitchFamily="34" charset="0"/>
              </a:rPr>
              <a:t>)  </a:t>
            </a:r>
            <a:r>
              <a:rPr lang="en-GB" sz="2000" b="1" i="0">
                <a:solidFill>
                  <a:srgbClr val="036A66"/>
                </a:solidFill>
                <a:latin typeface="Arial" pitchFamily="34" charset="0"/>
                <a:sym typeface="Symbol" pitchFamily="18" charset="2"/>
              </a:rPr>
              <a:t>  </a:t>
            </a:r>
            <a:r>
              <a:rPr lang="en-GB" sz="2000" b="1">
                <a:solidFill>
                  <a:srgbClr val="036A66"/>
                </a:solidFill>
                <a:latin typeface="Arial" pitchFamily="34" charset="0"/>
              </a:rPr>
              <a:t>out </a:t>
            </a:r>
            <a:r>
              <a:rPr lang="en-GB" sz="2000" b="1" i="0">
                <a:solidFill>
                  <a:srgbClr val="036A66"/>
                </a:solidFill>
                <a:latin typeface="Arial" pitchFamily="34" charset="0"/>
              </a:rPr>
              <a:t>(</a:t>
            </a:r>
            <a:r>
              <a:rPr lang="en-GB" sz="2000" b="1" i="0">
                <a:solidFill>
                  <a:srgbClr val="8B3A02"/>
                </a:solidFill>
                <a:latin typeface="Arial" pitchFamily="34" charset="0"/>
              </a:rPr>
              <a:t>s</a:t>
            </a:r>
            <a:r>
              <a:rPr lang="en-GB" sz="2000" b="1" i="0">
                <a:solidFill>
                  <a:srgbClr val="036A66"/>
                </a:solidFill>
                <a:latin typeface="Arial" pitchFamily="34" charset="0"/>
              </a:rPr>
              <a:t> after </a:t>
            </a:r>
            <a:r>
              <a:rPr lang="en-GB" sz="2000" b="1" i="0">
                <a:solidFill>
                  <a:srgbClr val="D91F31"/>
                </a:solidFill>
                <a:latin typeface="Arial" pitchFamily="34" charset="0"/>
                <a:sym typeface="Symbol" pitchFamily="18" charset="2"/>
              </a:rPr>
              <a:t></a:t>
            </a:r>
            <a:r>
              <a:rPr lang="en-GB" sz="2000" b="1" i="0">
                <a:solidFill>
                  <a:srgbClr val="036A66"/>
                </a:solidFill>
                <a:latin typeface="Arial" pitchFamily="34" charset="0"/>
              </a:rPr>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4"/>
          <p:cNvSpPr>
            <a:spLocks noGrp="1" noChangeArrowheads="1"/>
          </p:cNvSpPr>
          <p:nvPr>
            <p:ph type="sldNum" sz="quarter" idx="10"/>
          </p:nvPr>
        </p:nvSpPr>
        <p:spPr>
          <a:noFill/>
        </p:spPr>
        <p:txBody>
          <a:bodyPr/>
          <a:lstStyle/>
          <a:p>
            <a:r>
              <a:rPr lang="en-US"/>
              <a:t>   </a:t>
            </a:r>
            <a:fld id="{9ECE1A03-513C-463B-AA61-3DB52B8F735C}" type="slidenum">
              <a:rPr lang="en-US"/>
              <a:pPr/>
              <a:t>26</a:t>
            </a:fld>
            <a:endParaRPr lang="en-US"/>
          </a:p>
        </p:txBody>
      </p:sp>
      <p:sp>
        <p:nvSpPr>
          <p:cNvPr id="31747" name="Text Box 2"/>
          <p:cNvSpPr txBox="1">
            <a:spLocks noChangeArrowheads="1"/>
          </p:cNvSpPr>
          <p:nvPr/>
        </p:nvSpPr>
        <p:spPr bwMode="auto">
          <a:xfrm>
            <a:off x="615950" y="1930400"/>
            <a:ext cx="8010525" cy="396875"/>
          </a:xfrm>
          <a:prstGeom prst="rect">
            <a:avLst/>
          </a:prstGeom>
          <a:noFill/>
          <a:ln w="12700">
            <a:noFill/>
            <a:miter lim="800000"/>
            <a:headEnd/>
            <a:tailEnd/>
          </a:ln>
        </p:spPr>
        <p:txBody>
          <a:bodyPr>
            <a:spAutoFit/>
          </a:bodyPr>
          <a:lstStyle/>
          <a:p>
            <a:pPr defTabSz="762000" eaLnBrk="0" hangingPunct="0">
              <a:spcBef>
                <a:spcPct val="50000"/>
              </a:spcBef>
            </a:pPr>
            <a:r>
              <a:rPr lang="en-GB" sz="2000" b="1" i="0" dirty="0" err="1">
                <a:solidFill>
                  <a:srgbClr val="8B3A02"/>
                </a:solidFill>
                <a:latin typeface="Arial" pitchFamily="34" charset="0"/>
              </a:rPr>
              <a:t>i</a:t>
            </a:r>
            <a:r>
              <a:rPr lang="en-GB" sz="2000" b="1" i="0" dirty="0">
                <a:solidFill>
                  <a:srgbClr val="8B3A02"/>
                </a:solidFill>
                <a:latin typeface="Arial" pitchFamily="34" charset="0"/>
              </a:rPr>
              <a:t> </a:t>
            </a:r>
            <a:r>
              <a:rPr lang="en-GB" sz="2000" b="1" i="0" dirty="0">
                <a:solidFill>
                  <a:schemeClr val="tx1"/>
                </a:solidFill>
                <a:latin typeface="Arial" pitchFamily="34" charset="0"/>
              </a:rPr>
              <a:t> </a:t>
            </a:r>
            <a:r>
              <a:rPr lang="en-GB" sz="2000" b="1" i="0" dirty="0" err="1">
                <a:solidFill>
                  <a:srgbClr val="336699"/>
                </a:solidFill>
                <a:latin typeface="Arial" pitchFamily="34" charset="0"/>
              </a:rPr>
              <a:t>ioco</a:t>
            </a:r>
            <a:r>
              <a:rPr lang="en-GB" sz="2000" b="1" i="0" dirty="0">
                <a:solidFill>
                  <a:srgbClr val="8B3A02"/>
                </a:solidFill>
                <a:latin typeface="Arial" pitchFamily="34" charset="0"/>
              </a:rPr>
              <a:t>  s </a:t>
            </a:r>
            <a:r>
              <a:rPr lang="en-GB" sz="2000" b="1" i="0" dirty="0">
                <a:solidFill>
                  <a:srgbClr val="036A66"/>
                </a:solidFill>
                <a:latin typeface="Arial" pitchFamily="34" charset="0"/>
              </a:rPr>
              <a:t>   =</a:t>
            </a:r>
            <a:r>
              <a:rPr lang="en-GB" sz="2000" b="1" i="0" baseline="-25000" dirty="0">
                <a:solidFill>
                  <a:srgbClr val="036A66"/>
                </a:solidFill>
                <a:latin typeface="Arial" pitchFamily="34" charset="0"/>
              </a:rPr>
              <a:t>def </a:t>
            </a:r>
            <a:r>
              <a:rPr lang="en-GB" sz="2000" b="1" i="0" dirty="0">
                <a:solidFill>
                  <a:srgbClr val="036A66"/>
                </a:solidFill>
                <a:latin typeface="Arial" pitchFamily="34" charset="0"/>
              </a:rPr>
              <a:t>  </a:t>
            </a:r>
            <a:r>
              <a:rPr lang="en-GB" sz="2000" b="1" i="0" dirty="0">
                <a:solidFill>
                  <a:srgbClr val="036A66"/>
                </a:solidFill>
                <a:latin typeface="Arial" pitchFamily="34" charset="0"/>
                <a:sym typeface="Symbol" pitchFamily="18" charset="2"/>
              </a:rPr>
              <a:t> </a:t>
            </a:r>
            <a:r>
              <a:rPr lang="en-GB" sz="2000" b="1" i="0" dirty="0">
                <a:solidFill>
                  <a:srgbClr val="D91F31"/>
                </a:solidFill>
                <a:latin typeface="Arial" pitchFamily="34" charset="0"/>
                <a:sym typeface="Symbol" pitchFamily="18" charset="2"/>
              </a:rPr>
              <a:t></a:t>
            </a:r>
            <a:r>
              <a:rPr lang="en-GB" sz="2000" b="1" i="0" dirty="0">
                <a:solidFill>
                  <a:srgbClr val="29452C"/>
                </a:solidFill>
                <a:latin typeface="Arial" pitchFamily="34" charset="0"/>
              </a:rPr>
              <a:t> </a:t>
            </a:r>
            <a:r>
              <a:rPr lang="en-GB" sz="2000" b="1" i="0" dirty="0">
                <a:solidFill>
                  <a:srgbClr val="036A66"/>
                </a:solidFill>
                <a:latin typeface="Arial" pitchFamily="34" charset="0"/>
                <a:sym typeface="Symbol" pitchFamily="18" charset="2"/>
              </a:rPr>
              <a:t></a:t>
            </a:r>
            <a:r>
              <a:rPr lang="en-GB" sz="2000" b="1" i="0" dirty="0">
                <a:solidFill>
                  <a:srgbClr val="036A66"/>
                </a:solidFill>
                <a:latin typeface="Arial" pitchFamily="34" charset="0"/>
              </a:rPr>
              <a:t> </a:t>
            </a:r>
            <a:r>
              <a:rPr lang="en-GB" sz="2000" b="1" dirty="0" err="1">
                <a:solidFill>
                  <a:srgbClr val="036A66"/>
                </a:solidFill>
                <a:latin typeface="Arial" pitchFamily="34" charset="0"/>
              </a:rPr>
              <a:t>Straces</a:t>
            </a:r>
            <a:r>
              <a:rPr lang="en-GB" sz="2000" b="1" dirty="0">
                <a:solidFill>
                  <a:srgbClr val="036A66"/>
                </a:solidFill>
                <a:latin typeface="Arial" pitchFamily="34" charset="0"/>
              </a:rPr>
              <a:t> </a:t>
            </a:r>
            <a:r>
              <a:rPr lang="en-GB" sz="2000" b="1" i="0" dirty="0">
                <a:solidFill>
                  <a:srgbClr val="036A66"/>
                </a:solidFill>
                <a:latin typeface="Arial" pitchFamily="34" charset="0"/>
              </a:rPr>
              <a:t>(</a:t>
            </a:r>
            <a:r>
              <a:rPr lang="en-GB" sz="2000" b="1" i="0" dirty="0">
                <a:solidFill>
                  <a:srgbClr val="8B3A02"/>
                </a:solidFill>
                <a:latin typeface="Arial" pitchFamily="34" charset="0"/>
              </a:rPr>
              <a:t>s</a:t>
            </a:r>
            <a:r>
              <a:rPr lang="en-GB" sz="2000" b="1" i="0" dirty="0">
                <a:solidFill>
                  <a:srgbClr val="036A66"/>
                </a:solidFill>
                <a:latin typeface="Arial" pitchFamily="34" charset="0"/>
              </a:rPr>
              <a:t>) :  </a:t>
            </a:r>
            <a:r>
              <a:rPr lang="en-GB" sz="2000" b="1" dirty="0">
                <a:solidFill>
                  <a:srgbClr val="036A66"/>
                </a:solidFill>
                <a:latin typeface="Arial" pitchFamily="34" charset="0"/>
              </a:rPr>
              <a:t>out </a:t>
            </a:r>
            <a:r>
              <a:rPr lang="en-GB" sz="2000" b="1" i="0" dirty="0">
                <a:solidFill>
                  <a:srgbClr val="036A66"/>
                </a:solidFill>
                <a:latin typeface="Arial" pitchFamily="34" charset="0"/>
              </a:rPr>
              <a:t>(</a:t>
            </a:r>
            <a:r>
              <a:rPr lang="en-GB" sz="2000" b="1" i="0" dirty="0" err="1">
                <a:solidFill>
                  <a:srgbClr val="8B3A02"/>
                </a:solidFill>
                <a:latin typeface="Arial" pitchFamily="34" charset="0"/>
              </a:rPr>
              <a:t>i</a:t>
            </a:r>
            <a:r>
              <a:rPr lang="en-GB" sz="2000" b="1" i="0" dirty="0">
                <a:solidFill>
                  <a:srgbClr val="8B3A02"/>
                </a:solidFill>
                <a:latin typeface="Arial" pitchFamily="34" charset="0"/>
              </a:rPr>
              <a:t> </a:t>
            </a:r>
            <a:r>
              <a:rPr lang="en-GB" sz="2000" b="1" i="0" dirty="0">
                <a:solidFill>
                  <a:srgbClr val="036A66"/>
                </a:solidFill>
                <a:latin typeface="Arial" pitchFamily="34" charset="0"/>
              </a:rPr>
              <a:t>after </a:t>
            </a:r>
            <a:r>
              <a:rPr lang="en-GB" sz="2000" b="1" i="0" dirty="0">
                <a:solidFill>
                  <a:srgbClr val="D91F31"/>
                </a:solidFill>
                <a:latin typeface="Arial" pitchFamily="34" charset="0"/>
                <a:sym typeface="Symbol" pitchFamily="18" charset="2"/>
              </a:rPr>
              <a:t></a:t>
            </a:r>
            <a:r>
              <a:rPr lang="en-GB" sz="2000" b="1" i="0" dirty="0">
                <a:solidFill>
                  <a:srgbClr val="036A66"/>
                </a:solidFill>
                <a:latin typeface="Arial" pitchFamily="34" charset="0"/>
              </a:rPr>
              <a:t>)  </a:t>
            </a:r>
            <a:r>
              <a:rPr lang="en-GB" sz="2000" b="1" i="0" dirty="0">
                <a:solidFill>
                  <a:srgbClr val="036A66"/>
                </a:solidFill>
                <a:latin typeface="Arial" pitchFamily="34" charset="0"/>
                <a:sym typeface="Symbol" pitchFamily="18" charset="2"/>
              </a:rPr>
              <a:t>  </a:t>
            </a:r>
            <a:r>
              <a:rPr lang="en-GB" sz="2000" b="1" dirty="0">
                <a:solidFill>
                  <a:srgbClr val="036A66"/>
                </a:solidFill>
                <a:latin typeface="Arial" pitchFamily="34" charset="0"/>
              </a:rPr>
              <a:t>out </a:t>
            </a:r>
            <a:r>
              <a:rPr lang="en-GB" sz="2000" b="1" i="0" dirty="0">
                <a:solidFill>
                  <a:srgbClr val="036A66"/>
                </a:solidFill>
                <a:latin typeface="Arial" pitchFamily="34" charset="0"/>
              </a:rPr>
              <a:t>(</a:t>
            </a:r>
            <a:r>
              <a:rPr lang="en-GB" sz="2000" b="1" i="0" dirty="0">
                <a:solidFill>
                  <a:srgbClr val="8B3A02"/>
                </a:solidFill>
                <a:latin typeface="Arial" pitchFamily="34" charset="0"/>
              </a:rPr>
              <a:t>s</a:t>
            </a:r>
            <a:r>
              <a:rPr lang="en-GB" sz="2000" b="1" i="0" dirty="0">
                <a:solidFill>
                  <a:srgbClr val="036A66"/>
                </a:solidFill>
                <a:latin typeface="Arial" pitchFamily="34" charset="0"/>
              </a:rPr>
              <a:t> after </a:t>
            </a:r>
            <a:r>
              <a:rPr lang="en-GB" sz="2000" b="1" i="0" dirty="0">
                <a:solidFill>
                  <a:srgbClr val="D91F31"/>
                </a:solidFill>
                <a:latin typeface="Arial" pitchFamily="34" charset="0"/>
                <a:sym typeface="Symbol" pitchFamily="18" charset="2"/>
              </a:rPr>
              <a:t></a:t>
            </a:r>
            <a:r>
              <a:rPr lang="en-GB" sz="2000" b="1" i="0" dirty="0">
                <a:solidFill>
                  <a:srgbClr val="036A66"/>
                </a:solidFill>
                <a:latin typeface="Arial" pitchFamily="34" charset="0"/>
              </a:rPr>
              <a:t>) </a:t>
            </a:r>
          </a:p>
        </p:txBody>
      </p:sp>
      <p:sp>
        <p:nvSpPr>
          <p:cNvPr id="31748" name="Text Box 3"/>
          <p:cNvSpPr txBox="1">
            <a:spLocks noChangeArrowheads="1"/>
          </p:cNvSpPr>
          <p:nvPr/>
        </p:nvSpPr>
        <p:spPr bwMode="auto">
          <a:xfrm>
            <a:off x="712788" y="3216275"/>
            <a:ext cx="7959725" cy="2916238"/>
          </a:xfrm>
          <a:prstGeom prst="rect">
            <a:avLst/>
          </a:prstGeom>
          <a:noFill/>
          <a:ln w="12700">
            <a:noFill/>
            <a:miter lim="800000"/>
            <a:headEnd/>
            <a:tailEnd/>
          </a:ln>
        </p:spPr>
        <p:txBody>
          <a:bodyPr>
            <a:spAutoFit/>
          </a:bodyPr>
          <a:lstStyle/>
          <a:p>
            <a:pPr defTabSz="762000" eaLnBrk="0" hangingPunct="0">
              <a:lnSpc>
                <a:spcPct val="120000"/>
              </a:lnSpc>
              <a:spcBef>
                <a:spcPct val="50000"/>
              </a:spcBef>
            </a:pPr>
            <a:r>
              <a:rPr lang="en-GB" sz="2000" i="0">
                <a:solidFill>
                  <a:srgbClr val="036A66"/>
                </a:solidFill>
                <a:latin typeface="Arial" pitchFamily="34" charset="0"/>
              </a:rPr>
              <a:t>Intuition:</a:t>
            </a:r>
          </a:p>
          <a:p>
            <a:pPr defTabSz="762000" eaLnBrk="0" hangingPunct="0">
              <a:lnSpc>
                <a:spcPct val="120000"/>
              </a:lnSpc>
              <a:spcBef>
                <a:spcPct val="50000"/>
              </a:spcBef>
            </a:pPr>
            <a:r>
              <a:rPr lang="en-GB" sz="2000" i="0">
                <a:solidFill>
                  <a:srgbClr val="8B3A02"/>
                </a:solidFill>
                <a:latin typeface="Arial" pitchFamily="34" charset="0"/>
              </a:rPr>
              <a:t>i </a:t>
            </a:r>
            <a:r>
              <a:rPr lang="en-GB" sz="2000" i="0">
                <a:solidFill>
                  <a:srgbClr val="036A66"/>
                </a:solidFill>
                <a:latin typeface="Arial" pitchFamily="34" charset="0"/>
              </a:rPr>
              <a:t> </a:t>
            </a:r>
            <a:r>
              <a:rPr lang="en-GB" sz="2400" i="0">
                <a:solidFill>
                  <a:srgbClr val="336699"/>
                </a:solidFill>
                <a:latin typeface="Arial" pitchFamily="34" charset="0"/>
              </a:rPr>
              <a:t>ioco</a:t>
            </a:r>
            <a:r>
              <a:rPr lang="en-GB" i="0">
                <a:solidFill>
                  <a:srgbClr val="336699"/>
                </a:solidFill>
                <a:latin typeface="Arial" pitchFamily="34" charset="0"/>
              </a:rPr>
              <a:t>-</a:t>
            </a:r>
            <a:r>
              <a:rPr lang="en-GB" sz="2000" i="0">
                <a:solidFill>
                  <a:srgbClr val="036A66"/>
                </a:solidFill>
                <a:latin typeface="Arial" pitchFamily="34" charset="0"/>
              </a:rPr>
              <a:t>conforms to </a:t>
            </a:r>
            <a:r>
              <a:rPr lang="en-GB" sz="2000" i="0">
                <a:solidFill>
                  <a:srgbClr val="8B3A02"/>
                </a:solidFill>
                <a:latin typeface="Arial" pitchFamily="34" charset="0"/>
              </a:rPr>
              <a:t> s</a:t>
            </a:r>
            <a:r>
              <a:rPr lang="en-GB" sz="2000" i="0">
                <a:solidFill>
                  <a:srgbClr val="036A66"/>
                </a:solidFill>
                <a:latin typeface="Arial" pitchFamily="34" charset="0"/>
              </a:rPr>
              <a:t>,  iff</a:t>
            </a:r>
          </a:p>
          <a:p>
            <a:pPr defTabSz="762000" eaLnBrk="0" hangingPunct="0">
              <a:lnSpc>
                <a:spcPct val="120000"/>
              </a:lnSpc>
              <a:spcBef>
                <a:spcPct val="50000"/>
              </a:spcBef>
              <a:buFontTx/>
              <a:buChar char="•"/>
            </a:pPr>
            <a:r>
              <a:rPr lang="en-GB" sz="2000" i="0">
                <a:solidFill>
                  <a:srgbClr val="036A66"/>
                </a:solidFill>
                <a:latin typeface="Arial" pitchFamily="34" charset="0"/>
              </a:rPr>
              <a:t>  if </a:t>
            </a:r>
            <a:r>
              <a:rPr lang="en-GB" sz="2000" i="0">
                <a:solidFill>
                  <a:srgbClr val="8B3A02"/>
                </a:solidFill>
                <a:latin typeface="Arial" pitchFamily="34" charset="0"/>
              </a:rPr>
              <a:t> i</a:t>
            </a:r>
            <a:r>
              <a:rPr lang="en-GB" sz="2000" i="0">
                <a:solidFill>
                  <a:srgbClr val="036A66"/>
                </a:solidFill>
                <a:latin typeface="Arial" pitchFamily="34" charset="0"/>
              </a:rPr>
              <a:t>  produces output  </a:t>
            </a:r>
            <a:r>
              <a:rPr lang="en-GB" sz="2000" i="0">
                <a:solidFill>
                  <a:srgbClr val="990033"/>
                </a:solidFill>
                <a:latin typeface="Arial" pitchFamily="34" charset="0"/>
              </a:rPr>
              <a:t>x</a:t>
            </a:r>
            <a:r>
              <a:rPr lang="en-GB" sz="2000" i="0">
                <a:solidFill>
                  <a:srgbClr val="118548"/>
                </a:solidFill>
                <a:latin typeface="Arial" pitchFamily="34" charset="0"/>
              </a:rPr>
              <a:t> </a:t>
            </a:r>
            <a:r>
              <a:rPr lang="en-GB" sz="2000" i="0">
                <a:solidFill>
                  <a:srgbClr val="036A66"/>
                </a:solidFill>
                <a:latin typeface="Arial" pitchFamily="34" charset="0"/>
              </a:rPr>
              <a:t> after trace  </a:t>
            </a:r>
            <a:r>
              <a:rPr lang="en-GB" sz="2000" i="0">
                <a:solidFill>
                  <a:srgbClr val="D91F31"/>
                </a:solidFill>
                <a:latin typeface="Arial" pitchFamily="34" charset="0"/>
                <a:sym typeface="Symbol" pitchFamily="18" charset="2"/>
              </a:rPr>
              <a:t></a:t>
            </a:r>
            <a:r>
              <a:rPr lang="en-GB" sz="2000" i="0">
                <a:solidFill>
                  <a:srgbClr val="036A66"/>
                </a:solidFill>
                <a:latin typeface="Arial" pitchFamily="34" charset="0"/>
              </a:rPr>
              <a:t>,</a:t>
            </a:r>
            <a:br>
              <a:rPr lang="en-GB" sz="2000" i="0">
                <a:solidFill>
                  <a:srgbClr val="036A66"/>
                </a:solidFill>
                <a:latin typeface="Arial" pitchFamily="34" charset="0"/>
              </a:rPr>
            </a:br>
            <a:r>
              <a:rPr lang="en-GB" sz="2000" i="0">
                <a:solidFill>
                  <a:srgbClr val="036A66"/>
                </a:solidFill>
                <a:latin typeface="Arial" pitchFamily="34" charset="0"/>
              </a:rPr>
              <a:t>   then </a:t>
            </a:r>
            <a:r>
              <a:rPr lang="en-GB" sz="2000" i="0">
                <a:solidFill>
                  <a:srgbClr val="8B3A02"/>
                </a:solidFill>
                <a:latin typeface="Arial" pitchFamily="34" charset="0"/>
              </a:rPr>
              <a:t> s</a:t>
            </a:r>
            <a:r>
              <a:rPr lang="en-GB" sz="2000" i="0">
                <a:solidFill>
                  <a:srgbClr val="036A66"/>
                </a:solidFill>
                <a:latin typeface="Arial" pitchFamily="34" charset="0"/>
              </a:rPr>
              <a:t>  can produce  </a:t>
            </a:r>
            <a:r>
              <a:rPr lang="en-GB" sz="2000" i="0">
                <a:solidFill>
                  <a:srgbClr val="990033"/>
                </a:solidFill>
                <a:latin typeface="Arial" pitchFamily="34" charset="0"/>
              </a:rPr>
              <a:t>x</a:t>
            </a:r>
            <a:r>
              <a:rPr lang="en-GB" sz="2000" i="0">
                <a:solidFill>
                  <a:srgbClr val="036A66"/>
                </a:solidFill>
                <a:latin typeface="Arial" pitchFamily="34" charset="0"/>
              </a:rPr>
              <a:t>  after  </a:t>
            </a:r>
            <a:r>
              <a:rPr lang="en-GB" sz="2000" i="0">
                <a:solidFill>
                  <a:srgbClr val="D91F31"/>
                </a:solidFill>
                <a:latin typeface="Arial" pitchFamily="34" charset="0"/>
                <a:sym typeface="Symbol" pitchFamily="18" charset="2"/>
              </a:rPr>
              <a:t></a:t>
            </a:r>
          </a:p>
          <a:p>
            <a:pPr defTabSz="762000" eaLnBrk="0" hangingPunct="0">
              <a:lnSpc>
                <a:spcPct val="120000"/>
              </a:lnSpc>
              <a:spcBef>
                <a:spcPct val="50000"/>
              </a:spcBef>
              <a:buFontTx/>
              <a:buChar char="•"/>
            </a:pPr>
            <a:r>
              <a:rPr lang="en-GB" sz="2000" i="0">
                <a:solidFill>
                  <a:srgbClr val="036A66"/>
                </a:solidFill>
                <a:latin typeface="Arial" pitchFamily="34" charset="0"/>
                <a:sym typeface="Symbol" pitchFamily="18" charset="2"/>
              </a:rPr>
              <a:t>  if </a:t>
            </a:r>
            <a:r>
              <a:rPr lang="en-GB" sz="2000" i="0">
                <a:solidFill>
                  <a:srgbClr val="8B3A02"/>
                </a:solidFill>
                <a:latin typeface="Arial" pitchFamily="34" charset="0"/>
                <a:sym typeface="Symbol" pitchFamily="18" charset="2"/>
              </a:rPr>
              <a:t> i </a:t>
            </a:r>
            <a:r>
              <a:rPr lang="en-GB" sz="2000" i="0">
                <a:solidFill>
                  <a:srgbClr val="036A66"/>
                </a:solidFill>
                <a:latin typeface="Arial" pitchFamily="34" charset="0"/>
                <a:sym typeface="Symbol" pitchFamily="18" charset="2"/>
              </a:rPr>
              <a:t> cannot produce any output after trace  </a:t>
            </a:r>
            <a:r>
              <a:rPr lang="en-GB" sz="2000" i="0">
                <a:solidFill>
                  <a:srgbClr val="D91F31"/>
                </a:solidFill>
                <a:latin typeface="Arial" pitchFamily="34" charset="0"/>
                <a:sym typeface="Symbol" pitchFamily="18" charset="2"/>
              </a:rPr>
              <a:t></a:t>
            </a:r>
            <a:r>
              <a:rPr lang="en-GB" sz="2000" i="0">
                <a:solidFill>
                  <a:srgbClr val="036A66"/>
                </a:solidFill>
                <a:latin typeface="Arial" pitchFamily="34" charset="0"/>
              </a:rPr>
              <a:t>,</a:t>
            </a:r>
            <a:br>
              <a:rPr lang="en-GB" sz="2000" i="0">
                <a:solidFill>
                  <a:srgbClr val="036A66"/>
                </a:solidFill>
                <a:latin typeface="Arial" pitchFamily="34" charset="0"/>
              </a:rPr>
            </a:br>
            <a:r>
              <a:rPr lang="en-GB" sz="2000" i="0">
                <a:solidFill>
                  <a:srgbClr val="036A66"/>
                </a:solidFill>
                <a:latin typeface="Arial" pitchFamily="34" charset="0"/>
              </a:rPr>
              <a:t>   then  </a:t>
            </a:r>
            <a:r>
              <a:rPr lang="en-GB" sz="2000" i="0">
                <a:solidFill>
                  <a:srgbClr val="8B3A02"/>
                </a:solidFill>
                <a:latin typeface="Arial" pitchFamily="34" charset="0"/>
              </a:rPr>
              <a:t>s</a:t>
            </a:r>
            <a:r>
              <a:rPr lang="en-GB" sz="2000" i="0">
                <a:solidFill>
                  <a:srgbClr val="036A66"/>
                </a:solidFill>
                <a:latin typeface="Arial" pitchFamily="34" charset="0"/>
              </a:rPr>
              <a:t>  cannot produce any output after </a:t>
            </a:r>
            <a:r>
              <a:rPr lang="en-GB" sz="2000" i="0">
                <a:solidFill>
                  <a:srgbClr val="D91F31"/>
                </a:solidFill>
                <a:latin typeface="Arial" pitchFamily="34" charset="0"/>
              </a:rPr>
              <a:t> </a:t>
            </a:r>
            <a:r>
              <a:rPr lang="en-GB" sz="2000" i="0">
                <a:solidFill>
                  <a:srgbClr val="D91F31"/>
                </a:solidFill>
                <a:latin typeface="Arial" pitchFamily="34" charset="0"/>
                <a:sym typeface="Symbol" pitchFamily="18" charset="2"/>
              </a:rPr>
              <a:t></a:t>
            </a:r>
            <a:r>
              <a:rPr lang="en-GB" sz="2000" i="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 </a:t>
            </a:r>
            <a:r>
              <a:rPr lang="en-GB" sz="2000" i="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 </a:t>
            </a:r>
            <a:r>
              <a:rPr lang="en-GB" sz="2000">
                <a:solidFill>
                  <a:srgbClr val="036A66"/>
                </a:solidFill>
                <a:latin typeface="Arial" pitchFamily="34" charset="0"/>
                <a:sym typeface="Symbol" pitchFamily="18" charset="2"/>
              </a:rPr>
              <a:t>quiescence</a:t>
            </a:r>
            <a:r>
              <a:rPr lang="en-US" sz="2000">
                <a:solidFill>
                  <a:srgbClr val="036A66"/>
                </a:solidFill>
                <a:latin typeface="Arial" pitchFamily="34" charset="0"/>
                <a:sym typeface="Symbol" pitchFamily="18" charset="2"/>
              </a:rPr>
              <a:t> </a:t>
            </a:r>
            <a:r>
              <a:rPr lang="en-US" sz="2000">
                <a:solidFill>
                  <a:srgbClr val="C10FBD"/>
                </a:solidFill>
                <a:latin typeface="Arial" pitchFamily="34" charset="0"/>
                <a:sym typeface="Symbol" pitchFamily="18" charset="2"/>
              </a:rPr>
              <a:t> </a:t>
            </a:r>
            <a:r>
              <a:rPr lang="en-US" sz="2400" i="0">
                <a:solidFill>
                  <a:srgbClr val="990033"/>
                </a:solidFill>
                <a:latin typeface="Arial" pitchFamily="34" charset="0"/>
                <a:sym typeface="Symbol" pitchFamily="18" charset="2"/>
              </a:rPr>
              <a:t></a:t>
            </a:r>
            <a:r>
              <a:rPr lang="en-US" sz="2000" i="0">
                <a:solidFill>
                  <a:srgbClr val="C10FBD"/>
                </a:solidFill>
                <a:latin typeface="Arial" pitchFamily="34" charset="0"/>
                <a:sym typeface="Symbol" pitchFamily="18" charset="2"/>
              </a:rPr>
              <a:t> </a:t>
            </a:r>
            <a:r>
              <a:rPr lang="en-GB" sz="2000" i="0">
                <a:solidFill>
                  <a:srgbClr val="036A66"/>
                </a:solidFill>
                <a:latin typeface="Arial" pitchFamily="34" charset="0"/>
                <a:sym typeface="Symbol" pitchFamily="18" charset="2"/>
              </a:rPr>
              <a:t>)</a:t>
            </a:r>
          </a:p>
        </p:txBody>
      </p:sp>
      <p:sp>
        <p:nvSpPr>
          <p:cNvPr id="31749" name="Rectangle 6"/>
          <p:cNvSpPr>
            <a:spLocks noGrp="1" noChangeArrowheads="1"/>
          </p:cNvSpPr>
          <p:nvPr>
            <p:ph type="title"/>
          </p:nvPr>
        </p:nvSpPr>
        <p:spPr>
          <a:noFill/>
        </p:spPr>
        <p:txBody>
          <a:bodyPr/>
          <a:lstStyle/>
          <a:p>
            <a:r>
              <a:rPr lang="en-US" smtClean="0"/>
              <a:t>Conformance:  </a:t>
            </a:r>
            <a:r>
              <a:rPr lang="en-GB" smtClean="0"/>
              <a:t>ioco</a:t>
            </a:r>
            <a:endParaRPr lang="en-US"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r>
              <a:rPr lang="en-US"/>
              <a:t>   </a:t>
            </a:r>
            <a:fld id="{F78DE5D5-4FE1-430D-B93E-11BC342E68C5}" type="slidenum">
              <a:rPr lang="en-US"/>
              <a:pPr/>
              <a:t>27</a:t>
            </a:fld>
            <a:endParaRPr lang="en-US"/>
          </a:p>
        </p:txBody>
      </p:sp>
      <p:grpSp>
        <p:nvGrpSpPr>
          <p:cNvPr id="2" name="Group 2"/>
          <p:cNvGrpSpPr>
            <a:grpSpLocks/>
          </p:cNvGrpSpPr>
          <p:nvPr/>
        </p:nvGrpSpPr>
        <p:grpSpPr bwMode="auto">
          <a:xfrm>
            <a:off x="196850" y="1192213"/>
            <a:ext cx="2239963" cy="2378075"/>
            <a:chOff x="108" y="2311"/>
            <a:chExt cx="1411" cy="1498"/>
          </a:xfrm>
        </p:grpSpPr>
        <p:sp>
          <p:nvSpPr>
            <p:cNvPr id="32851" name="Oval 3"/>
            <p:cNvSpPr>
              <a:spLocks noChangeArrowheads="1"/>
            </p:cNvSpPr>
            <p:nvPr/>
          </p:nvSpPr>
          <p:spPr bwMode="auto">
            <a:xfrm>
              <a:off x="654" y="2871"/>
              <a:ext cx="329" cy="277"/>
            </a:xfrm>
            <a:prstGeom prst="ellipse">
              <a:avLst/>
            </a:prstGeom>
            <a:noFill/>
            <a:ln w="28575">
              <a:solidFill>
                <a:srgbClr val="FF0000"/>
              </a:solidFill>
              <a:round/>
              <a:headEnd/>
              <a:tailEnd/>
            </a:ln>
          </p:spPr>
          <p:txBody>
            <a:bodyPr wrap="none" anchor="ctr"/>
            <a:lstStyle/>
            <a:p>
              <a:endParaRPr lang="en-US"/>
            </a:p>
          </p:txBody>
        </p:sp>
        <p:sp>
          <p:nvSpPr>
            <p:cNvPr id="32852" name="Oval 4"/>
            <p:cNvSpPr>
              <a:spLocks noChangeArrowheads="1"/>
            </p:cNvSpPr>
            <p:nvPr/>
          </p:nvSpPr>
          <p:spPr bwMode="auto">
            <a:xfrm>
              <a:off x="663" y="3503"/>
              <a:ext cx="329" cy="277"/>
            </a:xfrm>
            <a:prstGeom prst="ellipse">
              <a:avLst/>
            </a:prstGeom>
            <a:noFill/>
            <a:ln w="28575">
              <a:solidFill>
                <a:srgbClr val="FF0000"/>
              </a:solidFill>
              <a:round/>
              <a:headEnd/>
              <a:tailEnd/>
            </a:ln>
          </p:spPr>
          <p:txBody>
            <a:bodyPr wrap="none" anchor="ctr"/>
            <a:lstStyle/>
            <a:p>
              <a:endParaRPr lang="en-US"/>
            </a:p>
          </p:txBody>
        </p:sp>
        <p:sp>
          <p:nvSpPr>
            <p:cNvPr id="32853" name="Oval 5"/>
            <p:cNvSpPr>
              <a:spLocks noChangeArrowheads="1"/>
            </p:cNvSpPr>
            <p:nvPr/>
          </p:nvSpPr>
          <p:spPr bwMode="auto">
            <a:xfrm>
              <a:off x="660" y="2311"/>
              <a:ext cx="329" cy="277"/>
            </a:xfrm>
            <a:prstGeom prst="ellipse">
              <a:avLst/>
            </a:prstGeom>
            <a:noFill/>
            <a:ln w="28575">
              <a:solidFill>
                <a:srgbClr val="FF0000"/>
              </a:solidFill>
              <a:round/>
              <a:headEnd/>
              <a:tailEnd/>
            </a:ln>
          </p:spPr>
          <p:txBody>
            <a:bodyPr wrap="none" anchor="ctr"/>
            <a:lstStyle/>
            <a:p>
              <a:endParaRPr lang="en-US"/>
            </a:p>
          </p:txBody>
        </p:sp>
        <p:sp>
          <p:nvSpPr>
            <p:cNvPr id="32854" name="Line 6"/>
            <p:cNvSpPr>
              <a:spLocks noChangeShapeType="1"/>
            </p:cNvSpPr>
            <p:nvPr/>
          </p:nvSpPr>
          <p:spPr bwMode="auto">
            <a:xfrm>
              <a:off x="987" y="3052"/>
              <a:ext cx="0" cy="547"/>
            </a:xfrm>
            <a:prstGeom prst="line">
              <a:avLst/>
            </a:prstGeom>
            <a:noFill/>
            <a:ln w="38100">
              <a:solidFill>
                <a:srgbClr val="FF0000"/>
              </a:solidFill>
              <a:round/>
              <a:headEnd/>
              <a:tailEnd type="arrow" w="med" len="med"/>
            </a:ln>
          </p:spPr>
          <p:txBody>
            <a:bodyPr wrap="none" anchor="ctr"/>
            <a:lstStyle/>
            <a:p>
              <a:endParaRPr lang="en-US"/>
            </a:p>
          </p:txBody>
        </p:sp>
        <p:sp>
          <p:nvSpPr>
            <p:cNvPr id="32855" name="Line 7"/>
            <p:cNvSpPr>
              <a:spLocks noChangeShapeType="1"/>
            </p:cNvSpPr>
            <p:nvPr/>
          </p:nvSpPr>
          <p:spPr bwMode="auto">
            <a:xfrm>
              <a:off x="987" y="2440"/>
              <a:ext cx="0" cy="547"/>
            </a:xfrm>
            <a:prstGeom prst="line">
              <a:avLst/>
            </a:prstGeom>
            <a:noFill/>
            <a:ln w="38100">
              <a:solidFill>
                <a:srgbClr val="FF0000"/>
              </a:solidFill>
              <a:round/>
              <a:headEnd/>
              <a:tailEnd type="arrow" w="med" len="med"/>
            </a:ln>
          </p:spPr>
          <p:txBody>
            <a:bodyPr wrap="none" anchor="ctr"/>
            <a:lstStyle/>
            <a:p>
              <a:endParaRPr lang="en-US"/>
            </a:p>
          </p:txBody>
        </p:sp>
        <p:sp>
          <p:nvSpPr>
            <p:cNvPr id="32856" name="Text Box 8"/>
            <p:cNvSpPr txBox="1">
              <a:spLocks noChangeArrowheads="1"/>
            </p:cNvSpPr>
            <p:nvPr/>
          </p:nvSpPr>
          <p:spPr bwMode="auto">
            <a:xfrm>
              <a:off x="929" y="3156"/>
              <a:ext cx="590" cy="288"/>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dirty="0">
                  <a:solidFill>
                    <a:srgbClr val="036A66"/>
                  </a:solidFill>
                  <a:latin typeface="Arial" pitchFamily="34" charset="0"/>
                </a:rPr>
                <a:t> !</a:t>
              </a:r>
              <a:r>
                <a:rPr lang="en-US" sz="1600" b="1" i="0" dirty="0">
                  <a:solidFill>
                    <a:srgbClr val="036A66"/>
                  </a:solidFill>
                  <a:latin typeface="Arial" pitchFamily="34" charset="0"/>
                </a:rPr>
                <a:t>coffee</a:t>
              </a:r>
              <a:endParaRPr lang="en-US" sz="2000" b="1" i="0" dirty="0">
                <a:solidFill>
                  <a:srgbClr val="036A66"/>
                </a:solidFill>
                <a:latin typeface="Arial" pitchFamily="34" charset="0"/>
              </a:endParaRPr>
            </a:p>
          </p:txBody>
        </p:sp>
        <p:sp>
          <p:nvSpPr>
            <p:cNvPr id="32857" name="Text Box 9"/>
            <p:cNvSpPr txBox="1">
              <a:spLocks noChangeArrowheads="1"/>
            </p:cNvSpPr>
            <p:nvPr/>
          </p:nvSpPr>
          <p:spPr bwMode="auto">
            <a:xfrm>
              <a:off x="902" y="2611"/>
              <a:ext cx="535"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 ?dime</a:t>
              </a:r>
            </a:p>
          </p:txBody>
        </p:sp>
        <p:sp>
          <p:nvSpPr>
            <p:cNvPr id="32858" name="AutoShape 10"/>
            <p:cNvSpPr>
              <a:spLocks noChangeArrowheads="1"/>
            </p:cNvSpPr>
            <p:nvPr/>
          </p:nvSpPr>
          <p:spPr bwMode="auto">
            <a:xfrm>
              <a:off x="944" y="3594"/>
              <a:ext cx="88" cy="88"/>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59" name="AutoShape 11"/>
            <p:cNvSpPr>
              <a:spLocks noChangeArrowheads="1"/>
            </p:cNvSpPr>
            <p:nvPr/>
          </p:nvSpPr>
          <p:spPr bwMode="auto">
            <a:xfrm>
              <a:off x="943" y="2966"/>
              <a:ext cx="89" cy="88"/>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60" name="AutoShape 12"/>
            <p:cNvSpPr>
              <a:spLocks noChangeArrowheads="1"/>
            </p:cNvSpPr>
            <p:nvPr/>
          </p:nvSpPr>
          <p:spPr bwMode="auto">
            <a:xfrm>
              <a:off x="944" y="2410"/>
              <a:ext cx="88" cy="88"/>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61" name="Text Box 13"/>
            <p:cNvSpPr txBox="1">
              <a:spLocks noChangeArrowheads="1"/>
            </p:cNvSpPr>
            <p:nvPr/>
          </p:nvSpPr>
          <p:spPr bwMode="auto">
            <a:xfrm>
              <a:off x="132" y="2334"/>
              <a:ext cx="578" cy="197"/>
            </a:xfrm>
            <a:prstGeom prst="rect">
              <a:avLst/>
            </a:prstGeom>
            <a:noFill/>
            <a:ln w="9525">
              <a:noFill/>
              <a:miter lim="800000"/>
              <a:headEnd/>
              <a:tailEnd/>
            </a:ln>
          </p:spPr>
          <p:txBody>
            <a:bodyPr anchor="ctr">
              <a:spAutoFit/>
            </a:bodyPr>
            <a:lstStyle/>
            <a:p>
              <a:pPr eaLnBrk="0" hangingPunct="0">
                <a:lnSpc>
                  <a:spcPct val="90000"/>
                </a:lnSpc>
                <a:spcBef>
                  <a:spcPct val="20000"/>
                </a:spcBef>
              </a:pPr>
              <a:r>
                <a:rPr lang="en-US" sz="1600" b="1" i="0">
                  <a:solidFill>
                    <a:srgbClr val="036A66"/>
                  </a:solidFill>
                  <a:latin typeface="Arial" pitchFamily="34" charset="0"/>
                </a:rPr>
                <a:t>?quart</a:t>
              </a:r>
            </a:p>
          </p:txBody>
        </p:sp>
        <p:sp>
          <p:nvSpPr>
            <p:cNvPr id="32862" name="Text Box 14"/>
            <p:cNvSpPr txBox="1">
              <a:spLocks noChangeArrowheads="1"/>
            </p:cNvSpPr>
            <p:nvPr/>
          </p:nvSpPr>
          <p:spPr bwMode="auto">
            <a:xfrm>
              <a:off x="180" y="3473"/>
              <a:ext cx="578" cy="336"/>
            </a:xfrm>
            <a:prstGeom prst="rect">
              <a:avLst/>
            </a:prstGeom>
            <a:noFill/>
            <a:ln w="9525">
              <a:noFill/>
              <a:miter lim="800000"/>
              <a:headEnd/>
              <a:tailEnd/>
            </a:ln>
          </p:spPr>
          <p:txBody>
            <a:bodyPr anchor="ctr">
              <a:spAutoFit/>
            </a:bodyPr>
            <a:lstStyle/>
            <a:p>
              <a:pPr eaLnBrk="0" hangingPunct="0">
                <a:lnSpc>
                  <a:spcPct val="90000"/>
                </a:lnSpc>
                <a:spcBef>
                  <a:spcPct val="20000"/>
                </a:spcBef>
              </a:pPr>
              <a:r>
                <a:rPr lang="en-US" sz="1600" b="1" i="0">
                  <a:solidFill>
                    <a:srgbClr val="036A66"/>
                  </a:solidFill>
                  <a:latin typeface="Arial" pitchFamily="34" charset="0"/>
                </a:rPr>
                <a:t>?dime</a:t>
              </a:r>
              <a:br>
                <a:rPr lang="en-US" sz="1600" b="1" i="0">
                  <a:solidFill>
                    <a:srgbClr val="036A66"/>
                  </a:solidFill>
                  <a:latin typeface="Arial" pitchFamily="34" charset="0"/>
                </a:rPr>
              </a:br>
              <a:r>
                <a:rPr lang="en-US" sz="1600" b="1" i="0">
                  <a:solidFill>
                    <a:srgbClr val="036A66"/>
                  </a:solidFill>
                  <a:latin typeface="Arial" pitchFamily="34" charset="0"/>
                </a:rPr>
                <a:t>?quart</a:t>
              </a:r>
            </a:p>
          </p:txBody>
        </p:sp>
        <p:sp>
          <p:nvSpPr>
            <p:cNvPr id="32863" name="Text Box 15"/>
            <p:cNvSpPr txBox="1">
              <a:spLocks noChangeArrowheads="1"/>
            </p:cNvSpPr>
            <p:nvPr/>
          </p:nvSpPr>
          <p:spPr bwMode="auto">
            <a:xfrm>
              <a:off x="108" y="2856"/>
              <a:ext cx="578" cy="336"/>
            </a:xfrm>
            <a:prstGeom prst="rect">
              <a:avLst/>
            </a:prstGeom>
            <a:noFill/>
            <a:ln w="9525">
              <a:noFill/>
              <a:miter lim="800000"/>
              <a:headEnd/>
              <a:tailEnd/>
            </a:ln>
          </p:spPr>
          <p:txBody>
            <a:bodyPr anchor="ctr">
              <a:spAutoFit/>
            </a:bodyPr>
            <a:lstStyle/>
            <a:p>
              <a:pPr eaLnBrk="0" hangingPunct="0">
                <a:lnSpc>
                  <a:spcPct val="90000"/>
                </a:lnSpc>
                <a:spcBef>
                  <a:spcPct val="20000"/>
                </a:spcBef>
              </a:pPr>
              <a:r>
                <a:rPr lang="en-US" sz="1600" b="1" i="0">
                  <a:solidFill>
                    <a:srgbClr val="036A66"/>
                  </a:solidFill>
                  <a:latin typeface="Arial" pitchFamily="34" charset="0"/>
                </a:rPr>
                <a:t>?dime</a:t>
              </a:r>
              <a:br>
                <a:rPr lang="en-US" sz="1600" b="1" i="0">
                  <a:solidFill>
                    <a:srgbClr val="036A66"/>
                  </a:solidFill>
                  <a:latin typeface="Arial" pitchFamily="34" charset="0"/>
                </a:rPr>
              </a:br>
              <a:r>
                <a:rPr lang="en-US" sz="1600" b="1" i="0">
                  <a:solidFill>
                    <a:srgbClr val="036A66"/>
                  </a:solidFill>
                  <a:latin typeface="Arial" pitchFamily="34" charset="0"/>
                </a:rPr>
                <a:t>?quart</a:t>
              </a:r>
            </a:p>
          </p:txBody>
        </p:sp>
      </p:grpSp>
      <p:grpSp>
        <p:nvGrpSpPr>
          <p:cNvPr id="3" name="Group 16"/>
          <p:cNvGrpSpPr>
            <a:grpSpLocks/>
          </p:cNvGrpSpPr>
          <p:nvPr/>
        </p:nvGrpSpPr>
        <p:grpSpPr bwMode="auto">
          <a:xfrm>
            <a:off x="6486525" y="4119563"/>
            <a:ext cx="2219325" cy="2259012"/>
            <a:chOff x="2790" y="2371"/>
            <a:chExt cx="1398" cy="1423"/>
          </a:xfrm>
        </p:grpSpPr>
        <p:sp>
          <p:nvSpPr>
            <p:cNvPr id="32833" name="Oval 17"/>
            <p:cNvSpPr>
              <a:spLocks noChangeArrowheads="1"/>
            </p:cNvSpPr>
            <p:nvPr/>
          </p:nvSpPr>
          <p:spPr bwMode="auto">
            <a:xfrm>
              <a:off x="2856" y="2845"/>
              <a:ext cx="329" cy="277"/>
            </a:xfrm>
            <a:prstGeom prst="ellipse">
              <a:avLst/>
            </a:prstGeom>
            <a:noFill/>
            <a:ln w="28575">
              <a:solidFill>
                <a:srgbClr val="FF0000"/>
              </a:solidFill>
              <a:round/>
              <a:headEnd/>
              <a:tailEnd/>
            </a:ln>
          </p:spPr>
          <p:txBody>
            <a:bodyPr wrap="none" anchor="ctr"/>
            <a:lstStyle/>
            <a:p>
              <a:endParaRPr lang="en-US"/>
            </a:p>
          </p:txBody>
        </p:sp>
        <p:sp>
          <p:nvSpPr>
            <p:cNvPr id="32834" name="Oval 18"/>
            <p:cNvSpPr>
              <a:spLocks noChangeArrowheads="1"/>
            </p:cNvSpPr>
            <p:nvPr/>
          </p:nvSpPr>
          <p:spPr bwMode="auto">
            <a:xfrm>
              <a:off x="2856" y="3517"/>
              <a:ext cx="329" cy="277"/>
            </a:xfrm>
            <a:prstGeom prst="ellipse">
              <a:avLst/>
            </a:prstGeom>
            <a:noFill/>
            <a:ln w="28575">
              <a:solidFill>
                <a:srgbClr val="FF0000"/>
              </a:solidFill>
              <a:round/>
              <a:headEnd/>
              <a:tailEnd/>
            </a:ln>
          </p:spPr>
          <p:txBody>
            <a:bodyPr wrap="none" anchor="ctr"/>
            <a:lstStyle/>
            <a:p>
              <a:endParaRPr lang="en-US"/>
            </a:p>
          </p:txBody>
        </p:sp>
        <p:sp>
          <p:nvSpPr>
            <p:cNvPr id="32835" name="Oval 19"/>
            <p:cNvSpPr>
              <a:spLocks noChangeArrowheads="1"/>
            </p:cNvSpPr>
            <p:nvPr/>
          </p:nvSpPr>
          <p:spPr bwMode="auto">
            <a:xfrm>
              <a:off x="3704" y="3501"/>
              <a:ext cx="329" cy="277"/>
            </a:xfrm>
            <a:prstGeom prst="ellipse">
              <a:avLst/>
            </a:prstGeom>
            <a:noFill/>
            <a:ln w="28575">
              <a:solidFill>
                <a:srgbClr val="FF0000"/>
              </a:solidFill>
              <a:round/>
              <a:headEnd/>
              <a:tailEnd/>
            </a:ln>
          </p:spPr>
          <p:txBody>
            <a:bodyPr wrap="none" anchor="ctr"/>
            <a:lstStyle/>
            <a:p>
              <a:endParaRPr lang="en-US"/>
            </a:p>
          </p:txBody>
        </p:sp>
        <p:sp>
          <p:nvSpPr>
            <p:cNvPr id="32836" name="Oval 20"/>
            <p:cNvSpPr>
              <a:spLocks noChangeArrowheads="1"/>
            </p:cNvSpPr>
            <p:nvPr/>
          </p:nvSpPr>
          <p:spPr bwMode="auto">
            <a:xfrm>
              <a:off x="3704" y="2853"/>
              <a:ext cx="329" cy="277"/>
            </a:xfrm>
            <a:prstGeom prst="ellipse">
              <a:avLst/>
            </a:prstGeom>
            <a:noFill/>
            <a:ln w="28575">
              <a:solidFill>
                <a:srgbClr val="FF0000"/>
              </a:solidFill>
              <a:round/>
              <a:headEnd/>
              <a:tailEnd/>
            </a:ln>
          </p:spPr>
          <p:txBody>
            <a:bodyPr wrap="none" anchor="ctr"/>
            <a:lstStyle/>
            <a:p>
              <a:endParaRPr lang="en-US"/>
            </a:p>
          </p:txBody>
        </p:sp>
        <p:sp>
          <p:nvSpPr>
            <p:cNvPr id="32837" name="Text Box 21"/>
            <p:cNvSpPr txBox="1">
              <a:spLocks noChangeArrowheads="1"/>
            </p:cNvSpPr>
            <p:nvPr/>
          </p:nvSpPr>
          <p:spPr bwMode="auto">
            <a:xfrm>
              <a:off x="2790" y="2454"/>
              <a:ext cx="535"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2838" name="Line 22"/>
            <p:cNvSpPr>
              <a:spLocks noChangeShapeType="1"/>
            </p:cNvSpPr>
            <p:nvPr/>
          </p:nvSpPr>
          <p:spPr bwMode="auto">
            <a:xfrm>
              <a:off x="3180" y="3055"/>
              <a:ext cx="0" cy="547"/>
            </a:xfrm>
            <a:prstGeom prst="line">
              <a:avLst/>
            </a:prstGeom>
            <a:noFill/>
            <a:ln w="38100">
              <a:solidFill>
                <a:srgbClr val="FF0000"/>
              </a:solidFill>
              <a:round/>
              <a:headEnd/>
              <a:tailEnd type="arrow" w="med" len="med"/>
            </a:ln>
          </p:spPr>
          <p:txBody>
            <a:bodyPr wrap="none" anchor="ctr"/>
            <a:lstStyle/>
            <a:p>
              <a:endParaRPr lang="en-US"/>
            </a:p>
          </p:txBody>
        </p:sp>
        <p:sp>
          <p:nvSpPr>
            <p:cNvPr id="32839" name="Line 23"/>
            <p:cNvSpPr>
              <a:spLocks noChangeShapeType="1"/>
            </p:cNvSpPr>
            <p:nvPr/>
          </p:nvSpPr>
          <p:spPr bwMode="auto">
            <a:xfrm rot="19468751" flipH="1">
              <a:off x="3485" y="2422"/>
              <a:ext cx="169" cy="562"/>
            </a:xfrm>
            <a:prstGeom prst="line">
              <a:avLst/>
            </a:prstGeom>
            <a:noFill/>
            <a:ln w="38100">
              <a:solidFill>
                <a:srgbClr val="FF0000"/>
              </a:solidFill>
              <a:round/>
              <a:headEnd/>
              <a:tailEnd type="arrow" w="med" len="med"/>
            </a:ln>
          </p:spPr>
          <p:txBody>
            <a:bodyPr wrap="none" anchor="ctr"/>
            <a:lstStyle/>
            <a:p>
              <a:endParaRPr lang="en-US"/>
            </a:p>
          </p:txBody>
        </p:sp>
        <p:sp>
          <p:nvSpPr>
            <p:cNvPr id="32840" name="Line 24"/>
            <p:cNvSpPr>
              <a:spLocks noChangeShapeType="1"/>
            </p:cNvSpPr>
            <p:nvPr/>
          </p:nvSpPr>
          <p:spPr bwMode="auto">
            <a:xfrm rot="2173418">
              <a:off x="3255" y="2395"/>
              <a:ext cx="130" cy="613"/>
            </a:xfrm>
            <a:prstGeom prst="line">
              <a:avLst/>
            </a:prstGeom>
            <a:noFill/>
            <a:ln w="38100">
              <a:solidFill>
                <a:srgbClr val="FF0000"/>
              </a:solidFill>
              <a:round/>
              <a:headEnd/>
              <a:tailEnd type="arrow" w="med" len="med"/>
            </a:ln>
          </p:spPr>
          <p:txBody>
            <a:bodyPr wrap="none" anchor="ctr"/>
            <a:lstStyle/>
            <a:p>
              <a:endParaRPr lang="en-US"/>
            </a:p>
          </p:txBody>
        </p:sp>
        <p:sp>
          <p:nvSpPr>
            <p:cNvPr id="32841" name="AutoShape 25"/>
            <p:cNvSpPr>
              <a:spLocks noChangeArrowheads="1"/>
            </p:cNvSpPr>
            <p:nvPr/>
          </p:nvSpPr>
          <p:spPr bwMode="auto">
            <a:xfrm>
              <a:off x="3421" y="2371"/>
              <a:ext cx="87"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42" name="AutoShape 26"/>
            <p:cNvSpPr>
              <a:spLocks noChangeArrowheads="1"/>
            </p:cNvSpPr>
            <p:nvPr/>
          </p:nvSpPr>
          <p:spPr bwMode="auto">
            <a:xfrm>
              <a:off x="3656" y="2975"/>
              <a:ext cx="86"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43" name="AutoShape 27"/>
            <p:cNvSpPr>
              <a:spLocks noChangeArrowheads="1"/>
            </p:cNvSpPr>
            <p:nvPr/>
          </p:nvSpPr>
          <p:spPr bwMode="auto">
            <a:xfrm>
              <a:off x="3138" y="2975"/>
              <a:ext cx="86"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44" name="Text Box 28"/>
            <p:cNvSpPr txBox="1">
              <a:spLocks noChangeArrowheads="1"/>
            </p:cNvSpPr>
            <p:nvPr/>
          </p:nvSpPr>
          <p:spPr bwMode="auto">
            <a:xfrm>
              <a:off x="3641" y="3136"/>
              <a:ext cx="547" cy="288"/>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choc </a:t>
              </a:r>
            </a:p>
          </p:txBody>
        </p:sp>
        <p:sp>
          <p:nvSpPr>
            <p:cNvPr id="32845" name="Text Box 29"/>
            <p:cNvSpPr txBox="1">
              <a:spLocks noChangeArrowheads="1"/>
            </p:cNvSpPr>
            <p:nvPr/>
          </p:nvSpPr>
          <p:spPr bwMode="auto">
            <a:xfrm>
              <a:off x="3527" y="2454"/>
              <a:ext cx="532"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?quart</a:t>
              </a:r>
            </a:p>
          </p:txBody>
        </p:sp>
        <p:sp>
          <p:nvSpPr>
            <p:cNvPr id="32846" name="Text Box 30"/>
            <p:cNvSpPr txBox="1">
              <a:spLocks noChangeArrowheads="1"/>
            </p:cNvSpPr>
            <p:nvPr/>
          </p:nvSpPr>
          <p:spPr bwMode="auto">
            <a:xfrm>
              <a:off x="2833" y="3174"/>
              <a:ext cx="410"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!tea</a:t>
              </a:r>
            </a:p>
          </p:txBody>
        </p:sp>
        <p:sp>
          <p:nvSpPr>
            <p:cNvPr id="32847" name="Line 31"/>
            <p:cNvSpPr>
              <a:spLocks noChangeShapeType="1"/>
            </p:cNvSpPr>
            <p:nvPr/>
          </p:nvSpPr>
          <p:spPr bwMode="auto">
            <a:xfrm>
              <a:off x="3695" y="3055"/>
              <a:ext cx="0" cy="547"/>
            </a:xfrm>
            <a:prstGeom prst="line">
              <a:avLst/>
            </a:prstGeom>
            <a:noFill/>
            <a:ln w="38100">
              <a:solidFill>
                <a:srgbClr val="FF0000"/>
              </a:solidFill>
              <a:round/>
              <a:headEnd/>
              <a:tailEnd type="arrow" w="med" len="med"/>
            </a:ln>
          </p:spPr>
          <p:txBody>
            <a:bodyPr wrap="none" anchor="ctr"/>
            <a:lstStyle/>
            <a:p>
              <a:endParaRPr lang="en-US"/>
            </a:p>
          </p:txBody>
        </p:sp>
        <p:sp>
          <p:nvSpPr>
            <p:cNvPr id="32848" name="AutoShape 32"/>
            <p:cNvSpPr>
              <a:spLocks noChangeArrowheads="1"/>
            </p:cNvSpPr>
            <p:nvPr/>
          </p:nvSpPr>
          <p:spPr bwMode="auto">
            <a:xfrm>
              <a:off x="3138" y="3611"/>
              <a:ext cx="87"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49" name="AutoShape 33"/>
            <p:cNvSpPr>
              <a:spLocks noChangeArrowheads="1"/>
            </p:cNvSpPr>
            <p:nvPr/>
          </p:nvSpPr>
          <p:spPr bwMode="auto">
            <a:xfrm>
              <a:off x="3655" y="3611"/>
              <a:ext cx="87"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50" name="Rectangle 34"/>
            <p:cNvSpPr>
              <a:spLocks noChangeArrowheads="1"/>
            </p:cNvSpPr>
            <p:nvPr/>
          </p:nvSpPr>
          <p:spPr bwMode="auto">
            <a:xfrm>
              <a:off x="2822" y="2867"/>
              <a:ext cx="116" cy="250"/>
            </a:xfrm>
            <a:prstGeom prst="rect">
              <a:avLst/>
            </a:prstGeom>
            <a:noFill/>
            <a:ln w="12700" algn="ctr">
              <a:noFill/>
              <a:miter lim="800000"/>
              <a:headEnd/>
              <a:tailEnd/>
            </a:ln>
          </p:spPr>
          <p:txBody>
            <a:bodyPr wrap="none" anchor="ctr">
              <a:spAutoFit/>
            </a:bodyPr>
            <a:lstStyle/>
            <a:p>
              <a:pPr algn="ctr" defTabSz="762000" eaLnBrk="0" hangingPunct="0">
                <a:spcBef>
                  <a:spcPct val="50000"/>
                </a:spcBef>
              </a:pPr>
              <a:endParaRPr lang="en-US" sz="2000" b="1">
                <a:solidFill>
                  <a:srgbClr val="000000"/>
                </a:solidFill>
                <a:latin typeface="Arial" pitchFamily="34" charset="0"/>
              </a:endParaRPr>
            </a:p>
          </p:txBody>
        </p:sp>
      </p:grpSp>
      <p:grpSp>
        <p:nvGrpSpPr>
          <p:cNvPr id="4" name="Group 35"/>
          <p:cNvGrpSpPr>
            <a:grpSpLocks/>
          </p:cNvGrpSpPr>
          <p:nvPr/>
        </p:nvGrpSpPr>
        <p:grpSpPr bwMode="auto">
          <a:xfrm>
            <a:off x="3690938" y="2373313"/>
            <a:ext cx="2000250" cy="2593975"/>
            <a:chOff x="2181" y="223"/>
            <a:chExt cx="1260" cy="1634"/>
          </a:xfrm>
        </p:grpSpPr>
        <p:sp>
          <p:nvSpPr>
            <p:cNvPr id="32822" name="Line 36"/>
            <p:cNvSpPr>
              <a:spLocks noChangeShapeType="1"/>
            </p:cNvSpPr>
            <p:nvPr/>
          </p:nvSpPr>
          <p:spPr bwMode="auto">
            <a:xfrm>
              <a:off x="2729" y="672"/>
              <a:ext cx="0" cy="547"/>
            </a:xfrm>
            <a:prstGeom prst="line">
              <a:avLst/>
            </a:prstGeom>
            <a:noFill/>
            <a:ln w="38100">
              <a:solidFill>
                <a:srgbClr val="FF0000"/>
              </a:solidFill>
              <a:round/>
              <a:headEnd/>
              <a:tailEnd type="arrow" w="med" len="med"/>
            </a:ln>
          </p:spPr>
          <p:txBody>
            <a:bodyPr wrap="none" anchor="ctr"/>
            <a:lstStyle/>
            <a:p>
              <a:endParaRPr lang="en-US"/>
            </a:p>
          </p:txBody>
        </p:sp>
        <p:sp>
          <p:nvSpPr>
            <p:cNvPr id="32823" name="Line 37"/>
            <p:cNvSpPr>
              <a:spLocks noChangeShapeType="1"/>
            </p:cNvSpPr>
            <p:nvPr/>
          </p:nvSpPr>
          <p:spPr bwMode="auto">
            <a:xfrm rot="-2131249">
              <a:off x="2928" y="1143"/>
              <a:ext cx="0" cy="683"/>
            </a:xfrm>
            <a:prstGeom prst="line">
              <a:avLst/>
            </a:prstGeom>
            <a:noFill/>
            <a:ln w="38100">
              <a:solidFill>
                <a:srgbClr val="FF0000"/>
              </a:solidFill>
              <a:round/>
              <a:headEnd/>
              <a:tailEnd type="arrow" w="med" len="med"/>
            </a:ln>
          </p:spPr>
          <p:txBody>
            <a:bodyPr wrap="none" anchor="ctr"/>
            <a:lstStyle/>
            <a:p>
              <a:endParaRPr lang="en-US"/>
            </a:p>
          </p:txBody>
        </p:sp>
        <p:sp>
          <p:nvSpPr>
            <p:cNvPr id="32824" name="Line 38"/>
            <p:cNvSpPr>
              <a:spLocks noChangeShapeType="1"/>
            </p:cNvSpPr>
            <p:nvPr/>
          </p:nvSpPr>
          <p:spPr bwMode="auto">
            <a:xfrm rot="2173418">
              <a:off x="2509" y="1173"/>
              <a:ext cx="1" cy="684"/>
            </a:xfrm>
            <a:prstGeom prst="line">
              <a:avLst/>
            </a:prstGeom>
            <a:noFill/>
            <a:ln w="38100">
              <a:solidFill>
                <a:srgbClr val="FF0000"/>
              </a:solidFill>
              <a:round/>
              <a:headEnd/>
              <a:tailEnd type="arrow" w="med" len="med"/>
            </a:ln>
          </p:spPr>
          <p:txBody>
            <a:bodyPr wrap="none" anchor="ctr"/>
            <a:lstStyle/>
            <a:p>
              <a:endParaRPr lang="en-US"/>
            </a:p>
          </p:txBody>
        </p:sp>
        <p:sp>
          <p:nvSpPr>
            <p:cNvPr id="32825" name="AutoShape 39"/>
            <p:cNvSpPr>
              <a:spLocks noChangeArrowheads="1"/>
            </p:cNvSpPr>
            <p:nvPr/>
          </p:nvSpPr>
          <p:spPr bwMode="auto">
            <a:xfrm>
              <a:off x="2693" y="1183"/>
              <a:ext cx="86"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26" name="AutoShape 40"/>
            <p:cNvSpPr>
              <a:spLocks noChangeArrowheads="1"/>
            </p:cNvSpPr>
            <p:nvPr/>
          </p:nvSpPr>
          <p:spPr bwMode="auto">
            <a:xfrm>
              <a:off x="3100" y="1747"/>
              <a:ext cx="86"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27" name="AutoShape 41"/>
            <p:cNvSpPr>
              <a:spLocks noChangeArrowheads="1"/>
            </p:cNvSpPr>
            <p:nvPr/>
          </p:nvSpPr>
          <p:spPr bwMode="auto">
            <a:xfrm>
              <a:off x="2256" y="1747"/>
              <a:ext cx="86"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28" name="Text Box 42"/>
            <p:cNvSpPr txBox="1">
              <a:spLocks noChangeArrowheads="1"/>
            </p:cNvSpPr>
            <p:nvPr/>
          </p:nvSpPr>
          <p:spPr bwMode="auto">
            <a:xfrm>
              <a:off x="2851" y="1256"/>
              <a:ext cx="590" cy="288"/>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32829" name="Text Box 43"/>
            <p:cNvSpPr txBox="1">
              <a:spLocks noChangeArrowheads="1"/>
            </p:cNvSpPr>
            <p:nvPr/>
          </p:nvSpPr>
          <p:spPr bwMode="auto">
            <a:xfrm>
              <a:off x="2646" y="831"/>
              <a:ext cx="607" cy="243"/>
            </a:xfrm>
            <a:prstGeom prst="rect">
              <a:avLst/>
            </a:prstGeom>
            <a:noFill/>
            <a:ln w="9525">
              <a:noFill/>
              <a:miter lim="800000"/>
              <a:headEnd/>
              <a:tailEnd/>
            </a:ln>
          </p:spPr>
          <p:txBody>
            <a:bodyPr anchor="ctr">
              <a:spAutoFit/>
            </a:bodyPr>
            <a:lstStyle/>
            <a:p>
              <a:pPr algn="r" eaLnBrk="0" hangingPunct="0">
                <a:lnSpc>
                  <a:spcPct val="120000"/>
                </a:lnSpc>
                <a:spcBef>
                  <a:spcPct val="20000"/>
                </a:spcBef>
              </a:pPr>
              <a:r>
                <a:rPr lang="en-US" sz="1600" b="1" i="0">
                  <a:solidFill>
                    <a:srgbClr val="036A66"/>
                  </a:solidFill>
                  <a:latin typeface="Arial" pitchFamily="34" charset="0"/>
                </a:rPr>
                <a:t> ?dime</a:t>
              </a:r>
            </a:p>
          </p:txBody>
        </p:sp>
        <p:sp>
          <p:nvSpPr>
            <p:cNvPr id="32830" name="AutoShape 44"/>
            <p:cNvSpPr>
              <a:spLocks noChangeArrowheads="1"/>
            </p:cNvSpPr>
            <p:nvPr/>
          </p:nvSpPr>
          <p:spPr bwMode="auto">
            <a:xfrm>
              <a:off x="2689" y="629"/>
              <a:ext cx="89" cy="88"/>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31" name="Text Box 45"/>
            <p:cNvSpPr txBox="1">
              <a:spLocks noChangeArrowheads="1"/>
            </p:cNvSpPr>
            <p:nvPr/>
          </p:nvSpPr>
          <p:spPr bwMode="auto">
            <a:xfrm>
              <a:off x="2181" y="1286"/>
              <a:ext cx="365"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!tea</a:t>
              </a:r>
            </a:p>
          </p:txBody>
        </p:sp>
        <p:sp>
          <p:nvSpPr>
            <p:cNvPr id="32832" name="Text Box 46"/>
            <p:cNvSpPr txBox="1">
              <a:spLocks noChangeArrowheads="1"/>
            </p:cNvSpPr>
            <p:nvPr/>
          </p:nvSpPr>
          <p:spPr bwMode="auto">
            <a:xfrm>
              <a:off x="2224" y="223"/>
              <a:ext cx="997" cy="442"/>
            </a:xfrm>
            <a:prstGeom prst="rect">
              <a:avLst/>
            </a:prstGeom>
            <a:noFill/>
            <a:ln w="12700" algn="ctr">
              <a:noFill/>
              <a:miter lim="800000"/>
              <a:headEnd/>
              <a:tailEnd/>
            </a:ln>
          </p:spPr>
          <p:txBody>
            <a:bodyPr wrap="none">
              <a:spAutoFit/>
            </a:bodyPr>
            <a:lstStyle/>
            <a:p>
              <a:pPr algn="ctr" defTabSz="762000" eaLnBrk="0" hangingPunct="0">
                <a:spcBef>
                  <a:spcPct val="50000"/>
                </a:spcBef>
              </a:pPr>
              <a:r>
                <a:rPr lang="en-US" sz="2000" dirty="0">
                  <a:solidFill>
                    <a:srgbClr val="000000"/>
                  </a:solidFill>
                  <a:latin typeface="Arial" pitchFamily="34" charset="0"/>
                </a:rPr>
                <a:t>specification</a:t>
              </a:r>
              <a:br>
                <a:rPr lang="en-US" sz="2000" dirty="0">
                  <a:solidFill>
                    <a:srgbClr val="000000"/>
                  </a:solidFill>
                  <a:latin typeface="Arial" pitchFamily="34" charset="0"/>
                </a:rPr>
              </a:br>
              <a:r>
                <a:rPr lang="en-US" sz="2000" dirty="0">
                  <a:solidFill>
                    <a:srgbClr val="000000"/>
                  </a:solidFill>
                  <a:latin typeface="Arial" pitchFamily="34" charset="0"/>
                </a:rPr>
                <a:t>model</a:t>
              </a:r>
            </a:p>
          </p:txBody>
        </p:sp>
      </p:grpSp>
      <p:sp>
        <p:nvSpPr>
          <p:cNvPr id="32774" name="Rectangle 47"/>
          <p:cNvSpPr>
            <a:spLocks noGrp="1" noChangeArrowheads="1"/>
          </p:cNvSpPr>
          <p:nvPr>
            <p:ph type="title"/>
          </p:nvPr>
        </p:nvSpPr>
        <p:spPr>
          <a:noFill/>
        </p:spPr>
        <p:txBody>
          <a:bodyPr wrap="square" lIns="91440" tIns="45720" rIns="91440" bIns="45720" anchor="ctr"/>
          <a:lstStyle/>
          <a:p>
            <a:pPr algn="ctr"/>
            <a:r>
              <a:rPr lang="en-US" sz="4000" smtClean="0"/>
              <a:t>Example:  ioco</a:t>
            </a:r>
          </a:p>
        </p:txBody>
      </p:sp>
      <p:grpSp>
        <p:nvGrpSpPr>
          <p:cNvPr id="5" name="Group 48"/>
          <p:cNvGrpSpPr>
            <a:grpSpLocks/>
          </p:cNvGrpSpPr>
          <p:nvPr/>
        </p:nvGrpSpPr>
        <p:grpSpPr bwMode="auto">
          <a:xfrm>
            <a:off x="2476500" y="1854200"/>
            <a:ext cx="1231900" cy="685800"/>
            <a:chOff x="1560" y="1168"/>
            <a:chExt cx="776" cy="432"/>
          </a:xfrm>
        </p:grpSpPr>
        <p:sp>
          <p:nvSpPr>
            <p:cNvPr id="32820" name="Line 49"/>
            <p:cNvSpPr>
              <a:spLocks noChangeShapeType="1"/>
            </p:cNvSpPr>
            <p:nvPr/>
          </p:nvSpPr>
          <p:spPr bwMode="auto">
            <a:xfrm>
              <a:off x="1560" y="1304"/>
              <a:ext cx="776" cy="296"/>
            </a:xfrm>
            <a:prstGeom prst="line">
              <a:avLst/>
            </a:prstGeom>
            <a:noFill/>
            <a:ln w="19050">
              <a:solidFill>
                <a:schemeClr val="tx1"/>
              </a:solidFill>
              <a:round/>
              <a:headEnd/>
              <a:tailEnd type="triangle" w="med" len="med"/>
            </a:ln>
          </p:spPr>
          <p:txBody>
            <a:bodyPr wrap="none" anchor="ctr"/>
            <a:lstStyle/>
            <a:p>
              <a:endParaRPr lang="en-US"/>
            </a:p>
          </p:txBody>
        </p:sp>
        <p:sp>
          <p:nvSpPr>
            <p:cNvPr id="32821" name="Text Box 50"/>
            <p:cNvSpPr txBox="1">
              <a:spLocks noChangeArrowheads="1"/>
            </p:cNvSpPr>
            <p:nvPr/>
          </p:nvSpPr>
          <p:spPr bwMode="auto">
            <a:xfrm rot="1179720">
              <a:off x="1797" y="1168"/>
              <a:ext cx="445" cy="288"/>
            </a:xfrm>
            <a:prstGeom prst="rect">
              <a:avLst/>
            </a:prstGeom>
            <a:noFill/>
            <a:ln w="9525" algn="ctr">
              <a:noFill/>
              <a:miter lim="800000"/>
              <a:headEnd/>
              <a:tailEnd/>
            </a:ln>
          </p:spPr>
          <p:txBody>
            <a:bodyPr wrap="none">
              <a:spAutoFit/>
            </a:bodyPr>
            <a:lstStyle/>
            <a:p>
              <a:pPr marL="342900" indent="-342900" algn="ctr">
                <a:lnSpc>
                  <a:spcPct val="120000"/>
                </a:lnSpc>
                <a:spcBef>
                  <a:spcPct val="20000"/>
                </a:spcBef>
              </a:pPr>
              <a:r>
                <a:rPr lang="en-US" sz="2000" b="1" i="0">
                  <a:solidFill>
                    <a:schemeClr val="tx1"/>
                  </a:solidFill>
                  <a:latin typeface="Arial" pitchFamily="34" charset="0"/>
                </a:rPr>
                <a:t>ioco</a:t>
              </a:r>
            </a:p>
          </p:txBody>
        </p:sp>
      </p:grpSp>
      <p:grpSp>
        <p:nvGrpSpPr>
          <p:cNvPr id="6" name="Group 51"/>
          <p:cNvGrpSpPr>
            <a:grpSpLocks/>
          </p:cNvGrpSpPr>
          <p:nvPr/>
        </p:nvGrpSpPr>
        <p:grpSpPr bwMode="auto">
          <a:xfrm>
            <a:off x="5359400" y="3708400"/>
            <a:ext cx="1231900" cy="660400"/>
            <a:chOff x="3376" y="2336"/>
            <a:chExt cx="776" cy="416"/>
          </a:xfrm>
        </p:grpSpPr>
        <p:sp>
          <p:nvSpPr>
            <p:cNvPr id="32818" name="Line 52"/>
            <p:cNvSpPr>
              <a:spLocks noChangeShapeType="1"/>
            </p:cNvSpPr>
            <p:nvPr/>
          </p:nvSpPr>
          <p:spPr bwMode="auto">
            <a:xfrm flipH="1" flipV="1">
              <a:off x="3376" y="2456"/>
              <a:ext cx="776" cy="296"/>
            </a:xfrm>
            <a:prstGeom prst="line">
              <a:avLst/>
            </a:prstGeom>
            <a:noFill/>
            <a:ln w="19050">
              <a:solidFill>
                <a:schemeClr val="tx1"/>
              </a:solidFill>
              <a:round/>
              <a:headEnd/>
              <a:tailEnd type="triangle" w="med" len="med"/>
            </a:ln>
          </p:spPr>
          <p:txBody>
            <a:bodyPr wrap="none" anchor="ctr"/>
            <a:lstStyle/>
            <a:p>
              <a:endParaRPr lang="en-US"/>
            </a:p>
          </p:txBody>
        </p:sp>
        <p:sp>
          <p:nvSpPr>
            <p:cNvPr id="32819" name="Text Box 53"/>
            <p:cNvSpPr txBox="1">
              <a:spLocks noChangeArrowheads="1"/>
            </p:cNvSpPr>
            <p:nvPr/>
          </p:nvSpPr>
          <p:spPr bwMode="auto">
            <a:xfrm rot="1179720">
              <a:off x="3629" y="2336"/>
              <a:ext cx="445" cy="288"/>
            </a:xfrm>
            <a:prstGeom prst="rect">
              <a:avLst/>
            </a:prstGeom>
            <a:noFill/>
            <a:ln w="9525" algn="ctr">
              <a:noFill/>
              <a:miter lim="800000"/>
              <a:headEnd/>
              <a:tailEnd/>
            </a:ln>
          </p:spPr>
          <p:txBody>
            <a:bodyPr wrap="none">
              <a:spAutoFit/>
            </a:bodyPr>
            <a:lstStyle/>
            <a:p>
              <a:pPr marL="342900" indent="-342900" algn="ctr">
                <a:lnSpc>
                  <a:spcPct val="120000"/>
                </a:lnSpc>
                <a:spcBef>
                  <a:spcPct val="20000"/>
                </a:spcBef>
              </a:pPr>
              <a:r>
                <a:rPr lang="en-US" sz="2000" b="1" i="0">
                  <a:solidFill>
                    <a:schemeClr val="tx1"/>
                  </a:solidFill>
                  <a:latin typeface="Arial" pitchFamily="34" charset="0"/>
                </a:rPr>
                <a:t>ioco</a:t>
              </a:r>
            </a:p>
          </p:txBody>
        </p:sp>
      </p:grpSp>
      <p:grpSp>
        <p:nvGrpSpPr>
          <p:cNvPr id="7" name="Group 54"/>
          <p:cNvGrpSpPr>
            <a:grpSpLocks/>
          </p:cNvGrpSpPr>
          <p:nvPr/>
        </p:nvGrpSpPr>
        <p:grpSpPr bwMode="auto">
          <a:xfrm>
            <a:off x="5359400" y="1778000"/>
            <a:ext cx="1231900" cy="800100"/>
            <a:chOff x="3376" y="1120"/>
            <a:chExt cx="776" cy="504"/>
          </a:xfrm>
        </p:grpSpPr>
        <p:sp>
          <p:nvSpPr>
            <p:cNvPr id="32815" name="Line 55"/>
            <p:cNvSpPr>
              <a:spLocks noChangeShapeType="1"/>
            </p:cNvSpPr>
            <p:nvPr/>
          </p:nvSpPr>
          <p:spPr bwMode="auto">
            <a:xfrm flipH="1">
              <a:off x="3376" y="1304"/>
              <a:ext cx="776" cy="296"/>
            </a:xfrm>
            <a:prstGeom prst="line">
              <a:avLst/>
            </a:prstGeom>
            <a:noFill/>
            <a:ln w="19050">
              <a:solidFill>
                <a:schemeClr val="tx1"/>
              </a:solidFill>
              <a:round/>
              <a:headEnd/>
              <a:tailEnd type="triangle" w="med" len="med"/>
            </a:ln>
          </p:spPr>
          <p:txBody>
            <a:bodyPr wrap="none" anchor="ctr"/>
            <a:lstStyle/>
            <a:p>
              <a:endParaRPr lang="en-US"/>
            </a:p>
          </p:txBody>
        </p:sp>
        <p:sp>
          <p:nvSpPr>
            <p:cNvPr id="32816" name="Text Box 56"/>
            <p:cNvSpPr txBox="1">
              <a:spLocks noChangeArrowheads="1"/>
            </p:cNvSpPr>
            <p:nvPr/>
          </p:nvSpPr>
          <p:spPr bwMode="auto">
            <a:xfrm rot="-1127097">
              <a:off x="3493" y="1168"/>
              <a:ext cx="445" cy="288"/>
            </a:xfrm>
            <a:prstGeom prst="rect">
              <a:avLst/>
            </a:prstGeom>
            <a:noFill/>
            <a:ln w="9525" algn="ctr">
              <a:noFill/>
              <a:miter lim="800000"/>
              <a:headEnd/>
              <a:tailEnd/>
            </a:ln>
          </p:spPr>
          <p:txBody>
            <a:bodyPr wrap="none">
              <a:spAutoFit/>
            </a:bodyPr>
            <a:lstStyle/>
            <a:p>
              <a:pPr marL="342900" indent="-342900" algn="ctr">
                <a:lnSpc>
                  <a:spcPct val="120000"/>
                </a:lnSpc>
                <a:spcBef>
                  <a:spcPct val="20000"/>
                </a:spcBef>
              </a:pPr>
              <a:r>
                <a:rPr lang="en-US" sz="2000" b="1" i="0">
                  <a:solidFill>
                    <a:schemeClr val="tx1"/>
                  </a:solidFill>
                  <a:latin typeface="Arial" pitchFamily="34" charset="0"/>
                </a:rPr>
                <a:t>ioco</a:t>
              </a:r>
            </a:p>
          </p:txBody>
        </p:sp>
        <p:sp>
          <p:nvSpPr>
            <p:cNvPr id="32817" name="Line 57"/>
            <p:cNvSpPr>
              <a:spLocks noChangeShapeType="1"/>
            </p:cNvSpPr>
            <p:nvPr/>
          </p:nvSpPr>
          <p:spPr bwMode="auto">
            <a:xfrm flipH="1">
              <a:off x="3704" y="1120"/>
              <a:ext cx="64" cy="504"/>
            </a:xfrm>
            <a:prstGeom prst="line">
              <a:avLst/>
            </a:prstGeom>
            <a:noFill/>
            <a:ln w="38100">
              <a:solidFill>
                <a:srgbClr val="FF0000"/>
              </a:solidFill>
              <a:round/>
              <a:headEnd/>
              <a:tailEnd/>
            </a:ln>
          </p:spPr>
          <p:txBody>
            <a:bodyPr wrap="none" anchor="ctr"/>
            <a:lstStyle/>
            <a:p>
              <a:endParaRPr lang="en-US"/>
            </a:p>
          </p:txBody>
        </p:sp>
      </p:grpSp>
      <p:grpSp>
        <p:nvGrpSpPr>
          <p:cNvPr id="8" name="Group 58"/>
          <p:cNvGrpSpPr>
            <a:grpSpLocks/>
          </p:cNvGrpSpPr>
          <p:nvPr/>
        </p:nvGrpSpPr>
        <p:grpSpPr bwMode="auto">
          <a:xfrm>
            <a:off x="2476500" y="3619500"/>
            <a:ext cx="1231900" cy="800100"/>
            <a:chOff x="1560" y="2280"/>
            <a:chExt cx="776" cy="504"/>
          </a:xfrm>
        </p:grpSpPr>
        <p:sp>
          <p:nvSpPr>
            <p:cNvPr id="32812" name="Line 59"/>
            <p:cNvSpPr>
              <a:spLocks noChangeShapeType="1"/>
            </p:cNvSpPr>
            <p:nvPr/>
          </p:nvSpPr>
          <p:spPr bwMode="auto">
            <a:xfrm flipH="1">
              <a:off x="1560" y="2456"/>
              <a:ext cx="776" cy="296"/>
            </a:xfrm>
            <a:prstGeom prst="line">
              <a:avLst/>
            </a:prstGeom>
            <a:noFill/>
            <a:ln w="19050">
              <a:solidFill>
                <a:schemeClr val="tx1"/>
              </a:solidFill>
              <a:round/>
              <a:headEnd type="triangle" w="med" len="med"/>
              <a:tailEnd/>
            </a:ln>
          </p:spPr>
          <p:txBody>
            <a:bodyPr wrap="none" anchor="ctr"/>
            <a:lstStyle/>
            <a:p>
              <a:endParaRPr lang="en-US"/>
            </a:p>
          </p:txBody>
        </p:sp>
        <p:sp>
          <p:nvSpPr>
            <p:cNvPr id="32813" name="Text Box 60"/>
            <p:cNvSpPr txBox="1">
              <a:spLocks noChangeArrowheads="1"/>
            </p:cNvSpPr>
            <p:nvPr/>
          </p:nvSpPr>
          <p:spPr bwMode="auto">
            <a:xfrm rot="-1127097">
              <a:off x="1669" y="2328"/>
              <a:ext cx="445" cy="288"/>
            </a:xfrm>
            <a:prstGeom prst="rect">
              <a:avLst/>
            </a:prstGeom>
            <a:noFill/>
            <a:ln w="9525" algn="ctr">
              <a:noFill/>
              <a:miter lim="800000"/>
              <a:headEnd/>
              <a:tailEnd/>
            </a:ln>
          </p:spPr>
          <p:txBody>
            <a:bodyPr wrap="none">
              <a:spAutoFit/>
            </a:bodyPr>
            <a:lstStyle/>
            <a:p>
              <a:pPr marL="342900" indent="-342900" algn="ctr">
                <a:lnSpc>
                  <a:spcPct val="120000"/>
                </a:lnSpc>
                <a:spcBef>
                  <a:spcPct val="20000"/>
                </a:spcBef>
              </a:pPr>
              <a:r>
                <a:rPr lang="en-US" sz="2000" b="1" i="0">
                  <a:solidFill>
                    <a:schemeClr val="tx1"/>
                  </a:solidFill>
                  <a:latin typeface="Arial" pitchFamily="34" charset="0"/>
                </a:rPr>
                <a:t>ioco</a:t>
              </a:r>
            </a:p>
          </p:txBody>
        </p:sp>
        <p:sp>
          <p:nvSpPr>
            <p:cNvPr id="32814" name="Line 61"/>
            <p:cNvSpPr>
              <a:spLocks noChangeShapeType="1"/>
            </p:cNvSpPr>
            <p:nvPr/>
          </p:nvSpPr>
          <p:spPr bwMode="auto">
            <a:xfrm flipH="1">
              <a:off x="1888" y="2280"/>
              <a:ext cx="64" cy="504"/>
            </a:xfrm>
            <a:prstGeom prst="line">
              <a:avLst/>
            </a:prstGeom>
            <a:noFill/>
            <a:ln w="38100">
              <a:solidFill>
                <a:srgbClr val="FF0000"/>
              </a:solidFill>
              <a:round/>
              <a:headEnd/>
              <a:tailEnd/>
            </a:ln>
          </p:spPr>
          <p:txBody>
            <a:bodyPr wrap="none" anchor="ctr"/>
            <a:lstStyle/>
            <a:p>
              <a:endParaRPr lang="en-US">
                <a:ln>
                  <a:solidFill>
                    <a:srgbClr val="FF0000"/>
                  </a:solidFill>
                </a:ln>
              </a:endParaRPr>
            </a:p>
          </p:txBody>
        </p:sp>
      </p:grpSp>
      <p:grpSp>
        <p:nvGrpSpPr>
          <p:cNvPr id="9" name="Group 62"/>
          <p:cNvGrpSpPr>
            <a:grpSpLocks/>
          </p:cNvGrpSpPr>
          <p:nvPr/>
        </p:nvGrpSpPr>
        <p:grpSpPr bwMode="auto">
          <a:xfrm>
            <a:off x="2006600" y="4826000"/>
            <a:ext cx="800100" cy="774700"/>
            <a:chOff x="1264" y="3040"/>
            <a:chExt cx="504" cy="488"/>
          </a:xfrm>
        </p:grpSpPr>
        <p:sp>
          <p:nvSpPr>
            <p:cNvPr id="32810" name="Oval 63"/>
            <p:cNvSpPr>
              <a:spLocks noChangeArrowheads="1"/>
            </p:cNvSpPr>
            <p:nvPr/>
          </p:nvSpPr>
          <p:spPr bwMode="auto">
            <a:xfrm>
              <a:off x="1264" y="3040"/>
              <a:ext cx="504" cy="488"/>
            </a:xfrm>
            <a:prstGeom prst="ellipse">
              <a:avLst/>
            </a:prstGeom>
            <a:solidFill>
              <a:srgbClr val="FFFF99"/>
            </a:solidFill>
            <a:ln w="12700" algn="ctr">
              <a:noFill/>
              <a:round/>
              <a:headEnd/>
              <a:tailEnd/>
            </a:ln>
          </p:spPr>
          <p:txBody>
            <a:bodyPr anchor="ctr">
              <a:spAutoFit/>
            </a:bodyPr>
            <a:lstStyle/>
            <a:p>
              <a:endParaRPr lang="en-US"/>
            </a:p>
          </p:txBody>
        </p:sp>
        <p:sp>
          <p:nvSpPr>
            <p:cNvPr id="32811" name="Rectangle 64"/>
            <p:cNvSpPr>
              <a:spLocks noChangeArrowheads="1"/>
            </p:cNvSpPr>
            <p:nvPr/>
          </p:nvSpPr>
          <p:spPr bwMode="auto">
            <a:xfrm>
              <a:off x="1423" y="3115"/>
              <a:ext cx="211" cy="334"/>
            </a:xfrm>
            <a:prstGeom prst="rect">
              <a:avLst/>
            </a:prstGeom>
            <a:noFill/>
            <a:ln w="9525" algn="ctr">
              <a:noFill/>
              <a:miter lim="800000"/>
              <a:headEnd/>
              <a:tailEnd/>
            </a:ln>
          </p:spPr>
          <p:txBody>
            <a:bodyPr>
              <a:spAutoFit/>
            </a:bodyPr>
            <a:lstStyle/>
            <a:p>
              <a:pPr marL="342900" indent="-342900" algn="ctr">
                <a:lnSpc>
                  <a:spcPct val="120000"/>
                </a:lnSpc>
                <a:spcBef>
                  <a:spcPct val="20000"/>
                </a:spcBef>
              </a:pPr>
              <a:r>
                <a:rPr lang="en-US" sz="2400" b="1" i="0">
                  <a:solidFill>
                    <a:srgbClr val="990033"/>
                  </a:solidFill>
                  <a:latin typeface="Arial" pitchFamily="34" charset="0"/>
                  <a:sym typeface="Symbol" pitchFamily="18" charset="2"/>
                </a:rPr>
                <a:t></a:t>
              </a:r>
            </a:p>
          </p:txBody>
        </p:sp>
      </p:grpSp>
      <p:grpSp>
        <p:nvGrpSpPr>
          <p:cNvPr id="10" name="Group 65"/>
          <p:cNvGrpSpPr>
            <a:grpSpLocks/>
          </p:cNvGrpSpPr>
          <p:nvPr/>
        </p:nvGrpSpPr>
        <p:grpSpPr bwMode="auto">
          <a:xfrm>
            <a:off x="788988" y="4035425"/>
            <a:ext cx="1835150" cy="2332038"/>
            <a:chOff x="1521" y="2326"/>
            <a:chExt cx="1156" cy="1469"/>
          </a:xfrm>
        </p:grpSpPr>
        <p:sp>
          <p:nvSpPr>
            <p:cNvPr id="32797" name="Text Box 66"/>
            <p:cNvSpPr txBox="1">
              <a:spLocks noChangeArrowheads="1"/>
            </p:cNvSpPr>
            <p:nvPr/>
          </p:nvSpPr>
          <p:spPr bwMode="auto">
            <a:xfrm>
              <a:off x="2142" y="2540"/>
              <a:ext cx="535"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2798" name="Line 67"/>
            <p:cNvSpPr>
              <a:spLocks noChangeShapeType="1"/>
            </p:cNvSpPr>
            <p:nvPr/>
          </p:nvSpPr>
          <p:spPr bwMode="auto">
            <a:xfrm rot="-2131249">
              <a:off x="2244" y="2417"/>
              <a:ext cx="1" cy="684"/>
            </a:xfrm>
            <a:prstGeom prst="line">
              <a:avLst/>
            </a:prstGeom>
            <a:noFill/>
            <a:ln w="38100">
              <a:solidFill>
                <a:srgbClr val="FF0000"/>
              </a:solidFill>
              <a:round/>
              <a:headEnd/>
              <a:tailEnd type="arrow" w="med" len="med"/>
            </a:ln>
          </p:spPr>
          <p:txBody>
            <a:bodyPr wrap="none" anchor="ctr"/>
            <a:lstStyle/>
            <a:p>
              <a:endParaRPr lang="en-US"/>
            </a:p>
          </p:txBody>
        </p:sp>
        <p:sp>
          <p:nvSpPr>
            <p:cNvPr id="32799" name="AutoShape 68"/>
            <p:cNvSpPr>
              <a:spLocks noChangeArrowheads="1"/>
            </p:cNvSpPr>
            <p:nvPr/>
          </p:nvSpPr>
          <p:spPr bwMode="auto">
            <a:xfrm>
              <a:off x="2398" y="3004"/>
              <a:ext cx="86"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00" name="Oval 69"/>
            <p:cNvSpPr>
              <a:spLocks noChangeArrowheads="1"/>
            </p:cNvSpPr>
            <p:nvPr/>
          </p:nvSpPr>
          <p:spPr bwMode="auto">
            <a:xfrm>
              <a:off x="1688" y="2886"/>
              <a:ext cx="329" cy="277"/>
            </a:xfrm>
            <a:prstGeom prst="ellipse">
              <a:avLst/>
            </a:prstGeom>
            <a:noFill/>
            <a:ln w="28575">
              <a:solidFill>
                <a:srgbClr val="FF0000"/>
              </a:solidFill>
              <a:round/>
              <a:headEnd/>
              <a:tailEnd/>
            </a:ln>
          </p:spPr>
          <p:txBody>
            <a:bodyPr wrap="none" anchor="ctr"/>
            <a:lstStyle/>
            <a:p>
              <a:endParaRPr lang="en-US"/>
            </a:p>
          </p:txBody>
        </p:sp>
        <p:sp>
          <p:nvSpPr>
            <p:cNvPr id="32801" name="Oval 70"/>
            <p:cNvSpPr>
              <a:spLocks noChangeArrowheads="1"/>
            </p:cNvSpPr>
            <p:nvPr/>
          </p:nvSpPr>
          <p:spPr bwMode="auto">
            <a:xfrm>
              <a:off x="1697" y="3518"/>
              <a:ext cx="329" cy="277"/>
            </a:xfrm>
            <a:prstGeom prst="ellipse">
              <a:avLst/>
            </a:prstGeom>
            <a:noFill/>
            <a:ln w="28575">
              <a:solidFill>
                <a:srgbClr val="FF0000"/>
              </a:solidFill>
              <a:round/>
              <a:headEnd/>
              <a:tailEnd/>
            </a:ln>
          </p:spPr>
          <p:txBody>
            <a:bodyPr wrap="none" anchor="ctr"/>
            <a:lstStyle/>
            <a:p>
              <a:endParaRPr lang="en-US"/>
            </a:p>
          </p:txBody>
        </p:sp>
        <p:sp>
          <p:nvSpPr>
            <p:cNvPr id="32802" name="Oval 71"/>
            <p:cNvSpPr>
              <a:spLocks noChangeArrowheads="1"/>
            </p:cNvSpPr>
            <p:nvPr/>
          </p:nvSpPr>
          <p:spPr bwMode="auto">
            <a:xfrm>
              <a:off x="1694" y="2326"/>
              <a:ext cx="329" cy="277"/>
            </a:xfrm>
            <a:prstGeom prst="ellipse">
              <a:avLst/>
            </a:prstGeom>
            <a:noFill/>
            <a:ln w="28575">
              <a:solidFill>
                <a:srgbClr val="FF0000"/>
              </a:solidFill>
              <a:round/>
              <a:headEnd/>
              <a:tailEnd/>
            </a:ln>
          </p:spPr>
          <p:txBody>
            <a:bodyPr wrap="none" anchor="ctr"/>
            <a:lstStyle/>
            <a:p>
              <a:endParaRPr lang="en-US"/>
            </a:p>
          </p:txBody>
        </p:sp>
        <p:sp>
          <p:nvSpPr>
            <p:cNvPr id="32803" name="Line 72"/>
            <p:cNvSpPr>
              <a:spLocks noChangeShapeType="1"/>
            </p:cNvSpPr>
            <p:nvPr/>
          </p:nvSpPr>
          <p:spPr bwMode="auto">
            <a:xfrm>
              <a:off x="2021" y="3067"/>
              <a:ext cx="0" cy="547"/>
            </a:xfrm>
            <a:prstGeom prst="line">
              <a:avLst/>
            </a:prstGeom>
            <a:noFill/>
            <a:ln w="38100">
              <a:solidFill>
                <a:srgbClr val="FF0000"/>
              </a:solidFill>
              <a:round/>
              <a:headEnd/>
              <a:tailEnd type="arrow" w="med" len="med"/>
            </a:ln>
          </p:spPr>
          <p:txBody>
            <a:bodyPr wrap="none" anchor="ctr"/>
            <a:lstStyle/>
            <a:p>
              <a:endParaRPr lang="en-US"/>
            </a:p>
          </p:txBody>
        </p:sp>
        <p:sp>
          <p:nvSpPr>
            <p:cNvPr id="32804" name="Line 73"/>
            <p:cNvSpPr>
              <a:spLocks noChangeShapeType="1"/>
            </p:cNvSpPr>
            <p:nvPr/>
          </p:nvSpPr>
          <p:spPr bwMode="auto">
            <a:xfrm>
              <a:off x="2021" y="2455"/>
              <a:ext cx="0" cy="547"/>
            </a:xfrm>
            <a:prstGeom prst="line">
              <a:avLst/>
            </a:prstGeom>
            <a:noFill/>
            <a:ln w="38100">
              <a:solidFill>
                <a:srgbClr val="FF0000"/>
              </a:solidFill>
              <a:round/>
              <a:headEnd/>
              <a:tailEnd type="arrow" w="med" len="med"/>
            </a:ln>
          </p:spPr>
          <p:txBody>
            <a:bodyPr wrap="none" anchor="ctr"/>
            <a:lstStyle/>
            <a:p>
              <a:endParaRPr lang="en-US"/>
            </a:p>
          </p:txBody>
        </p:sp>
        <p:sp>
          <p:nvSpPr>
            <p:cNvPr id="32805" name="Text Box 74"/>
            <p:cNvSpPr txBox="1">
              <a:spLocks noChangeArrowheads="1"/>
            </p:cNvSpPr>
            <p:nvPr/>
          </p:nvSpPr>
          <p:spPr bwMode="auto">
            <a:xfrm>
              <a:off x="1963" y="3179"/>
              <a:ext cx="590" cy="288"/>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endParaRPr lang="en-US" sz="2000" b="1" i="0">
                <a:solidFill>
                  <a:srgbClr val="036A66"/>
                </a:solidFill>
                <a:latin typeface="Arial" pitchFamily="34" charset="0"/>
              </a:endParaRPr>
            </a:p>
          </p:txBody>
        </p:sp>
        <p:sp>
          <p:nvSpPr>
            <p:cNvPr id="32806" name="Text Box 75"/>
            <p:cNvSpPr txBox="1">
              <a:spLocks noChangeArrowheads="1"/>
            </p:cNvSpPr>
            <p:nvPr/>
          </p:nvSpPr>
          <p:spPr bwMode="auto">
            <a:xfrm>
              <a:off x="1521" y="2626"/>
              <a:ext cx="535" cy="243"/>
            </a:xfrm>
            <a:prstGeom prst="rect">
              <a:avLst/>
            </a:prstGeom>
            <a:noFill/>
            <a:ln w="9525">
              <a:noFill/>
              <a:miter lim="800000"/>
              <a:headEnd/>
              <a:tailEnd/>
            </a:ln>
          </p:spPr>
          <p:txBody>
            <a:bodyPr anchor="ctr">
              <a:spAutoFit/>
            </a:bodyPr>
            <a:lstStyle/>
            <a:p>
              <a:pPr eaLnBrk="0" hangingPunct="0">
                <a:lnSpc>
                  <a:spcPct val="120000"/>
                </a:lnSpc>
                <a:spcBef>
                  <a:spcPct val="20000"/>
                </a:spcBef>
              </a:pPr>
              <a:r>
                <a:rPr lang="en-US" sz="1600" b="1" i="0">
                  <a:solidFill>
                    <a:srgbClr val="036A66"/>
                  </a:solidFill>
                  <a:latin typeface="Arial" pitchFamily="34" charset="0"/>
                </a:rPr>
                <a:t>?dime</a:t>
              </a:r>
            </a:p>
          </p:txBody>
        </p:sp>
        <p:sp>
          <p:nvSpPr>
            <p:cNvPr id="32807" name="AutoShape 76"/>
            <p:cNvSpPr>
              <a:spLocks noChangeArrowheads="1"/>
            </p:cNvSpPr>
            <p:nvPr/>
          </p:nvSpPr>
          <p:spPr bwMode="auto">
            <a:xfrm>
              <a:off x="1978" y="3609"/>
              <a:ext cx="88" cy="88"/>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08" name="AutoShape 77"/>
            <p:cNvSpPr>
              <a:spLocks noChangeArrowheads="1"/>
            </p:cNvSpPr>
            <p:nvPr/>
          </p:nvSpPr>
          <p:spPr bwMode="auto">
            <a:xfrm>
              <a:off x="1977" y="2981"/>
              <a:ext cx="89" cy="88"/>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809" name="AutoShape 78"/>
            <p:cNvSpPr>
              <a:spLocks noChangeArrowheads="1"/>
            </p:cNvSpPr>
            <p:nvPr/>
          </p:nvSpPr>
          <p:spPr bwMode="auto">
            <a:xfrm>
              <a:off x="1978" y="2425"/>
              <a:ext cx="88" cy="88"/>
            </a:xfrm>
            <a:prstGeom prst="flowChartConnector">
              <a:avLst/>
            </a:prstGeom>
            <a:solidFill>
              <a:srgbClr val="800080"/>
            </a:solidFill>
            <a:ln w="9525">
              <a:solidFill>
                <a:srgbClr val="8B3A02"/>
              </a:solidFill>
              <a:round/>
              <a:headEnd/>
              <a:tailEnd/>
            </a:ln>
          </p:spPr>
          <p:txBody>
            <a:bodyPr wrap="none" anchor="ctr"/>
            <a:lstStyle/>
            <a:p>
              <a:endParaRPr lang="en-US"/>
            </a:p>
          </p:txBody>
        </p:sp>
      </p:grpSp>
      <p:sp>
        <p:nvSpPr>
          <p:cNvPr id="256079" name="Oval 79"/>
          <p:cNvSpPr>
            <a:spLocks noChangeArrowheads="1"/>
          </p:cNvSpPr>
          <p:nvPr/>
        </p:nvSpPr>
        <p:spPr bwMode="auto">
          <a:xfrm>
            <a:off x="7569200" y="2362200"/>
            <a:ext cx="1054100" cy="1168400"/>
          </a:xfrm>
          <a:prstGeom prst="ellipse">
            <a:avLst/>
          </a:prstGeom>
          <a:solidFill>
            <a:srgbClr val="FFFF99"/>
          </a:solidFill>
          <a:ln w="12700" algn="ctr">
            <a:noFill/>
            <a:round/>
            <a:headEnd/>
            <a:tailEnd/>
          </a:ln>
        </p:spPr>
        <p:txBody>
          <a:bodyPr anchor="ctr">
            <a:spAutoFit/>
          </a:bodyPr>
          <a:lstStyle/>
          <a:p>
            <a:endParaRPr lang="en-US"/>
          </a:p>
        </p:txBody>
      </p:sp>
      <p:grpSp>
        <p:nvGrpSpPr>
          <p:cNvPr id="11" name="Group 80"/>
          <p:cNvGrpSpPr>
            <a:grpSpLocks/>
          </p:cNvGrpSpPr>
          <p:nvPr/>
        </p:nvGrpSpPr>
        <p:grpSpPr bwMode="auto">
          <a:xfrm>
            <a:off x="6621463" y="1162050"/>
            <a:ext cx="2016125" cy="2230438"/>
            <a:chOff x="4259" y="2364"/>
            <a:chExt cx="1270" cy="1405"/>
          </a:xfrm>
        </p:grpSpPr>
        <p:sp>
          <p:nvSpPr>
            <p:cNvPr id="32783" name="Oval 81"/>
            <p:cNvSpPr>
              <a:spLocks noChangeArrowheads="1"/>
            </p:cNvSpPr>
            <p:nvPr/>
          </p:nvSpPr>
          <p:spPr bwMode="auto">
            <a:xfrm>
              <a:off x="4531" y="2916"/>
              <a:ext cx="329" cy="277"/>
            </a:xfrm>
            <a:prstGeom prst="ellipse">
              <a:avLst/>
            </a:prstGeom>
            <a:noFill/>
            <a:ln w="28575">
              <a:solidFill>
                <a:srgbClr val="FF0000"/>
              </a:solidFill>
              <a:round/>
              <a:headEnd/>
              <a:tailEnd/>
            </a:ln>
          </p:spPr>
          <p:txBody>
            <a:bodyPr wrap="none" anchor="ctr"/>
            <a:lstStyle/>
            <a:p>
              <a:endParaRPr lang="en-US"/>
            </a:p>
          </p:txBody>
        </p:sp>
        <p:sp>
          <p:nvSpPr>
            <p:cNvPr id="32784" name="Oval 82"/>
            <p:cNvSpPr>
              <a:spLocks noChangeArrowheads="1"/>
            </p:cNvSpPr>
            <p:nvPr/>
          </p:nvSpPr>
          <p:spPr bwMode="auto">
            <a:xfrm>
              <a:off x="4259" y="3492"/>
              <a:ext cx="329" cy="277"/>
            </a:xfrm>
            <a:prstGeom prst="ellipse">
              <a:avLst/>
            </a:prstGeom>
            <a:noFill/>
            <a:ln w="28575">
              <a:solidFill>
                <a:srgbClr val="FF0000"/>
              </a:solidFill>
              <a:round/>
              <a:headEnd/>
              <a:tailEnd/>
            </a:ln>
          </p:spPr>
          <p:txBody>
            <a:bodyPr wrap="none" anchor="ctr"/>
            <a:lstStyle/>
            <a:p>
              <a:endParaRPr lang="en-US"/>
            </a:p>
          </p:txBody>
        </p:sp>
        <p:sp>
          <p:nvSpPr>
            <p:cNvPr id="32785" name="Oval 83"/>
            <p:cNvSpPr>
              <a:spLocks noChangeArrowheads="1"/>
            </p:cNvSpPr>
            <p:nvPr/>
          </p:nvSpPr>
          <p:spPr bwMode="auto">
            <a:xfrm>
              <a:off x="5051" y="3492"/>
              <a:ext cx="329" cy="277"/>
            </a:xfrm>
            <a:prstGeom prst="ellipse">
              <a:avLst/>
            </a:prstGeom>
            <a:noFill/>
            <a:ln w="28575">
              <a:solidFill>
                <a:srgbClr val="FF0000"/>
              </a:solidFill>
              <a:round/>
              <a:headEnd/>
              <a:tailEnd/>
            </a:ln>
          </p:spPr>
          <p:txBody>
            <a:bodyPr wrap="none" anchor="ctr"/>
            <a:lstStyle/>
            <a:p>
              <a:endParaRPr lang="en-US"/>
            </a:p>
          </p:txBody>
        </p:sp>
        <p:sp>
          <p:nvSpPr>
            <p:cNvPr id="32786" name="Oval 84"/>
            <p:cNvSpPr>
              <a:spLocks noChangeArrowheads="1"/>
            </p:cNvSpPr>
            <p:nvPr/>
          </p:nvSpPr>
          <p:spPr bwMode="auto">
            <a:xfrm>
              <a:off x="4875" y="2364"/>
              <a:ext cx="329" cy="277"/>
            </a:xfrm>
            <a:prstGeom prst="ellipse">
              <a:avLst/>
            </a:prstGeom>
            <a:noFill/>
            <a:ln w="28575">
              <a:solidFill>
                <a:srgbClr val="FF0000"/>
              </a:solidFill>
              <a:round/>
              <a:headEnd/>
              <a:tailEnd/>
            </a:ln>
          </p:spPr>
          <p:txBody>
            <a:bodyPr wrap="none" anchor="ctr"/>
            <a:lstStyle/>
            <a:p>
              <a:endParaRPr lang="en-US"/>
            </a:p>
          </p:txBody>
        </p:sp>
        <p:sp>
          <p:nvSpPr>
            <p:cNvPr id="32787" name="Line 85"/>
            <p:cNvSpPr>
              <a:spLocks noChangeShapeType="1"/>
            </p:cNvSpPr>
            <p:nvPr/>
          </p:nvSpPr>
          <p:spPr bwMode="auto">
            <a:xfrm>
              <a:off x="4870" y="2506"/>
              <a:ext cx="0" cy="547"/>
            </a:xfrm>
            <a:prstGeom prst="line">
              <a:avLst/>
            </a:prstGeom>
            <a:noFill/>
            <a:ln w="38100">
              <a:solidFill>
                <a:srgbClr val="FF0000"/>
              </a:solidFill>
              <a:round/>
              <a:headEnd/>
              <a:tailEnd type="arrow" w="med" len="med"/>
            </a:ln>
          </p:spPr>
          <p:txBody>
            <a:bodyPr wrap="none" anchor="ctr"/>
            <a:lstStyle/>
            <a:p>
              <a:endParaRPr lang="en-US"/>
            </a:p>
          </p:txBody>
        </p:sp>
        <p:sp>
          <p:nvSpPr>
            <p:cNvPr id="32788" name="Line 86"/>
            <p:cNvSpPr>
              <a:spLocks noChangeShapeType="1"/>
            </p:cNvSpPr>
            <p:nvPr/>
          </p:nvSpPr>
          <p:spPr bwMode="auto">
            <a:xfrm rot="19468751" flipH="1">
              <a:off x="4889" y="3104"/>
              <a:ext cx="163" cy="498"/>
            </a:xfrm>
            <a:prstGeom prst="line">
              <a:avLst/>
            </a:prstGeom>
            <a:noFill/>
            <a:ln w="38100">
              <a:solidFill>
                <a:srgbClr val="FF0000"/>
              </a:solidFill>
              <a:round/>
              <a:headEnd/>
              <a:tailEnd type="arrow" w="med" len="med"/>
            </a:ln>
          </p:spPr>
          <p:txBody>
            <a:bodyPr wrap="none" anchor="ctr"/>
            <a:lstStyle/>
            <a:p>
              <a:endParaRPr lang="en-US"/>
            </a:p>
          </p:txBody>
        </p:sp>
        <p:sp>
          <p:nvSpPr>
            <p:cNvPr id="32789" name="Line 87"/>
            <p:cNvSpPr>
              <a:spLocks noChangeShapeType="1"/>
            </p:cNvSpPr>
            <p:nvPr/>
          </p:nvSpPr>
          <p:spPr bwMode="auto">
            <a:xfrm rot="2173418">
              <a:off x="4679" y="3080"/>
              <a:ext cx="94" cy="607"/>
            </a:xfrm>
            <a:prstGeom prst="line">
              <a:avLst/>
            </a:prstGeom>
            <a:noFill/>
            <a:ln w="38100">
              <a:solidFill>
                <a:srgbClr val="FF0000"/>
              </a:solidFill>
              <a:round/>
              <a:headEnd/>
              <a:tailEnd type="arrow" w="med" len="med"/>
            </a:ln>
          </p:spPr>
          <p:txBody>
            <a:bodyPr wrap="none" anchor="ctr"/>
            <a:lstStyle/>
            <a:p>
              <a:endParaRPr lang="en-US"/>
            </a:p>
          </p:txBody>
        </p:sp>
        <p:sp>
          <p:nvSpPr>
            <p:cNvPr id="32790" name="AutoShape 88"/>
            <p:cNvSpPr>
              <a:spLocks noChangeArrowheads="1"/>
            </p:cNvSpPr>
            <p:nvPr/>
          </p:nvSpPr>
          <p:spPr bwMode="auto">
            <a:xfrm>
              <a:off x="4826" y="3041"/>
              <a:ext cx="86"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791" name="AutoShape 89"/>
            <p:cNvSpPr>
              <a:spLocks noChangeArrowheads="1"/>
            </p:cNvSpPr>
            <p:nvPr/>
          </p:nvSpPr>
          <p:spPr bwMode="auto">
            <a:xfrm>
              <a:off x="5017" y="3597"/>
              <a:ext cx="86"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792" name="AutoShape 90"/>
            <p:cNvSpPr>
              <a:spLocks noChangeArrowheads="1"/>
            </p:cNvSpPr>
            <p:nvPr/>
          </p:nvSpPr>
          <p:spPr bwMode="auto">
            <a:xfrm>
              <a:off x="4533" y="3613"/>
              <a:ext cx="86" cy="80"/>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793" name="Text Box 91"/>
            <p:cNvSpPr txBox="1">
              <a:spLocks noChangeArrowheads="1"/>
            </p:cNvSpPr>
            <p:nvPr/>
          </p:nvSpPr>
          <p:spPr bwMode="auto">
            <a:xfrm>
              <a:off x="4946" y="3130"/>
              <a:ext cx="583" cy="288"/>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choc  </a:t>
              </a:r>
            </a:p>
          </p:txBody>
        </p:sp>
        <p:sp>
          <p:nvSpPr>
            <p:cNvPr id="32794" name="Text Box 92"/>
            <p:cNvSpPr txBox="1">
              <a:spLocks noChangeArrowheads="1"/>
            </p:cNvSpPr>
            <p:nvPr/>
          </p:nvSpPr>
          <p:spPr bwMode="auto">
            <a:xfrm>
              <a:off x="4787" y="2665"/>
              <a:ext cx="535" cy="243"/>
            </a:xfrm>
            <a:prstGeom prst="rect">
              <a:avLst/>
            </a:prstGeom>
            <a:noFill/>
            <a:ln w="9525">
              <a:noFill/>
              <a:miter lim="800000"/>
              <a:headEnd/>
              <a:tailEnd/>
            </a:ln>
          </p:spPr>
          <p:txBody>
            <a:bodyPr anchor="ctr">
              <a:spAutoFit/>
            </a:bodyPr>
            <a:lstStyle/>
            <a:p>
              <a:pPr algn="r" eaLnBrk="0" hangingPunct="0">
                <a:lnSpc>
                  <a:spcPct val="120000"/>
                </a:lnSpc>
                <a:spcBef>
                  <a:spcPct val="20000"/>
                </a:spcBef>
              </a:pPr>
              <a:r>
                <a:rPr lang="en-US" sz="1600" b="1" i="0">
                  <a:solidFill>
                    <a:srgbClr val="036A66"/>
                  </a:solidFill>
                  <a:latin typeface="Arial" pitchFamily="34" charset="0"/>
                </a:rPr>
                <a:t>?dime</a:t>
              </a:r>
            </a:p>
          </p:txBody>
        </p:sp>
        <p:sp>
          <p:nvSpPr>
            <p:cNvPr id="32795" name="AutoShape 93"/>
            <p:cNvSpPr>
              <a:spLocks noChangeArrowheads="1"/>
            </p:cNvSpPr>
            <p:nvPr/>
          </p:nvSpPr>
          <p:spPr bwMode="auto">
            <a:xfrm>
              <a:off x="4830" y="2463"/>
              <a:ext cx="89" cy="88"/>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2796" name="Text Box 94"/>
            <p:cNvSpPr txBox="1">
              <a:spLocks noChangeArrowheads="1"/>
            </p:cNvSpPr>
            <p:nvPr/>
          </p:nvSpPr>
          <p:spPr bwMode="auto">
            <a:xfrm>
              <a:off x="4370" y="3168"/>
              <a:ext cx="365"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!tea</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79"/>
                                        </p:tgtEl>
                                        <p:attrNameLst>
                                          <p:attrName>style.visibility</p:attrName>
                                        </p:attrNameLst>
                                      </p:cBhvr>
                                      <p:to>
                                        <p:strVal val="visible"/>
                                      </p:to>
                                    </p:set>
                                    <p:animEffect transition="in" filter="dissolve">
                                      <p:cBhvr>
                                        <p:cTn id="22" dur="500"/>
                                        <p:tgtEl>
                                          <p:spTgt spid="25607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4"/>
          <p:cNvSpPr>
            <a:spLocks noGrp="1" noChangeArrowheads="1"/>
          </p:cNvSpPr>
          <p:nvPr>
            <p:ph type="sldNum" sz="quarter" idx="10"/>
          </p:nvPr>
        </p:nvSpPr>
        <p:spPr>
          <a:noFill/>
        </p:spPr>
        <p:txBody>
          <a:bodyPr/>
          <a:lstStyle/>
          <a:p>
            <a:r>
              <a:rPr lang="en-US"/>
              <a:t>   </a:t>
            </a:r>
            <a:fld id="{E2E85BFC-C77C-4E30-8AAE-AD799B47E16E}" type="slidenum">
              <a:rPr lang="en-US"/>
              <a:pPr/>
              <a:t>28</a:t>
            </a:fld>
            <a:endParaRPr lang="en-US"/>
          </a:p>
        </p:txBody>
      </p:sp>
      <p:grpSp>
        <p:nvGrpSpPr>
          <p:cNvPr id="2" name="Group 2"/>
          <p:cNvGrpSpPr>
            <a:grpSpLocks/>
          </p:cNvGrpSpPr>
          <p:nvPr/>
        </p:nvGrpSpPr>
        <p:grpSpPr bwMode="auto">
          <a:xfrm>
            <a:off x="622300" y="1855788"/>
            <a:ext cx="3760788" cy="2030412"/>
            <a:chOff x="384" y="1561"/>
            <a:chExt cx="2369" cy="1279"/>
          </a:xfrm>
        </p:grpSpPr>
        <p:sp>
          <p:nvSpPr>
            <p:cNvPr id="33828" name="Oval 3"/>
            <p:cNvSpPr>
              <a:spLocks noChangeArrowheads="1"/>
            </p:cNvSpPr>
            <p:nvPr/>
          </p:nvSpPr>
          <p:spPr bwMode="auto">
            <a:xfrm>
              <a:off x="1743" y="1761"/>
              <a:ext cx="185" cy="184"/>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33829" name="Text Box 4"/>
            <p:cNvSpPr txBox="1">
              <a:spLocks noChangeArrowheads="1"/>
            </p:cNvSpPr>
            <p:nvPr/>
          </p:nvSpPr>
          <p:spPr bwMode="auto">
            <a:xfrm>
              <a:off x="1823" y="2081"/>
              <a:ext cx="930"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 x (x &gt;= 0)</a:t>
              </a:r>
            </a:p>
          </p:txBody>
        </p:sp>
        <p:sp>
          <p:nvSpPr>
            <p:cNvPr id="33830" name="Text Box 5"/>
            <p:cNvSpPr txBox="1">
              <a:spLocks noChangeArrowheads="1"/>
            </p:cNvSpPr>
            <p:nvPr/>
          </p:nvSpPr>
          <p:spPr bwMode="auto">
            <a:xfrm>
              <a:off x="395" y="2370"/>
              <a:ext cx="384"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 y</a:t>
              </a:r>
            </a:p>
          </p:txBody>
        </p:sp>
        <p:cxnSp>
          <p:nvCxnSpPr>
            <p:cNvPr id="33831" name="AutoShape 6"/>
            <p:cNvCxnSpPr>
              <a:cxnSpLocks noChangeShapeType="1"/>
              <a:endCxn id="33828" idx="0"/>
            </p:cNvCxnSpPr>
            <p:nvPr/>
          </p:nvCxnSpPr>
          <p:spPr bwMode="auto">
            <a:xfrm rot="16200000" flipH="1">
              <a:off x="1662" y="1587"/>
              <a:ext cx="200" cy="148"/>
            </a:xfrm>
            <a:prstGeom prst="curvedConnector3">
              <a:avLst>
                <a:gd name="adj1" fmla="val 50000"/>
              </a:avLst>
            </a:prstGeom>
            <a:noFill/>
            <a:ln w="28575">
              <a:solidFill>
                <a:srgbClr val="FF0000"/>
              </a:solidFill>
              <a:round/>
              <a:headEnd/>
              <a:tailEnd type="triangle" w="med" len="med"/>
            </a:ln>
          </p:spPr>
        </p:cxnSp>
        <p:cxnSp>
          <p:nvCxnSpPr>
            <p:cNvPr id="33832" name="AutoShape 7"/>
            <p:cNvCxnSpPr>
              <a:cxnSpLocks noChangeShapeType="1"/>
              <a:stCxn id="33834" idx="2"/>
              <a:endCxn id="33828" idx="2"/>
            </p:cNvCxnSpPr>
            <p:nvPr/>
          </p:nvCxnSpPr>
          <p:spPr bwMode="auto">
            <a:xfrm rot="10800000" flipH="1">
              <a:off x="1735" y="1853"/>
              <a:ext cx="8" cy="776"/>
            </a:xfrm>
            <a:prstGeom prst="curvedConnector3">
              <a:avLst>
                <a:gd name="adj1" fmla="val -15400005"/>
              </a:avLst>
            </a:prstGeom>
            <a:noFill/>
            <a:ln w="38100">
              <a:solidFill>
                <a:srgbClr val="FF0000"/>
              </a:solidFill>
              <a:round/>
              <a:headEnd/>
              <a:tailEnd type="triangle" w="med" len="med"/>
            </a:ln>
          </p:spPr>
        </p:cxnSp>
        <p:sp>
          <p:nvSpPr>
            <p:cNvPr id="33833" name="Text Box 8"/>
            <p:cNvSpPr txBox="1">
              <a:spLocks noChangeArrowheads="1"/>
            </p:cNvSpPr>
            <p:nvPr/>
          </p:nvSpPr>
          <p:spPr bwMode="auto">
            <a:xfrm>
              <a:off x="384" y="2609"/>
              <a:ext cx="931"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(|y</a:t>
              </a:r>
              <a:r>
                <a:rPr lang="en-GB" sz="1600" i="0">
                  <a:solidFill>
                    <a:srgbClr val="118548"/>
                  </a:solidFill>
                  <a:latin typeface="Arial" pitchFamily="34" charset="0"/>
                </a:rPr>
                <a:t>x</a:t>
              </a:r>
              <a:r>
                <a:rPr lang="en-GB" b="1" i="0">
                  <a:solidFill>
                    <a:srgbClr val="118548"/>
                  </a:solidFill>
                  <a:latin typeface="Arial" pitchFamily="34" charset="0"/>
                </a:rPr>
                <a:t>y–x| &lt; </a:t>
              </a:r>
              <a:r>
                <a:rPr lang="el-GR" b="1" i="0">
                  <a:solidFill>
                    <a:srgbClr val="118548"/>
                  </a:solidFill>
                  <a:latin typeface="Arial" pitchFamily="34" charset="0"/>
                </a:rPr>
                <a:t>ε</a:t>
              </a:r>
              <a:r>
                <a:rPr lang="en-US" b="1" i="0">
                  <a:solidFill>
                    <a:srgbClr val="118548"/>
                  </a:solidFill>
                  <a:latin typeface="Arial" pitchFamily="34" charset="0"/>
                </a:rPr>
                <a:t>)</a:t>
              </a:r>
              <a:endParaRPr lang="en-GB" b="1" i="0">
                <a:solidFill>
                  <a:srgbClr val="118548"/>
                </a:solidFill>
                <a:latin typeface="Arial" pitchFamily="34" charset="0"/>
              </a:endParaRPr>
            </a:p>
          </p:txBody>
        </p:sp>
        <p:sp>
          <p:nvSpPr>
            <p:cNvPr id="33834" name="Oval 9"/>
            <p:cNvSpPr>
              <a:spLocks noChangeArrowheads="1"/>
            </p:cNvSpPr>
            <p:nvPr/>
          </p:nvSpPr>
          <p:spPr bwMode="auto">
            <a:xfrm>
              <a:off x="1735" y="2537"/>
              <a:ext cx="185" cy="184"/>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cxnSp>
          <p:nvCxnSpPr>
            <p:cNvPr id="33835" name="AutoShape 10"/>
            <p:cNvCxnSpPr>
              <a:cxnSpLocks noChangeShapeType="1"/>
              <a:stCxn id="33828" idx="4"/>
              <a:endCxn id="33834" idx="0"/>
            </p:cNvCxnSpPr>
            <p:nvPr/>
          </p:nvCxnSpPr>
          <p:spPr bwMode="auto">
            <a:xfrm flipH="1">
              <a:off x="1828" y="1945"/>
              <a:ext cx="8" cy="592"/>
            </a:xfrm>
            <a:prstGeom prst="straightConnector1">
              <a:avLst/>
            </a:prstGeom>
            <a:noFill/>
            <a:ln w="38100">
              <a:solidFill>
                <a:srgbClr val="FF0000"/>
              </a:solidFill>
              <a:round/>
              <a:headEnd/>
              <a:tailEnd type="triangle" w="med" len="med"/>
            </a:ln>
          </p:spPr>
        </p:cxnSp>
      </p:grpSp>
      <p:sp>
        <p:nvSpPr>
          <p:cNvPr id="33796" name="Text Box 11"/>
          <p:cNvSpPr txBox="1">
            <a:spLocks noChangeArrowheads="1"/>
          </p:cNvSpPr>
          <p:nvPr/>
        </p:nvSpPr>
        <p:spPr bwMode="auto">
          <a:xfrm>
            <a:off x="423863" y="1547813"/>
            <a:ext cx="1581150" cy="641350"/>
          </a:xfrm>
          <a:prstGeom prst="rect">
            <a:avLst/>
          </a:prstGeom>
          <a:noFill/>
          <a:ln w="12700" cap="sq">
            <a:noFill/>
            <a:miter lim="800000"/>
            <a:headEnd/>
            <a:tailEnd/>
          </a:ln>
        </p:spPr>
        <p:txBody>
          <a:bodyPr wrap="none">
            <a:spAutoFit/>
          </a:bodyPr>
          <a:lstStyle/>
          <a:p>
            <a:pPr algn="r" eaLnBrk="0" hangingPunct="0"/>
            <a:r>
              <a:rPr lang="en-US" b="1" i="0">
                <a:solidFill>
                  <a:schemeClr val="tx1"/>
                </a:solidFill>
                <a:latin typeface="Arial" pitchFamily="34" charset="0"/>
              </a:rPr>
              <a:t>specification</a:t>
            </a:r>
            <a:br>
              <a:rPr lang="en-US" b="1" i="0">
                <a:solidFill>
                  <a:schemeClr val="tx1"/>
                </a:solidFill>
                <a:latin typeface="Arial" pitchFamily="34" charset="0"/>
              </a:rPr>
            </a:br>
            <a:r>
              <a:rPr lang="en-US" b="1" i="0">
                <a:solidFill>
                  <a:schemeClr val="tx1"/>
                </a:solidFill>
                <a:latin typeface="Arial" pitchFamily="34" charset="0"/>
              </a:rPr>
              <a:t>model</a:t>
            </a:r>
            <a:endParaRPr lang="en-GB" b="1" i="0">
              <a:solidFill>
                <a:schemeClr val="tx1"/>
              </a:solidFill>
              <a:latin typeface="Arial" pitchFamily="34" charset="0"/>
            </a:endParaRPr>
          </a:p>
        </p:txBody>
      </p:sp>
      <p:grpSp>
        <p:nvGrpSpPr>
          <p:cNvPr id="3" name="Group 12"/>
          <p:cNvGrpSpPr>
            <a:grpSpLocks/>
          </p:cNvGrpSpPr>
          <p:nvPr/>
        </p:nvGrpSpPr>
        <p:grpSpPr bwMode="auto">
          <a:xfrm>
            <a:off x="4497388" y="1106488"/>
            <a:ext cx="4646612" cy="2157412"/>
            <a:chOff x="2833" y="721"/>
            <a:chExt cx="2927" cy="1359"/>
          </a:xfrm>
        </p:grpSpPr>
        <p:sp>
          <p:nvSpPr>
            <p:cNvPr id="33816" name="Text Box 13"/>
            <p:cNvSpPr txBox="1">
              <a:spLocks noChangeArrowheads="1"/>
            </p:cNvSpPr>
            <p:nvPr/>
          </p:nvSpPr>
          <p:spPr bwMode="auto">
            <a:xfrm>
              <a:off x="3259" y="1758"/>
              <a:ext cx="479" cy="250"/>
            </a:xfrm>
            <a:prstGeom prst="rect">
              <a:avLst/>
            </a:prstGeom>
            <a:noFill/>
            <a:ln w="12700">
              <a:noFill/>
              <a:miter lim="800000"/>
              <a:headEnd/>
              <a:tailEnd/>
            </a:ln>
          </p:spPr>
          <p:txBody>
            <a:bodyPr>
              <a:spAutoFit/>
            </a:bodyPr>
            <a:lstStyle/>
            <a:p>
              <a:pPr defTabSz="762000" eaLnBrk="0" hangingPunct="0">
                <a:spcBef>
                  <a:spcPct val="50000"/>
                </a:spcBef>
              </a:pPr>
              <a:r>
                <a:rPr lang="en-GB" sz="2000" b="1" i="0">
                  <a:solidFill>
                    <a:srgbClr val="118548"/>
                  </a:solidFill>
                  <a:latin typeface="Arial" pitchFamily="34" charset="0"/>
                </a:rPr>
                <a:t>! </a:t>
              </a:r>
              <a:r>
                <a:rPr lang="en-GB" sz="2000" b="1" i="0">
                  <a:solidFill>
                    <a:srgbClr val="118548"/>
                  </a:solidFill>
                  <a:latin typeface="Arial" pitchFamily="34" charset="0"/>
                  <a:sym typeface="Symbol" pitchFamily="18" charset="2"/>
                </a:rPr>
                <a:t></a:t>
              </a:r>
              <a:r>
                <a:rPr lang="en-GB" sz="2000" b="1" i="0">
                  <a:solidFill>
                    <a:srgbClr val="118548"/>
                  </a:solidFill>
                  <a:latin typeface="Arial" pitchFamily="34" charset="0"/>
                </a:rPr>
                <a:t>x</a:t>
              </a:r>
            </a:p>
          </p:txBody>
        </p:sp>
        <p:cxnSp>
          <p:nvCxnSpPr>
            <p:cNvPr id="33817" name="AutoShape 14"/>
            <p:cNvCxnSpPr>
              <a:cxnSpLocks noChangeShapeType="1"/>
              <a:stCxn id="33819" idx="7"/>
              <a:endCxn id="33819" idx="5"/>
            </p:cNvCxnSpPr>
            <p:nvPr/>
          </p:nvCxnSpPr>
          <p:spPr bwMode="auto">
            <a:xfrm rot="5400000" flipV="1">
              <a:off x="4733" y="1188"/>
              <a:ext cx="130" cy="1"/>
            </a:xfrm>
            <a:prstGeom prst="curvedConnector5">
              <a:avLst>
                <a:gd name="adj1" fmla="val -131537"/>
                <a:gd name="adj2" fmla="val 30200009"/>
                <a:gd name="adj3" fmla="val 231537"/>
              </a:avLst>
            </a:prstGeom>
            <a:noFill/>
            <a:ln w="38100">
              <a:solidFill>
                <a:srgbClr val="FF0000"/>
              </a:solidFill>
              <a:round/>
              <a:headEnd/>
              <a:tailEnd type="triangle" w="med" len="med"/>
            </a:ln>
          </p:spPr>
        </p:cxnSp>
        <p:sp>
          <p:nvSpPr>
            <p:cNvPr id="33818" name="Text Box 15"/>
            <p:cNvSpPr txBox="1">
              <a:spLocks noChangeArrowheads="1"/>
            </p:cNvSpPr>
            <p:nvPr/>
          </p:nvSpPr>
          <p:spPr bwMode="auto">
            <a:xfrm>
              <a:off x="4829" y="721"/>
              <a:ext cx="931"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 x (x &lt; 0)</a:t>
              </a:r>
            </a:p>
          </p:txBody>
        </p:sp>
        <p:sp>
          <p:nvSpPr>
            <p:cNvPr id="33819" name="Oval 16"/>
            <p:cNvSpPr>
              <a:spLocks noChangeArrowheads="1"/>
            </p:cNvSpPr>
            <p:nvPr/>
          </p:nvSpPr>
          <p:spPr bwMode="auto">
            <a:xfrm>
              <a:off x="4639" y="1097"/>
              <a:ext cx="185" cy="184"/>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33820" name="Text Box 17"/>
            <p:cNvSpPr txBox="1">
              <a:spLocks noChangeArrowheads="1"/>
            </p:cNvSpPr>
            <p:nvPr/>
          </p:nvSpPr>
          <p:spPr bwMode="auto">
            <a:xfrm>
              <a:off x="3895" y="1449"/>
              <a:ext cx="930"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 x (x &gt;= 0)</a:t>
              </a:r>
            </a:p>
          </p:txBody>
        </p:sp>
        <p:cxnSp>
          <p:nvCxnSpPr>
            <p:cNvPr id="33821" name="AutoShape 18"/>
            <p:cNvCxnSpPr>
              <a:cxnSpLocks noChangeShapeType="1"/>
              <a:endCxn id="33819" idx="0"/>
            </p:cNvCxnSpPr>
            <p:nvPr/>
          </p:nvCxnSpPr>
          <p:spPr bwMode="auto">
            <a:xfrm rot="16200000" flipH="1">
              <a:off x="4558" y="923"/>
              <a:ext cx="200" cy="148"/>
            </a:xfrm>
            <a:prstGeom prst="curvedConnector3">
              <a:avLst>
                <a:gd name="adj1" fmla="val 50000"/>
              </a:avLst>
            </a:prstGeom>
            <a:noFill/>
            <a:ln w="28575">
              <a:solidFill>
                <a:srgbClr val="FF0000"/>
              </a:solidFill>
              <a:round/>
              <a:headEnd/>
              <a:tailEnd type="triangle" w="med" len="med"/>
            </a:ln>
          </p:spPr>
        </p:cxnSp>
        <p:cxnSp>
          <p:nvCxnSpPr>
            <p:cNvPr id="33822" name="AutoShape 19"/>
            <p:cNvCxnSpPr>
              <a:cxnSpLocks noChangeShapeType="1"/>
              <a:stCxn id="33823" idx="2"/>
              <a:endCxn id="33819" idx="2"/>
            </p:cNvCxnSpPr>
            <p:nvPr/>
          </p:nvCxnSpPr>
          <p:spPr bwMode="auto">
            <a:xfrm rot="10800000" flipH="1">
              <a:off x="4631" y="1189"/>
              <a:ext cx="8" cy="776"/>
            </a:xfrm>
            <a:prstGeom prst="curvedConnector3">
              <a:avLst>
                <a:gd name="adj1" fmla="val -15400005"/>
              </a:avLst>
            </a:prstGeom>
            <a:noFill/>
            <a:ln w="38100">
              <a:solidFill>
                <a:srgbClr val="FF0000"/>
              </a:solidFill>
              <a:round/>
              <a:headEnd/>
              <a:tailEnd type="triangle" w="med" len="med"/>
            </a:ln>
          </p:spPr>
        </p:cxnSp>
        <p:sp>
          <p:nvSpPr>
            <p:cNvPr id="33823" name="Oval 20"/>
            <p:cNvSpPr>
              <a:spLocks noChangeArrowheads="1"/>
            </p:cNvSpPr>
            <p:nvPr/>
          </p:nvSpPr>
          <p:spPr bwMode="auto">
            <a:xfrm>
              <a:off x="4631" y="1873"/>
              <a:ext cx="185" cy="184"/>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cxnSp>
          <p:nvCxnSpPr>
            <p:cNvPr id="33824" name="AutoShape 21"/>
            <p:cNvCxnSpPr>
              <a:cxnSpLocks noChangeShapeType="1"/>
              <a:stCxn id="33819" idx="4"/>
              <a:endCxn id="33823" idx="0"/>
            </p:cNvCxnSpPr>
            <p:nvPr/>
          </p:nvCxnSpPr>
          <p:spPr bwMode="auto">
            <a:xfrm flipH="1">
              <a:off x="4724" y="1281"/>
              <a:ext cx="8" cy="592"/>
            </a:xfrm>
            <a:prstGeom prst="straightConnector1">
              <a:avLst/>
            </a:prstGeom>
            <a:noFill/>
            <a:ln w="38100">
              <a:solidFill>
                <a:srgbClr val="FF0000"/>
              </a:solidFill>
              <a:round/>
              <a:headEnd/>
              <a:tailEnd type="triangle" w="med" len="med"/>
            </a:ln>
          </p:spPr>
        </p:cxnSp>
        <p:sp>
          <p:nvSpPr>
            <p:cNvPr id="33825" name="Text Box 22"/>
            <p:cNvSpPr txBox="1">
              <a:spLocks noChangeArrowheads="1"/>
            </p:cNvSpPr>
            <p:nvPr/>
          </p:nvSpPr>
          <p:spPr bwMode="auto">
            <a:xfrm>
              <a:off x="2833" y="854"/>
              <a:ext cx="948" cy="404"/>
            </a:xfrm>
            <a:prstGeom prst="rect">
              <a:avLst/>
            </a:prstGeom>
            <a:noFill/>
            <a:ln w="12700" cap="sq">
              <a:noFill/>
              <a:miter lim="800000"/>
              <a:headEnd/>
              <a:tailEnd/>
            </a:ln>
          </p:spPr>
          <p:txBody>
            <a:bodyPr wrap="none">
              <a:spAutoFit/>
            </a:bodyPr>
            <a:lstStyle/>
            <a:p>
              <a:pPr algn="r" eaLnBrk="0" hangingPunct="0"/>
              <a:endParaRPr lang="en-US" b="1" i="0">
                <a:solidFill>
                  <a:schemeClr val="tx1"/>
                </a:solidFill>
                <a:latin typeface="Arial" pitchFamily="34" charset="0"/>
              </a:endParaRPr>
            </a:p>
            <a:p>
              <a:pPr algn="r" eaLnBrk="0" hangingPunct="0"/>
              <a:r>
                <a:rPr lang="en-US" b="1" i="0">
                  <a:solidFill>
                    <a:schemeClr val="tx1"/>
                  </a:solidFill>
                  <a:latin typeface="Arial" pitchFamily="34" charset="0"/>
                </a:rPr>
                <a:t>SUT models</a:t>
              </a:r>
              <a:endParaRPr lang="en-GB" b="1" i="0">
                <a:solidFill>
                  <a:schemeClr val="tx1"/>
                </a:solidFill>
                <a:latin typeface="Arial" pitchFamily="34" charset="0"/>
              </a:endParaRPr>
            </a:p>
          </p:txBody>
        </p:sp>
        <p:cxnSp>
          <p:nvCxnSpPr>
            <p:cNvPr id="33826" name="AutoShape 23"/>
            <p:cNvCxnSpPr>
              <a:cxnSpLocks noChangeShapeType="1"/>
              <a:stCxn id="33823" idx="7"/>
              <a:endCxn id="33823" idx="5"/>
            </p:cNvCxnSpPr>
            <p:nvPr/>
          </p:nvCxnSpPr>
          <p:spPr bwMode="auto">
            <a:xfrm rot="5400000" flipV="1">
              <a:off x="4725" y="1964"/>
              <a:ext cx="130" cy="1"/>
            </a:xfrm>
            <a:prstGeom prst="curvedConnector5">
              <a:avLst>
                <a:gd name="adj1" fmla="val -131537"/>
                <a:gd name="adj2" fmla="val 33400009"/>
                <a:gd name="adj3" fmla="val 231537"/>
              </a:avLst>
            </a:prstGeom>
            <a:noFill/>
            <a:ln w="38100">
              <a:solidFill>
                <a:srgbClr val="FF0000"/>
              </a:solidFill>
              <a:round/>
              <a:headEnd/>
              <a:tailEnd type="triangle" w="med" len="med"/>
            </a:ln>
          </p:spPr>
        </p:cxnSp>
        <p:sp>
          <p:nvSpPr>
            <p:cNvPr id="33827" name="Text Box 24"/>
            <p:cNvSpPr txBox="1">
              <a:spLocks noChangeArrowheads="1"/>
            </p:cNvSpPr>
            <p:nvPr/>
          </p:nvSpPr>
          <p:spPr bwMode="auto">
            <a:xfrm>
              <a:off x="5125" y="1849"/>
              <a:ext cx="371"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 x</a:t>
              </a:r>
            </a:p>
          </p:txBody>
        </p:sp>
      </p:grpSp>
      <p:sp>
        <p:nvSpPr>
          <p:cNvPr id="1061913" name="Text Box 25"/>
          <p:cNvSpPr txBox="1">
            <a:spLocks noChangeArrowheads="1"/>
          </p:cNvSpPr>
          <p:nvPr/>
        </p:nvSpPr>
        <p:spPr bwMode="auto">
          <a:xfrm>
            <a:off x="347663" y="4465638"/>
            <a:ext cx="3892550" cy="1917700"/>
          </a:xfrm>
          <a:prstGeom prst="rect">
            <a:avLst/>
          </a:prstGeom>
          <a:noFill/>
          <a:ln w="12700" cap="sq">
            <a:noFill/>
            <a:miter lim="800000"/>
            <a:headEnd/>
            <a:tailEnd/>
          </a:ln>
        </p:spPr>
        <p:txBody>
          <a:bodyPr>
            <a:spAutoFit/>
          </a:bodyPr>
          <a:lstStyle/>
          <a:p>
            <a:pPr eaLnBrk="0" hangingPunct="0">
              <a:lnSpc>
                <a:spcPct val="130000"/>
              </a:lnSpc>
            </a:pPr>
            <a:r>
              <a:rPr lang="en-US" b="1" i="0" dirty="0">
                <a:solidFill>
                  <a:srgbClr val="990033"/>
                </a:solidFill>
                <a:latin typeface="Arial" pitchFamily="34" charset="0"/>
              </a:rPr>
              <a:t>LTS and </a:t>
            </a:r>
            <a:r>
              <a:rPr lang="en-US" sz="2000" b="1" i="0" dirty="0" err="1">
                <a:solidFill>
                  <a:srgbClr val="990033"/>
                </a:solidFill>
                <a:latin typeface="Arial" pitchFamily="34" charset="0"/>
              </a:rPr>
              <a:t>ioco</a:t>
            </a:r>
            <a:r>
              <a:rPr lang="en-US" b="1" i="0" dirty="0">
                <a:solidFill>
                  <a:srgbClr val="990033"/>
                </a:solidFill>
                <a:latin typeface="Arial" pitchFamily="34" charset="0"/>
              </a:rPr>
              <a:t> allow:</a:t>
            </a:r>
          </a:p>
          <a:p>
            <a:pPr eaLnBrk="0" hangingPunct="0">
              <a:lnSpc>
                <a:spcPct val="130000"/>
              </a:lnSpc>
              <a:buFontTx/>
              <a:buChar char="•"/>
            </a:pPr>
            <a:r>
              <a:rPr lang="en-US" b="1" i="0" dirty="0">
                <a:solidFill>
                  <a:srgbClr val="990033"/>
                </a:solidFill>
                <a:latin typeface="Arial" pitchFamily="34" charset="0"/>
              </a:rPr>
              <a:t>  non-determinism</a:t>
            </a:r>
          </a:p>
          <a:p>
            <a:pPr eaLnBrk="0" hangingPunct="0">
              <a:lnSpc>
                <a:spcPct val="130000"/>
              </a:lnSpc>
              <a:buFontTx/>
              <a:buChar char="•"/>
            </a:pPr>
            <a:r>
              <a:rPr lang="en-US" b="1" i="0" dirty="0">
                <a:solidFill>
                  <a:srgbClr val="990033"/>
                </a:solidFill>
                <a:latin typeface="Arial" pitchFamily="34" charset="0"/>
              </a:rPr>
              <a:t>  under-specification</a:t>
            </a:r>
          </a:p>
          <a:p>
            <a:pPr eaLnBrk="0" hangingPunct="0">
              <a:lnSpc>
                <a:spcPct val="130000"/>
              </a:lnSpc>
              <a:buFontTx/>
              <a:buChar char="•"/>
            </a:pPr>
            <a:r>
              <a:rPr lang="en-US" b="1" i="0" dirty="0">
                <a:solidFill>
                  <a:srgbClr val="990033"/>
                </a:solidFill>
                <a:latin typeface="Arial" pitchFamily="34" charset="0"/>
              </a:rPr>
              <a:t>  the specification of properties</a:t>
            </a:r>
            <a:br>
              <a:rPr lang="en-US" b="1" i="0" dirty="0">
                <a:solidFill>
                  <a:srgbClr val="990033"/>
                </a:solidFill>
                <a:latin typeface="Arial" pitchFamily="34" charset="0"/>
              </a:rPr>
            </a:br>
            <a:r>
              <a:rPr lang="en-US" b="1" i="0" dirty="0">
                <a:solidFill>
                  <a:srgbClr val="990033"/>
                </a:solidFill>
                <a:latin typeface="Arial" pitchFamily="34" charset="0"/>
              </a:rPr>
              <a:t>   rather than construction</a:t>
            </a:r>
            <a:endParaRPr lang="en-GB" b="1" i="0" dirty="0">
              <a:solidFill>
                <a:srgbClr val="990033"/>
              </a:solidFill>
              <a:latin typeface="Arial" pitchFamily="34" charset="0"/>
            </a:endParaRPr>
          </a:p>
        </p:txBody>
      </p:sp>
      <p:sp>
        <p:nvSpPr>
          <p:cNvPr id="33799" name="Rectangle 26"/>
          <p:cNvSpPr>
            <a:spLocks noGrp="1" noChangeArrowheads="1"/>
          </p:cNvSpPr>
          <p:nvPr>
            <p:ph type="title"/>
          </p:nvPr>
        </p:nvSpPr>
        <p:spPr>
          <a:noFill/>
        </p:spPr>
        <p:txBody>
          <a:bodyPr wrap="square" lIns="91440" tIns="45720" rIns="91440" bIns="45720" anchor="ctr"/>
          <a:lstStyle/>
          <a:p>
            <a:pPr algn="ctr"/>
            <a:r>
              <a:rPr lang="en-US" dirty="0" smtClean="0"/>
              <a:t>Example: </a:t>
            </a:r>
            <a:r>
              <a:rPr lang="en-US" dirty="0" err="1" smtClean="0"/>
              <a:t>ioco</a:t>
            </a:r>
            <a:endParaRPr lang="en-US" dirty="0" smtClean="0"/>
          </a:p>
        </p:txBody>
      </p:sp>
      <p:grpSp>
        <p:nvGrpSpPr>
          <p:cNvPr id="4" name="Group 27"/>
          <p:cNvGrpSpPr>
            <a:grpSpLocks/>
          </p:cNvGrpSpPr>
          <p:nvPr/>
        </p:nvGrpSpPr>
        <p:grpSpPr bwMode="auto">
          <a:xfrm>
            <a:off x="4360863" y="4230688"/>
            <a:ext cx="4783137" cy="2019300"/>
            <a:chOff x="2747" y="2665"/>
            <a:chExt cx="3013" cy="1272"/>
          </a:xfrm>
        </p:grpSpPr>
        <p:sp>
          <p:nvSpPr>
            <p:cNvPr id="33801" name="Text Box 28"/>
            <p:cNvSpPr txBox="1">
              <a:spLocks noChangeArrowheads="1"/>
            </p:cNvSpPr>
            <p:nvPr/>
          </p:nvSpPr>
          <p:spPr bwMode="auto">
            <a:xfrm>
              <a:off x="2747" y="3526"/>
              <a:ext cx="479" cy="250"/>
            </a:xfrm>
            <a:prstGeom prst="rect">
              <a:avLst/>
            </a:prstGeom>
            <a:noFill/>
            <a:ln w="12700">
              <a:noFill/>
              <a:miter lim="800000"/>
              <a:headEnd/>
              <a:tailEnd/>
            </a:ln>
          </p:spPr>
          <p:txBody>
            <a:bodyPr>
              <a:spAutoFit/>
            </a:bodyPr>
            <a:lstStyle/>
            <a:p>
              <a:pPr defTabSz="762000" eaLnBrk="0" hangingPunct="0">
                <a:spcBef>
                  <a:spcPct val="50000"/>
                </a:spcBef>
              </a:pPr>
              <a:r>
                <a:rPr lang="en-GB" sz="2000" b="1" i="0">
                  <a:solidFill>
                    <a:srgbClr val="118548"/>
                  </a:solidFill>
                  <a:latin typeface="Arial" pitchFamily="34" charset="0"/>
                </a:rPr>
                <a:t>! -</a:t>
              </a:r>
              <a:r>
                <a:rPr lang="en-GB" sz="2000" b="1" i="0">
                  <a:solidFill>
                    <a:srgbClr val="118548"/>
                  </a:solidFill>
                  <a:latin typeface="Arial" pitchFamily="34" charset="0"/>
                  <a:sym typeface="Symbol" pitchFamily="18" charset="2"/>
                </a:rPr>
                <a:t></a:t>
              </a:r>
              <a:r>
                <a:rPr lang="en-GB" sz="2000" b="1" i="0">
                  <a:solidFill>
                    <a:srgbClr val="118548"/>
                  </a:solidFill>
                  <a:latin typeface="Arial" pitchFamily="34" charset="0"/>
                </a:rPr>
                <a:t>x</a:t>
              </a:r>
            </a:p>
          </p:txBody>
        </p:sp>
        <p:cxnSp>
          <p:nvCxnSpPr>
            <p:cNvPr id="33802" name="AutoShape 29"/>
            <p:cNvCxnSpPr>
              <a:cxnSpLocks noChangeShapeType="1"/>
              <a:stCxn id="33804" idx="6"/>
              <a:endCxn id="33812" idx="0"/>
            </p:cNvCxnSpPr>
            <p:nvPr/>
          </p:nvCxnSpPr>
          <p:spPr bwMode="auto">
            <a:xfrm>
              <a:off x="4312" y="2957"/>
              <a:ext cx="724" cy="292"/>
            </a:xfrm>
            <a:prstGeom prst="curvedConnector2">
              <a:avLst/>
            </a:prstGeom>
            <a:noFill/>
            <a:ln w="38100">
              <a:solidFill>
                <a:srgbClr val="FF0000"/>
              </a:solidFill>
              <a:round/>
              <a:headEnd/>
              <a:tailEnd type="triangle" w="med" len="med"/>
            </a:ln>
          </p:spPr>
        </p:cxnSp>
        <p:sp>
          <p:nvSpPr>
            <p:cNvPr id="33803" name="Text Box 30"/>
            <p:cNvSpPr txBox="1">
              <a:spLocks noChangeArrowheads="1"/>
            </p:cNvSpPr>
            <p:nvPr/>
          </p:nvSpPr>
          <p:spPr bwMode="auto">
            <a:xfrm>
              <a:off x="4485" y="2745"/>
              <a:ext cx="931"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 x (x &lt; 0)</a:t>
              </a:r>
            </a:p>
          </p:txBody>
        </p:sp>
        <p:sp>
          <p:nvSpPr>
            <p:cNvPr id="33804" name="Oval 31"/>
            <p:cNvSpPr>
              <a:spLocks noChangeArrowheads="1"/>
            </p:cNvSpPr>
            <p:nvPr/>
          </p:nvSpPr>
          <p:spPr bwMode="auto">
            <a:xfrm>
              <a:off x="4127" y="2865"/>
              <a:ext cx="185" cy="184"/>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33805" name="Text Box 32"/>
            <p:cNvSpPr txBox="1">
              <a:spLocks noChangeArrowheads="1"/>
            </p:cNvSpPr>
            <p:nvPr/>
          </p:nvSpPr>
          <p:spPr bwMode="auto">
            <a:xfrm>
              <a:off x="3383" y="3217"/>
              <a:ext cx="930"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 x (x &gt;= 0)</a:t>
              </a:r>
            </a:p>
          </p:txBody>
        </p:sp>
        <p:cxnSp>
          <p:nvCxnSpPr>
            <p:cNvPr id="33806" name="AutoShape 33"/>
            <p:cNvCxnSpPr>
              <a:cxnSpLocks noChangeShapeType="1"/>
              <a:endCxn id="33804" idx="0"/>
            </p:cNvCxnSpPr>
            <p:nvPr/>
          </p:nvCxnSpPr>
          <p:spPr bwMode="auto">
            <a:xfrm rot="16200000" flipH="1">
              <a:off x="4046" y="2691"/>
              <a:ext cx="200" cy="148"/>
            </a:xfrm>
            <a:prstGeom prst="curvedConnector3">
              <a:avLst>
                <a:gd name="adj1" fmla="val 50000"/>
              </a:avLst>
            </a:prstGeom>
            <a:noFill/>
            <a:ln w="28575">
              <a:solidFill>
                <a:srgbClr val="FF0000"/>
              </a:solidFill>
              <a:round/>
              <a:headEnd/>
              <a:tailEnd type="triangle" w="med" len="med"/>
            </a:ln>
          </p:spPr>
        </p:cxnSp>
        <p:cxnSp>
          <p:nvCxnSpPr>
            <p:cNvPr id="33807" name="AutoShape 34"/>
            <p:cNvCxnSpPr>
              <a:cxnSpLocks noChangeShapeType="1"/>
              <a:stCxn id="33808" idx="2"/>
              <a:endCxn id="33804" idx="2"/>
            </p:cNvCxnSpPr>
            <p:nvPr/>
          </p:nvCxnSpPr>
          <p:spPr bwMode="auto">
            <a:xfrm rot="10800000" flipH="1">
              <a:off x="4119" y="2957"/>
              <a:ext cx="8" cy="776"/>
            </a:xfrm>
            <a:prstGeom prst="curvedConnector3">
              <a:avLst>
                <a:gd name="adj1" fmla="val -15400005"/>
              </a:avLst>
            </a:prstGeom>
            <a:noFill/>
            <a:ln w="38100">
              <a:solidFill>
                <a:srgbClr val="FF0000"/>
              </a:solidFill>
              <a:round/>
              <a:headEnd/>
              <a:tailEnd type="triangle" w="med" len="med"/>
            </a:ln>
          </p:spPr>
        </p:cxnSp>
        <p:sp>
          <p:nvSpPr>
            <p:cNvPr id="33808" name="Oval 35"/>
            <p:cNvSpPr>
              <a:spLocks noChangeArrowheads="1"/>
            </p:cNvSpPr>
            <p:nvPr/>
          </p:nvSpPr>
          <p:spPr bwMode="auto">
            <a:xfrm>
              <a:off x="4119" y="3641"/>
              <a:ext cx="185" cy="184"/>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cxnSp>
          <p:nvCxnSpPr>
            <p:cNvPr id="33809" name="AutoShape 36"/>
            <p:cNvCxnSpPr>
              <a:cxnSpLocks noChangeShapeType="1"/>
              <a:stCxn id="33804" idx="4"/>
              <a:endCxn id="33808" idx="0"/>
            </p:cNvCxnSpPr>
            <p:nvPr/>
          </p:nvCxnSpPr>
          <p:spPr bwMode="auto">
            <a:xfrm flipH="1">
              <a:off x="4212" y="3049"/>
              <a:ext cx="8" cy="592"/>
            </a:xfrm>
            <a:prstGeom prst="straightConnector1">
              <a:avLst/>
            </a:prstGeom>
            <a:noFill/>
            <a:ln w="38100">
              <a:solidFill>
                <a:srgbClr val="FF0000"/>
              </a:solidFill>
              <a:round/>
              <a:headEnd/>
              <a:tailEnd type="triangle" w="med" len="med"/>
            </a:ln>
          </p:spPr>
        </p:cxnSp>
        <p:cxnSp>
          <p:nvCxnSpPr>
            <p:cNvPr id="33810" name="AutoShape 37"/>
            <p:cNvCxnSpPr>
              <a:cxnSpLocks noChangeShapeType="1"/>
              <a:stCxn id="33808" idx="6"/>
              <a:endCxn id="33812" idx="4"/>
            </p:cNvCxnSpPr>
            <p:nvPr/>
          </p:nvCxnSpPr>
          <p:spPr bwMode="auto">
            <a:xfrm flipV="1">
              <a:off x="4304" y="3433"/>
              <a:ext cx="732" cy="300"/>
            </a:xfrm>
            <a:prstGeom prst="curvedConnector2">
              <a:avLst/>
            </a:prstGeom>
            <a:noFill/>
            <a:ln w="38100">
              <a:solidFill>
                <a:srgbClr val="FF0000"/>
              </a:solidFill>
              <a:round/>
              <a:headEnd/>
              <a:tailEnd type="triangle" w="med" len="med"/>
            </a:ln>
          </p:spPr>
        </p:cxnSp>
        <p:sp>
          <p:nvSpPr>
            <p:cNvPr id="33811" name="Text Box 38"/>
            <p:cNvSpPr txBox="1">
              <a:spLocks noChangeArrowheads="1"/>
            </p:cNvSpPr>
            <p:nvPr/>
          </p:nvSpPr>
          <p:spPr bwMode="auto">
            <a:xfrm>
              <a:off x="4501" y="3425"/>
              <a:ext cx="371"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 x</a:t>
              </a:r>
            </a:p>
          </p:txBody>
        </p:sp>
        <p:sp>
          <p:nvSpPr>
            <p:cNvPr id="33812" name="Oval 39"/>
            <p:cNvSpPr>
              <a:spLocks noChangeArrowheads="1"/>
            </p:cNvSpPr>
            <p:nvPr/>
          </p:nvSpPr>
          <p:spPr bwMode="auto">
            <a:xfrm>
              <a:off x="4943" y="3249"/>
              <a:ext cx="185" cy="184"/>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33813" name="Text Box 40"/>
            <p:cNvSpPr txBox="1">
              <a:spLocks noChangeArrowheads="1"/>
            </p:cNvSpPr>
            <p:nvPr/>
          </p:nvSpPr>
          <p:spPr bwMode="auto">
            <a:xfrm>
              <a:off x="5165" y="3169"/>
              <a:ext cx="595" cy="231"/>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!error</a:t>
              </a:r>
            </a:p>
          </p:txBody>
        </p:sp>
        <p:cxnSp>
          <p:nvCxnSpPr>
            <p:cNvPr id="33814" name="AutoShape 41"/>
            <p:cNvCxnSpPr>
              <a:cxnSpLocks noChangeShapeType="1"/>
              <a:stCxn id="33812" idx="6"/>
              <a:endCxn id="33815" idx="0"/>
            </p:cNvCxnSpPr>
            <p:nvPr/>
          </p:nvCxnSpPr>
          <p:spPr bwMode="auto">
            <a:xfrm>
              <a:off x="5128" y="3341"/>
              <a:ext cx="412" cy="412"/>
            </a:xfrm>
            <a:prstGeom prst="curvedConnector2">
              <a:avLst/>
            </a:prstGeom>
            <a:noFill/>
            <a:ln w="38100">
              <a:solidFill>
                <a:srgbClr val="FF0000"/>
              </a:solidFill>
              <a:round/>
              <a:headEnd/>
              <a:tailEnd type="triangle" w="med" len="med"/>
            </a:ln>
          </p:spPr>
        </p:cxnSp>
        <p:sp>
          <p:nvSpPr>
            <p:cNvPr id="33815" name="Oval 42"/>
            <p:cNvSpPr>
              <a:spLocks noChangeArrowheads="1"/>
            </p:cNvSpPr>
            <p:nvPr/>
          </p:nvSpPr>
          <p:spPr bwMode="auto">
            <a:xfrm>
              <a:off x="5447" y="3753"/>
              <a:ext cx="185" cy="184"/>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1913"/>
                                        </p:tgtEl>
                                        <p:attrNameLst>
                                          <p:attrName>style.visibility</p:attrName>
                                        </p:attrNameLst>
                                      </p:cBhvr>
                                      <p:to>
                                        <p:strVal val="visible"/>
                                      </p:to>
                                    </p:set>
                                    <p:animEffect transition="in" filter="dissolve">
                                      <p:cBhvr>
                                        <p:cTn id="17" dur="500"/>
                                        <p:tgtEl>
                                          <p:spTgt spid="1061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91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r>
              <a:rPr lang="en-US">
                <a:latin typeface="+mn-lt"/>
              </a:rPr>
              <a:t>   </a:t>
            </a:r>
            <a:fld id="{C0BA65BA-C601-42C1-A591-62C466144D8E}" type="slidenum">
              <a:rPr lang="en-US">
                <a:latin typeface="+mn-lt"/>
              </a:rPr>
              <a:pPr/>
              <a:t>29</a:t>
            </a:fld>
            <a:endParaRPr lang="en-US" sz="1400">
              <a:solidFill>
                <a:schemeClr val="tx1"/>
              </a:solidFill>
              <a:latin typeface="+mn-lt"/>
            </a:endParaRPr>
          </a:p>
        </p:txBody>
      </p:sp>
      <p:sp>
        <p:nvSpPr>
          <p:cNvPr id="3773442" name="Text Box 2"/>
          <p:cNvSpPr txBox="1">
            <a:spLocks noChangeArrowheads="1"/>
          </p:cNvSpPr>
          <p:nvPr/>
        </p:nvSpPr>
        <p:spPr bwMode="auto">
          <a:xfrm>
            <a:off x="232235" y="5656490"/>
            <a:ext cx="8463214" cy="424732"/>
          </a:xfrm>
          <a:prstGeom prst="rect">
            <a:avLst/>
          </a:prstGeom>
          <a:noFill/>
          <a:ln w="12700">
            <a:noFill/>
            <a:miter lim="800000"/>
            <a:headEnd/>
            <a:tailEnd/>
          </a:ln>
        </p:spPr>
        <p:txBody>
          <a:bodyPr wrap="none" anchor="ctr">
            <a:spAutoFit/>
          </a:bodyPr>
          <a:lstStyle/>
          <a:p>
            <a:pPr>
              <a:lnSpc>
                <a:spcPct val="120000"/>
              </a:lnSpc>
              <a:spcBef>
                <a:spcPct val="20000"/>
              </a:spcBef>
            </a:pPr>
            <a:r>
              <a:rPr lang="en-US" dirty="0">
                <a:latin typeface="+mn-lt"/>
              </a:rPr>
              <a:t>                     out</a:t>
            </a:r>
            <a:r>
              <a:rPr lang="en-US" i="0" dirty="0">
                <a:latin typeface="+mn-lt"/>
              </a:rPr>
              <a:t> (</a:t>
            </a:r>
            <a:r>
              <a:rPr lang="en-US" b="1" dirty="0" err="1">
                <a:solidFill>
                  <a:srgbClr val="C00000"/>
                </a:solidFill>
                <a:latin typeface="+mn-lt"/>
              </a:rPr>
              <a:t>i</a:t>
            </a:r>
            <a:r>
              <a:rPr lang="en-US" i="0" dirty="0">
                <a:solidFill>
                  <a:srgbClr val="C00000"/>
                </a:solidFill>
                <a:latin typeface="+mn-lt"/>
              </a:rPr>
              <a:t> </a:t>
            </a:r>
            <a:r>
              <a:rPr lang="en-US" b="1" i="0" dirty="0">
                <a:latin typeface="+mn-lt"/>
              </a:rPr>
              <a:t>afte</a:t>
            </a:r>
            <a:r>
              <a:rPr lang="en-US" i="0" dirty="0">
                <a:latin typeface="+mn-lt"/>
              </a:rPr>
              <a:t>r ?dub.?dub)  </a:t>
            </a:r>
            <a:r>
              <a:rPr lang="en-US" sz="1400" i="0" dirty="0">
                <a:latin typeface="+mn-lt"/>
              </a:rPr>
              <a:t> </a:t>
            </a:r>
            <a:r>
              <a:rPr lang="en-US" i="0" dirty="0">
                <a:solidFill>
                  <a:srgbClr val="C00000"/>
                </a:solidFill>
                <a:latin typeface="+mn-lt"/>
              </a:rPr>
              <a:t>=</a:t>
            </a:r>
            <a:r>
              <a:rPr lang="en-US" i="0" dirty="0">
                <a:solidFill>
                  <a:srgbClr val="FFCC00"/>
                </a:solidFill>
                <a:latin typeface="+mn-lt"/>
              </a:rPr>
              <a:t> </a:t>
            </a:r>
            <a:r>
              <a:rPr lang="en-US" dirty="0">
                <a:latin typeface="+mn-lt"/>
              </a:rPr>
              <a:t>out</a:t>
            </a:r>
            <a:r>
              <a:rPr lang="en-US" i="0" dirty="0">
                <a:latin typeface="+mn-lt"/>
              </a:rPr>
              <a:t> (</a:t>
            </a:r>
            <a:r>
              <a:rPr lang="en-US" b="1" dirty="0">
                <a:solidFill>
                  <a:srgbClr val="C00000"/>
                </a:solidFill>
                <a:latin typeface="+mn-lt"/>
              </a:rPr>
              <a:t>s</a:t>
            </a:r>
            <a:r>
              <a:rPr lang="en-US" i="0" dirty="0">
                <a:latin typeface="+mn-lt"/>
              </a:rPr>
              <a:t> </a:t>
            </a:r>
            <a:r>
              <a:rPr lang="en-US" b="1" i="0" dirty="0">
                <a:latin typeface="+mn-lt"/>
              </a:rPr>
              <a:t>afte</a:t>
            </a:r>
            <a:r>
              <a:rPr lang="en-US" i="0" dirty="0">
                <a:latin typeface="+mn-lt"/>
              </a:rPr>
              <a:t>r ?dub.?dub)  =  { !tea, !coffee }</a:t>
            </a:r>
          </a:p>
        </p:txBody>
      </p:sp>
      <p:sp>
        <p:nvSpPr>
          <p:cNvPr id="3773443" name="Text Box 3"/>
          <p:cNvSpPr txBox="1">
            <a:spLocks noChangeArrowheads="1"/>
          </p:cNvSpPr>
          <p:nvPr/>
        </p:nvSpPr>
        <p:spPr bwMode="auto">
          <a:xfrm>
            <a:off x="3765495" y="2084825"/>
            <a:ext cx="1293944" cy="535531"/>
          </a:xfrm>
          <a:prstGeom prst="rect">
            <a:avLst/>
          </a:prstGeom>
          <a:solidFill>
            <a:srgbClr val="C1F997"/>
          </a:solidFill>
          <a:ln w="12700">
            <a:noFill/>
            <a:miter lim="800000"/>
            <a:headEnd/>
            <a:tailEnd/>
          </a:ln>
        </p:spPr>
        <p:txBody>
          <a:bodyPr wrap="none" anchor="ctr">
            <a:spAutoFit/>
          </a:bodyPr>
          <a:lstStyle/>
          <a:p>
            <a:pPr>
              <a:lnSpc>
                <a:spcPct val="120000"/>
              </a:lnSpc>
              <a:spcBef>
                <a:spcPct val="20000"/>
              </a:spcBef>
            </a:pPr>
            <a:r>
              <a:rPr lang="en-US" sz="2400" dirty="0" err="1">
                <a:solidFill>
                  <a:srgbClr val="C00000"/>
                </a:solidFill>
                <a:latin typeface="+mn-lt"/>
              </a:rPr>
              <a:t>i</a:t>
            </a:r>
            <a:r>
              <a:rPr lang="en-US" sz="2400" b="1" i="0" dirty="0">
                <a:solidFill>
                  <a:schemeClr val="accent1"/>
                </a:solidFill>
                <a:latin typeface="+mn-lt"/>
              </a:rPr>
              <a:t> </a:t>
            </a:r>
            <a:r>
              <a:rPr lang="en-US" sz="2400" b="1" i="0" dirty="0" smtClean="0">
                <a:solidFill>
                  <a:schemeClr val="accent1"/>
                </a:solidFill>
                <a:latin typeface="+mn-lt"/>
              </a:rPr>
              <a:t> </a:t>
            </a:r>
            <a:r>
              <a:rPr lang="en-US" sz="2400" b="1" i="0" dirty="0" err="1" smtClean="0">
                <a:solidFill>
                  <a:srgbClr val="036A66"/>
                </a:solidFill>
                <a:latin typeface="+mn-lt"/>
              </a:rPr>
              <a:t>ioco</a:t>
            </a:r>
            <a:r>
              <a:rPr lang="en-US" sz="2400" b="1" i="0" dirty="0" smtClean="0">
                <a:solidFill>
                  <a:schemeClr val="accent1"/>
                </a:solidFill>
                <a:latin typeface="+mn-lt"/>
              </a:rPr>
              <a:t> </a:t>
            </a:r>
            <a:r>
              <a:rPr lang="en-US" sz="2400" dirty="0">
                <a:solidFill>
                  <a:srgbClr val="C00000"/>
                </a:solidFill>
                <a:latin typeface="+mn-lt"/>
              </a:rPr>
              <a:t>s</a:t>
            </a:r>
          </a:p>
        </p:txBody>
      </p:sp>
      <p:grpSp>
        <p:nvGrpSpPr>
          <p:cNvPr id="4" name="Group 63"/>
          <p:cNvGrpSpPr>
            <a:grpSpLocks/>
          </p:cNvGrpSpPr>
          <p:nvPr/>
        </p:nvGrpSpPr>
        <p:grpSpPr bwMode="auto">
          <a:xfrm>
            <a:off x="3727090" y="3006545"/>
            <a:ext cx="1305769" cy="534988"/>
            <a:chOff x="2372" y="1878"/>
            <a:chExt cx="956" cy="337"/>
          </a:xfrm>
        </p:grpSpPr>
        <p:sp>
          <p:nvSpPr>
            <p:cNvPr id="14349" name="Text Box 64"/>
            <p:cNvSpPr txBox="1">
              <a:spLocks noChangeArrowheads="1"/>
            </p:cNvSpPr>
            <p:nvPr/>
          </p:nvSpPr>
          <p:spPr bwMode="auto">
            <a:xfrm>
              <a:off x="2372" y="1878"/>
              <a:ext cx="956" cy="337"/>
            </a:xfrm>
            <a:prstGeom prst="rect">
              <a:avLst/>
            </a:prstGeom>
            <a:solidFill>
              <a:srgbClr val="C1F997"/>
            </a:solidFill>
            <a:ln w="12700">
              <a:noFill/>
              <a:miter lim="800000"/>
              <a:headEnd/>
              <a:tailEnd/>
            </a:ln>
          </p:spPr>
          <p:txBody>
            <a:bodyPr anchor="ctr">
              <a:spAutoFit/>
            </a:bodyPr>
            <a:lstStyle/>
            <a:p>
              <a:pPr>
                <a:lnSpc>
                  <a:spcPct val="120000"/>
                </a:lnSpc>
                <a:spcBef>
                  <a:spcPct val="20000"/>
                </a:spcBef>
              </a:pPr>
              <a:r>
                <a:rPr lang="en-US" sz="2400" dirty="0">
                  <a:solidFill>
                    <a:srgbClr val="C00000"/>
                  </a:solidFill>
                  <a:latin typeface="+mn-lt"/>
                </a:rPr>
                <a:t>s</a:t>
              </a:r>
              <a:r>
                <a:rPr lang="en-US" sz="2400" b="1" i="0" dirty="0">
                  <a:solidFill>
                    <a:schemeClr val="accent1"/>
                  </a:solidFill>
                  <a:latin typeface="+mn-lt"/>
                </a:rPr>
                <a:t> </a:t>
              </a:r>
              <a:r>
                <a:rPr lang="en-US" sz="2400" b="1" i="0" dirty="0" err="1">
                  <a:solidFill>
                    <a:srgbClr val="036A66"/>
                  </a:solidFill>
                  <a:latin typeface="+mn-lt"/>
                </a:rPr>
                <a:t>ioco</a:t>
              </a:r>
              <a:r>
                <a:rPr lang="en-US" sz="2400" b="1" i="0" dirty="0">
                  <a:solidFill>
                    <a:schemeClr val="accent1"/>
                  </a:solidFill>
                  <a:latin typeface="+mn-lt"/>
                </a:rPr>
                <a:t> </a:t>
              </a:r>
              <a:r>
                <a:rPr lang="en-US" sz="2400" dirty="0" err="1">
                  <a:solidFill>
                    <a:srgbClr val="C00000"/>
                  </a:solidFill>
                  <a:latin typeface="+mn-lt"/>
                </a:rPr>
                <a:t>i</a:t>
              </a:r>
              <a:endParaRPr lang="en-US" sz="2400" dirty="0">
                <a:solidFill>
                  <a:srgbClr val="C00000"/>
                </a:solidFill>
                <a:latin typeface="+mn-lt"/>
              </a:endParaRPr>
            </a:p>
          </p:txBody>
        </p:sp>
        <p:sp>
          <p:nvSpPr>
            <p:cNvPr id="14350" name="Line 65"/>
            <p:cNvSpPr>
              <a:spLocks noChangeShapeType="1"/>
            </p:cNvSpPr>
            <p:nvPr/>
          </p:nvSpPr>
          <p:spPr bwMode="auto">
            <a:xfrm flipH="1">
              <a:off x="2735" y="1891"/>
              <a:ext cx="145" cy="314"/>
            </a:xfrm>
            <a:prstGeom prst="line">
              <a:avLst/>
            </a:prstGeom>
            <a:noFill/>
            <a:ln w="38100">
              <a:solidFill>
                <a:srgbClr val="FF0000"/>
              </a:solidFill>
              <a:round/>
              <a:headEnd/>
              <a:tailEnd/>
            </a:ln>
          </p:spPr>
          <p:txBody>
            <a:bodyPr wrap="none" anchor="ctr"/>
            <a:lstStyle/>
            <a:p>
              <a:endParaRPr lang="en-US">
                <a:latin typeface="+mn-lt"/>
              </a:endParaRPr>
            </a:p>
          </p:txBody>
        </p:sp>
      </p:grpSp>
      <p:sp>
        <p:nvSpPr>
          <p:cNvPr id="3773506" name="Text Box 66"/>
          <p:cNvSpPr txBox="1">
            <a:spLocks noChangeArrowheads="1"/>
          </p:cNvSpPr>
          <p:nvPr/>
        </p:nvSpPr>
        <p:spPr bwMode="auto">
          <a:xfrm>
            <a:off x="155425" y="6001272"/>
            <a:ext cx="8638583" cy="490968"/>
          </a:xfrm>
          <a:prstGeom prst="rect">
            <a:avLst/>
          </a:prstGeom>
          <a:noFill/>
          <a:ln w="12700">
            <a:noFill/>
            <a:miter lim="800000"/>
            <a:headEnd/>
            <a:tailEnd/>
          </a:ln>
        </p:spPr>
        <p:txBody>
          <a:bodyPr wrap="none" anchor="ctr">
            <a:spAutoFit/>
          </a:bodyPr>
          <a:lstStyle/>
          <a:p>
            <a:pPr>
              <a:lnSpc>
                <a:spcPct val="120000"/>
              </a:lnSpc>
              <a:spcBef>
                <a:spcPct val="20000"/>
              </a:spcBef>
            </a:pPr>
            <a:r>
              <a:rPr lang="en-US" dirty="0">
                <a:latin typeface="+mn-lt"/>
              </a:rPr>
              <a:t>out</a:t>
            </a:r>
            <a:r>
              <a:rPr lang="en-US" i="0" dirty="0">
                <a:latin typeface="+mn-lt"/>
              </a:rPr>
              <a:t> (</a:t>
            </a:r>
            <a:r>
              <a:rPr lang="en-US" b="1" dirty="0" err="1">
                <a:solidFill>
                  <a:srgbClr val="C00000"/>
                </a:solidFill>
                <a:latin typeface="+mn-lt"/>
              </a:rPr>
              <a:t>i</a:t>
            </a:r>
            <a:r>
              <a:rPr lang="en-US" i="0" dirty="0">
                <a:solidFill>
                  <a:schemeClr val="accent2"/>
                </a:solidFill>
                <a:latin typeface="+mn-lt"/>
              </a:rPr>
              <a:t> </a:t>
            </a:r>
            <a:r>
              <a:rPr lang="en-US" b="1" i="0" dirty="0">
                <a:latin typeface="+mn-lt"/>
              </a:rPr>
              <a:t>afte</a:t>
            </a:r>
            <a:r>
              <a:rPr lang="en-US" i="0" dirty="0">
                <a:latin typeface="+mn-lt"/>
              </a:rPr>
              <a:t>r ?dub</a:t>
            </a:r>
            <a:r>
              <a:rPr lang="en-US" i="0" dirty="0" smtClean="0">
                <a:latin typeface="+mn-lt"/>
              </a:rPr>
              <a:t>.</a:t>
            </a:r>
            <a:r>
              <a:rPr lang="en-US" sz="2400" b="1" i="0" dirty="0" smtClean="0">
                <a:solidFill>
                  <a:srgbClr val="FF0000"/>
                </a:solidFill>
                <a:latin typeface="+mn-lt"/>
                <a:sym typeface="Symbol"/>
              </a:rPr>
              <a:t></a:t>
            </a:r>
            <a:r>
              <a:rPr lang="en-US" i="0" dirty="0" smtClean="0">
                <a:solidFill>
                  <a:srgbClr val="FF00FF"/>
                </a:solidFill>
                <a:latin typeface="+mn-lt"/>
              </a:rPr>
              <a:t>.</a:t>
            </a:r>
            <a:r>
              <a:rPr lang="en-US" i="0" dirty="0" smtClean="0">
                <a:latin typeface="+mn-lt"/>
              </a:rPr>
              <a:t>?</a:t>
            </a:r>
            <a:r>
              <a:rPr lang="en-US" i="0" dirty="0">
                <a:latin typeface="+mn-lt"/>
              </a:rPr>
              <a:t>dub) = { !coffee } </a:t>
            </a:r>
            <a:r>
              <a:rPr lang="en-US" i="0" dirty="0">
                <a:solidFill>
                  <a:schemeClr val="accent1"/>
                </a:solidFill>
                <a:latin typeface="+mn-lt"/>
              </a:rPr>
              <a:t> </a:t>
            </a:r>
            <a:r>
              <a:rPr lang="en-US" sz="2400" b="1" i="0" dirty="0">
                <a:solidFill>
                  <a:srgbClr val="C00000"/>
                </a:solidFill>
                <a:latin typeface="+mn-lt"/>
                <a:sym typeface="Symbol" pitchFamily="18" charset="2"/>
              </a:rPr>
              <a:t></a:t>
            </a:r>
            <a:r>
              <a:rPr lang="en-US" i="0" dirty="0">
                <a:latin typeface="+mn-lt"/>
              </a:rPr>
              <a:t> </a:t>
            </a:r>
            <a:r>
              <a:rPr lang="en-US" dirty="0">
                <a:latin typeface="+mn-lt"/>
              </a:rPr>
              <a:t>out</a:t>
            </a:r>
            <a:r>
              <a:rPr lang="en-US" i="0" dirty="0">
                <a:latin typeface="+mn-lt"/>
              </a:rPr>
              <a:t> (</a:t>
            </a:r>
            <a:r>
              <a:rPr lang="en-US" b="1" dirty="0">
                <a:solidFill>
                  <a:srgbClr val="C00000"/>
                </a:solidFill>
                <a:latin typeface="+mn-lt"/>
              </a:rPr>
              <a:t>s</a:t>
            </a:r>
            <a:r>
              <a:rPr lang="en-US" i="0" dirty="0">
                <a:latin typeface="+mn-lt"/>
              </a:rPr>
              <a:t> </a:t>
            </a:r>
            <a:r>
              <a:rPr lang="en-US" b="1" i="0" dirty="0">
                <a:latin typeface="+mn-lt"/>
              </a:rPr>
              <a:t>afte</a:t>
            </a:r>
            <a:r>
              <a:rPr lang="en-US" i="0" dirty="0">
                <a:latin typeface="+mn-lt"/>
              </a:rPr>
              <a:t>r ?dub</a:t>
            </a:r>
            <a:r>
              <a:rPr lang="en-US" i="0" dirty="0" smtClean="0">
                <a:latin typeface="+mn-lt"/>
              </a:rPr>
              <a:t>.</a:t>
            </a:r>
            <a:r>
              <a:rPr lang="en-US" sz="2400" b="1" i="0" dirty="0" smtClean="0">
                <a:solidFill>
                  <a:srgbClr val="FF0000"/>
                </a:solidFill>
                <a:sym typeface="Symbol"/>
              </a:rPr>
              <a:t></a:t>
            </a:r>
            <a:r>
              <a:rPr lang="en-US" i="0" dirty="0" smtClean="0">
                <a:latin typeface="+mn-lt"/>
              </a:rPr>
              <a:t>.?</a:t>
            </a:r>
            <a:r>
              <a:rPr lang="en-US" i="0" dirty="0">
                <a:latin typeface="+mn-lt"/>
              </a:rPr>
              <a:t>dub) = { !tea, !coffee }</a:t>
            </a:r>
          </a:p>
        </p:txBody>
      </p:sp>
      <p:sp>
        <p:nvSpPr>
          <p:cNvPr id="68" name="Text Box 2"/>
          <p:cNvSpPr txBox="1">
            <a:spLocks noChangeArrowheads="1"/>
          </p:cNvSpPr>
          <p:nvPr/>
        </p:nvSpPr>
        <p:spPr bwMode="auto">
          <a:xfrm>
            <a:off x="577880" y="1009485"/>
            <a:ext cx="8010525" cy="396875"/>
          </a:xfrm>
          <a:prstGeom prst="rect">
            <a:avLst/>
          </a:prstGeom>
          <a:noFill/>
          <a:ln w="12700">
            <a:noFill/>
            <a:miter lim="800000"/>
            <a:headEnd/>
            <a:tailEnd/>
          </a:ln>
        </p:spPr>
        <p:txBody>
          <a:bodyPr>
            <a:spAutoFit/>
          </a:bodyPr>
          <a:lstStyle/>
          <a:p>
            <a:pPr defTabSz="762000" eaLnBrk="0" hangingPunct="0">
              <a:spcBef>
                <a:spcPct val="50000"/>
              </a:spcBef>
            </a:pPr>
            <a:r>
              <a:rPr lang="en-GB" sz="2000" b="1" i="0" dirty="0" err="1">
                <a:solidFill>
                  <a:srgbClr val="8B3A02"/>
                </a:solidFill>
                <a:latin typeface="Arial" pitchFamily="34" charset="0"/>
              </a:rPr>
              <a:t>i</a:t>
            </a:r>
            <a:r>
              <a:rPr lang="en-GB" sz="2000" b="1" i="0" dirty="0">
                <a:solidFill>
                  <a:srgbClr val="8B3A02"/>
                </a:solidFill>
                <a:latin typeface="Arial" pitchFamily="34" charset="0"/>
              </a:rPr>
              <a:t> </a:t>
            </a:r>
            <a:r>
              <a:rPr lang="en-GB" sz="2000" b="1" i="0" dirty="0">
                <a:solidFill>
                  <a:schemeClr val="tx1"/>
                </a:solidFill>
                <a:latin typeface="Arial" pitchFamily="34" charset="0"/>
              </a:rPr>
              <a:t> </a:t>
            </a:r>
            <a:r>
              <a:rPr lang="en-GB" sz="2000" b="1" i="0" dirty="0" err="1">
                <a:solidFill>
                  <a:srgbClr val="336699"/>
                </a:solidFill>
                <a:latin typeface="Arial" pitchFamily="34" charset="0"/>
              </a:rPr>
              <a:t>ioco</a:t>
            </a:r>
            <a:r>
              <a:rPr lang="en-GB" sz="2000" b="1" i="0" dirty="0">
                <a:solidFill>
                  <a:srgbClr val="8B3A02"/>
                </a:solidFill>
                <a:latin typeface="Arial" pitchFamily="34" charset="0"/>
              </a:rPr>
              <a:t>  s </a:t>
            </a:r>
            <a:r>
              <a:rPr lang="en-GB" sz="2000" b="1" i="0" dirty="0">
                <a:solidFill>
                  <a:srgbClr val="036A66"/>
                </a:solidFill>
                <a:latin typeface="Arial" pitchFamily="34" charset="0"/>
              </a:rPr>
              <a:t>   =</a:t>
            </a:r>
            <a:r>
              <a:rPr lang="en-GB" sz="2000" b="1" i="0" baseline="-25000" dirty="0">
                <a:solidFill>
                  <a:srgbClr val="036A66"/>
                </a:solidFill>
                <a:latin typeface="Arial" pitchFamily="34" charset="0"/>
              </a:rPr>
              <a:t>def </a:t>
            </a:r>
            <a:r>
              <a:rPr lang="en-GB" sz="2000" b="1" i="0" dirty="0">
                <a:solidFill>
                  <a:srgbClr val="036A66"/>
                </a:solidFill>
                <a:latin typeface="Arial" pitchFamily="34" charset="0"/>
              </a:rPr>
              <a:t>  </a:t>
            </a:r>
            <a:r>
              <a:rPr lang="en-GB" sz="2000" b="1" i="0" dirty="0">
                <a:solidFill>
                  <a:srgbClr val="036A66"/>
                </a:solidFill>
                <a:latin typeface="Arial" pitchFamily="34" charset="0"/>
                <a:sym typeface="Symbol" pitchFamily="18" charset="2"/>
              </a:rPr>
              <a:t> </a:t>
            </a:r>
            <a:r>
              <a:rPr lang="en-GB" sz="2000" b="1" i="0" dirty="0">
                <a:solidFill>
                  <a:srgbClr val="D91F31"/>
                </a:solidFill>
                <a:latin typeface="Arial" pitchFamily="34" charset="0"/>
                <a:sym typeface="Symbol" pitchFamily="18" charset="2"/>
              </a:rPr>
              <a:t></a:t>
            </a:r>
            <a:r>
              <a:rPr lang="en-GB" sz="2000" b="1" i="0" dirty="0">
                <a:solidFill>
                  <a:srgbClr val="29452C"/>
                </a:solidFill>
                <a:latin typeface="Arial" pitchFamily="34" charset="0"/>
              </a:rPr>
              <a:t> </a:t>
            </a:r>
            <a:r>
              <a:rPr lang="en-GB" sz="2000" b="1" i="0" dirty="0">
                <a:solidFill>
                  <a:srgbClr val="036A66"/>
                </a:solidFill>
                <a:latin typeface="Arial" pitchFamily="34" charset="0"/>
                <a:sym typeface="Symbol" pitchFamily="18" charset="2"/>
              </a:rPr>
              <a:t></a:t>
            </a:r>
            <a:r>
              <a:rPr lang="en-GB" sz="2000" b="1" i="0" dirty="0">
                <a:solidFill>
                  <a:srgbClr val="036A66"/>
                </a:solidFill>
                <a:latin typeface="Arial" pitchFamily="34" charset="0"/>
              </a:rPr>
              <a:t> </a:t>
            </a:r>
            <a:r>
              <a:rPr lang="en-GB" sz="2000" b="1" dirty="0" err="1">
                <a:solidFill>
                  <a:srgbClr val="036A66"/>
                </a:solidFill>
                <a:latin typeface="Arial" pitchFamily="34" charset="0"/>
              </a:rPr>
              <a:t>Straces</a:t>
            </a:r>
            <a:r>
              <a:rPr lang="en-GB" sz="2000" b="1" dirty="0">
                <a:solidFill>
                  <a:srgbClr val="036A66"/>
                </a:solidFill>
                <a:latin typeface="Arial" pitchFamily="34" charset="0"/>
              </a:rPr>
              <a:t> </a:t>
            </a:r>
            <a:r>
              <a:rPr lang="en-GB" sz="2000" b="1" i="0" dirty="0">
                <a:solidFill>
                  <a:srgbClr val="036A66"/>
                </a:solidFill>
                <a:latin typeface="Arial" pitchFamily="34" charset="0"/>
              </a:rPr>
              <a:t>(</a:t>
            </a:r>
            <a:r>
              <a:rPr lang="en-GB" sz="2000" b="1" i="0" dirty="0">
                <a:solidFill>
                  <a:srgbClr val="8B3A02"/>
                </a:solidFill>
                <a:latin typeface="Arial" pitchFamily="34" charset="0"/>
              </a:rPr>
              <a:t>s</a:t>
            </a:r>
            <a:r>
              <a:rPr lang="en-GB" sz="2000" b="1" i="0" dirty="0">
                <a:solidFill>
                  <a:srgbClr val="036A66"/>
                </a:solidFill>
                <a:latin typeface="Arial" pitchFamily="34" charset="0"/>
              </a:rPr>
              <a:t>) :  </a:t>
            </a:r>
            <a:r>
              <a:rPr lang="en-GB" sz="2000" b="1" dirty="0">
                <a:solidFill>
                  <a:srgbClr val="036A66"/>
                </a:solidFill>
                <a:latin typeface="Arial" pitchFamily="34" charset="0"/>
              </a:rPr>
              <a:t>out </a:t>
            </a:r>
            <a:r>
              <a:rPr lang="en-GB" sz="2000" b="1" i="0" dirty="0">
                <a:solidFill>
                  <a:srgbClr val="036A66"/>
                </a:solidFill>
                <a:latin typeface="Arial" pitchFamily="34" charset="0"/>
              </a:rPr>
              <a:t>(</a:t>
            </a:r>
            <a:r>
              <a:rPr lang="en-GB" sz="2000" b="1" i="0" dirty="0" err="1">
                <a:solidFill>
                  <a:srgbClr val="8B3A02"/>
                </a:solidFill>
                <a:latin typeface="Arial" pitchFamily="34" charset="0"/>
              </a:rPr>
              <a:t>i</a:t>
            </a:r>
            <a:r>
              <a:rPr lang="en-GB" sz="2000" b="1" i="0" dirty="0">
                <a:solidFill>
                  <a:srgbClr val="8B3A02"/>
                </a:solidFill>
                <a:latin typeface="Arial" pitchFamily="34" charset="0"/>
              </a:rPr>
              <a:t> </a:t>
            </a:r>
            <a:r>
              <a:rPr lang="en-GB" sz="2000" b="1" i="0" dirty="0">
                <a:solidFill>
                  <a:srgbClr val="036A66"/>
                </a:solidFill>
                <a:latin typeface="Arial" pitchFamily="34" charset="0"/>
              </a:rPr>
              <a:t>after </a:t>
            </a:r>
            <a:r>
              <a:rPr lang="en-GB" sz="2000" b="1" i="0" dirty="0">
                <a:solidFill>
                  <a:srgbClr val="D91F31"/>
                </a:solidFill>
                <a:latin typeface="Arial" pitchFamily="34" charset="0"/>
                <a:sym typeface="Symbol" pitchFamily="18" charset="2"/>
              </a:rPr>
              <a:t></a:t>
            </a:r>
            <a:r>
              <a:rPr lang="en-GB" sz="2000" b="1" i="0" dirty="0">
                <a:solidFill>
                  <a:srgbClr val="036A66"/>
                </a:solidFill>
                <a:latin typeface="Arial" pitchFamily="34" charset="0"/>
              </a:rPr>
              <a:t>)  </a:t>
            </a:r>
            <a:r>
              <a:rPr lang="en-GB" sz="2000" b="1" i="0" dirty="0">
                <a:solidFill>
                  <a:srgbClr val="036A66"/>
                </a:solidFill>
                <a:latin typeface="Arial" pitchFamily="34" charset="0"/>
                <a:sym typeface="Symbol" pitchFamily="18" charset="2"/>
              </a:rPr>
              <a:t>  </a:t>
            </a:r>
            <a:r>
              <a:rPr lang="en-GB" sz="2000" b="1" dirty="0">
                <a:solidFill>
                  <a:srgbClr val="036A66"/>
                </a:solidFill>
                <a:latin typeface="Arial" pitchFamily="34" charset="0"/>
              </a:rPr>
              <a:t>out </a:t>
            </a:r>
            <a:r>
              <a:rPr lang="en-GB" sz="2000" b="1" i="0" dirty="0">
                <a:solidFill>
                  <a:srgbClr val="036A66"/>
                </a:solidFill>
                <a:latin typeface="Arial" pitchFamily="34" charset="0"/>
              </a:rPr>
              <a:t>(</a:t>
            </a:r>
            <a:r>
              <a:rPr lang="en-GB" sz="2000" b="1" i="0" dirty="0">
                <a:solidFill>
                  <a:srgbClr val="8B3A02"/>
                </a:solidFill>
                <a:latin typeface="Arial" pitchFamily="34" charset="0"/>
              </a:rPr>
              <a:t>s</a:t>
            </a:r>
            <a:r>
              <a:rPr lang="en-GB" sz="2000" b="1" i="0" dirty="0">
                <a:solidFill>
                  <a:srgbClr val="036A66"/>
                </a:solidFill>
                <a:latin typeface="Arial" pitchFamily="34" charset="0"/>
              </a:rPr>
              <a:t> after </a:t>
            </a:r>
            <a:r>
              <a:rPr lang="en-GB" sz="2000" b="1" i="0" dirty="0">
                <a:solidFill>
                  <a:srgbClr val="D91F31"/>
                </a:solidFill>
                <a:latin typeface="Arial" pitchFamily="34" charset="0"/>
                <a:sym typeface="Symbol" pitchFamily="18" charset="2"/>
              </a:rPr>
              <a:t></a:t>
            </a:r>
            <a:r>
              <a:rPr lang="en-GB" sz="2000" b="1" i="0" dirty="0">
                <a:solidFill>
                  <a:srgbClr val="036A66"/>
                </a:solidFill>
                <a:latin typeface="Arial" pitchFamily="34" charset="0"/>
              </a:rPr>
              <a:t>) </a:t>
            </a:r>
          </a:p>
        </p:txBody>
      </p:sp>
      <p:grpSp>
        <p:nvGrpSpPr>
          <p:cNvPr id="85" name="Group 84"/>
          <p:cNvGrpSpPr/>
          <p:nvPr/>
        </p:nvGrpSpPr>
        <p:grpSpPr>
          <a:xfrm>
            <a:off x="347450" y="1700775"/>
            <a:ext cx="3330575" cy="3535473"/>
            <a:chOff x="449263" y="1815990"/>
            <a:chExt cx="3330575" cy="3535473"/>
          </a:xfrm>
        </p:grpSpPr>
        <p:sp>
          <p:nvSpPr>
            <p:cNvPr id="14343" name="Text Box 6"/>
            <p:cNvSpPr txBox="1">
              <a:spLocks noChangeArrowheads="1"/>
            </p:cNvSpPr>
            <p:nvPr/>
          </p:nvSpPr>
          <p:spPr bwMode="auto">
            <a:xfrm>
              <a:off x="1730030" y="1815990"/>
              <a:ext cx="207962" cy="535531"/>
            </a:xfrm>
            <a:prstGeom prst="rect">
              <a:avLst/>
            </a:prstGeom>
            <a:noFill/>
            <a:ln w="12700">
              <a:noFill/>
              <a:miter lim="800000"/>
              <a:headEnd/>
              <a:tailEnd/>
            </a:ln>
          </p:spPr>
          <p:txBody>
            <a:bodyPr anchor="ctr">
              <a:spAutoFit/>
            </a:bodyPr>
            <a:lstStyle/>
            <a:p>
              <a:pPr>
                <a:lnSpc>
                  <a:spcPct val="120000"/>
                </a:lnSpc>
                <a:spcBef>
                  <a:spcPct val="20000"/>
                </a:spcBef>
              </a:pPr>
              <a:r>
                <a:rPr lang="en-US" sz="2400" b="1" dirty="0" err="1" smtClean="0">
                  <a:solidFill>
                    <a:srgbClr val="C00000"/>
                  </a:solidFill>
                  <a:latin typeface="+mn-lt"/>
                </a:rPr>
                <a:t>i</a:t>
              </a:r>
              <a:endParaRPr lang="en-US" sz="1600" i="0" dirty="0">
                <a:solidFill>
                  <a:srgbClr val="C00000"/>
                </a:solidFill>
                <a:latin typeface="+mn-lt"/>
              </a:endParaRPr>
            </a:p>
          </p:txBody>
        </p:sp>
        <p:grpSp>
          <p:nvGrpSpPr>
            <p:cNvPr id="2" name="Group 7"/>
            <p:cNvGrpSpPr>
              <a:grpSpLocks/>
            </p:cNvGrpSpPr>
            <p:nvPr/>
          </p:nvGrpSpPr>
          <p:grpSpPr bwMode="auto">
            <a:xfrm>
              <a:off x="449263" y="2190750"/>
              <a:ext cx="3330575" cy="3160713"/>
              <a:chOff x="216" y="1440"/>
              <a:chExt cx="2276" cy="2097"/>
            </a:xfrm>
          </p:grpSpPr>
          <p:sp>
            <p:nvSpPr>
              <p:cNvPr id="14380" name="Oval 8"/>
              <p:cNvSpPr>
                <a:spLocks noChangeArrowheads="1"/>
              </p:cNvSpPr>
              <p:nvPr/>
            </p:nvSpPr>
            <p:spPr bwMode="auto">
              <a:xfrm>
                <a:off x="1750" y="3279"/>
                <a:ext cx="299" cy="258"/>
              </a:xfrm>
              <a:prstGeom prst="ellipse">
                <a:avLst/>
              </a:prstGeom>
              <a:noFill/>
              <a:ln w="28575">
                <a:solidFill>
                  <a:srgbClr val="FF0000"/>
                </a:solidFill>
                <a:round/>
                <a:headEnd/>
                <a:tailEnd/>
              </a:ln>
            </p:spPr>
            <p:txBody>
              <a:bodyPr wrap="none" anchor="ctr"/>
              <a:lstStyle/>
              <a:p>
                <a:endParaRPr lang="en-US">
                  <a:latin typeface="+mn-lt"/>
                </a:endParaRPr>
              </a:p>
            </p:txBody>
          </p:sp>
          <p:sp>
            <p:nvSpPr>
              <p:cNvPr id="14381" name="Oval 9"/>
              <p:cNvSpPr>
                <a:spLocks noChangeArrowheads="1"/>
              </p:cNvSpPr>
              <p:nvPr/>
            </p:nvSpPr>
            <p:spPr bwMode="auto">
              <a:xfrm>
                <a:off x="623" y="2622"/>
                <a:ext cx="299" cy="259"/>
              </a:xfrm>
              <a:prstGeom prst="ellipse">
                <a:avLst/>
              </a:prstGeom>
              <a:noFill/>
              <a:ln w="28575">
                <a:solidFill>
                  <a:srgbClr val="FF0000"/>
                </a:solidFill>
                <a:round/>
                <a:headEnd/>
                <a:tailEnd/>
              </a:ln>
            </p:spPr>
            <p:txBody>
              <a:bodyPr wrap="none" anchor="ctr"/>
              <a:lstStyle/>
              <a:p>
                <a:endParaRPr lang="en-US">
                  <a:latin typeface="+mn-lt"/>
                </a:endParaRPr>
              </a:p>
            </p:txBody>
          </p:sp>
          <p:sp>
            <p:nvSpPr>
              <p:cNvPr id="14382" name="Line 10"/>
              <p:cNvSpPr>
                <a:spLocks noChangeShapeType="1"/>
              </p:cNvSpPr>
              <p:nvPr/>
            </p:nvSpPr>
            <p:spPr bwMode="auto">
              <a:xfrm>
                <a:off x="1769" y="2795"/>
                <a:ext cx="0" cy="551"/>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83" name="Line 11"/>
              <p:cNvSpPr>
                <a:spLocks noChangeShapeType="1"/>
              </p:cNvSpPr>
              <p:nvPr/>
            </p:nvSpPr>
            <p:spPr bwMode="auto">
              <a:xfrm>
                <a:off x="929" y="2151"/>
                <a:ext cx="0" cy="551"/>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84" name="Text Box 12"/>
              <p:cNvSpPr txBox="1">
                <a:spLocks noChangeArrowheads="1"/>
              </p:cNvSpPr>
              <p:nvPr/>
            </p:nvSpPr>
            <p:spPr bwMode="auto">
              <a:xfrm>
                <a:off x="244" y="2060"/>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a:latin typeface="+mn-lt"/>
                  </a:rPr>
                  <a:t>?dub</a:t>
                </a:r>
              </a:p>
            </p:txBody>
          </p:sp>
          <p:sp>
            <p:nvSpPr>
              <p:cNvPr id="14385" name="Oval 13"/>
              <p:cNvSpPr>
                <a:spLocks noChangeArrowheads="1"/>
              </p:cNvSpPr>
              <p:nvPr/>
            </p:nvSpPr>
            <p:spPr bwMode="auto">
              <a:xfrm>
                <a:off x="1771" y="2682"/>
                <a:ext cx="299" cy="259"/>
              </a:xfrm>
              <a:prstGeom prst="ellipse">
                <a:avLst/>
              </a:prstGeom>
              <a:noFill/>
              <a:ln w="28575">
                <a:solidFill>
                  <a:srgbClr val="FF0000"/>
                </a:solidFill>
                <a:round/>
                <a:headEnd/>
                <a:tailEnd/>
              </a:ln>
            </p:spPr>
            <p:txBody>
              <a:bodyPr wrap="none" anchor="ctr"/>
              <a:lstStyle/>
              <a:p>
                <a:endParaRPr lang="en-US">
                  <a:latin typeface="+mn-lt"/>
                </a:endParaRPr>
              </a:p>
            </p:txBody>
          </p:sp>
          <p:sp>
            <p:nvSpPr>
              <p:cNvPr id="14386" name="Text Box 14"/>
              <p:cNvSpPr txBox="1">
                <a:spLocks noChangeArrowheads="1"/>
              </p:cNvSpPr>
              <p:nvPr/>
            </p:nvSpPr>
            <p:spPr bwMode="auto">
              <a:xfrm>
                <a:off x="1967" y="2666"/>
                <a:ext cx="525"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smtClean="0">
                    <a:latin typeface="+mn-lt"/>
                  </a:rPr>
                  <a:t>  ?</a:t>
                </a:r>
                <a:r>
                  <a:rPr lang="en-US" sz="1600" i="0" dirty="0">
                    <a:latin typeface="+mn-lt"/>
                  </a:rPr>
                  <a:t>dub</a:t>
                </a:r>
              </a:p>
            </p:txBody>
          </p:sp>
          <p:sp>
            <p:nvSpPr>
              <p:cNvPr id="14387" name="Oval 15"/>
              <p:cNvSpPr>
                <a:spLocks noChangeArrowheads="1"/>
              </p:cNvSpPr>
              <p:nvPr/>
            </p:nvSpPr>
            <p:spPr bwMode="auto">
              <a:xfrm>
                <a:off x="646" y="1994"/>
                <a:ext cx="299" cy="248"/>
              </a:xfrm>
              <a:prstGeom prst="ellipse">
                <a:avLst/>
              </a:prstGeom>
              <a:noFill/>
              <a:ln w="28575">
                <a:solidFill>
                  <a:srgbClr val="FF0000"/>
                </a:solidFill>
                <a:round/>
                <a:headEnd/>
                <a:tailEnd/>
              </a:ln>
            </p:spPr>
            <p:txBody>
              <a:bodyPr wrap="none" anchor="ctr"/>
              <a:lstStyle/>
              <a:p>
                <a:endParaRPr lang="en-US">
                  <a:latin typeface="+mn-lt"/>
                </a:endParaRPr>
              </a:p>
            </p:txBody>
          </p:sp>
          <p:sp>
            <p:nvSpPr>
              <p:cNvPr id="14388" name="Text Box 16"/>
              <p:cNvSpPr txBox="1">
                <a:spLocks noChangeArrowheads="1"/>
              </p:cNvSpPr>
              <p:nvPr/>
            </p:nvSpPr>
            <p:spPr bwMode="auto">
              <a:xfrm>
                <a:off x="751" y="1600"/>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a:latin typeface="+mn-lt"/>
                  </a:rPr>
                  <a:t>?dub</a:t>
                </a:r>
              </a:p>
            </p:txBody>
          </p:sp>
          <p:sp>
            <p:nvSpPr>
              <p:cNvPr id="14389" name="Line 17"/>
              <p:cNvSpPr>
                <a:spLocks noChangeShapeType="1"/>
              </p:cNvSpPr>
              <p:nvPr/>
            </p:nvSpPr>
            <p:spPr bwMode="auto">
              <a:xfrm rot="-2131249">
                <a:off x="1563" y="1477"/>
                <a:ext cx="1" cy="689"/>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90" name="Line 18"/>
              <p:cNvSpPr>
                <a:spLocks noChangeShapeType="1"/>
              </p:cNvSpPr>
              <p:nvPr/>
            </p:nvSpPr>
            <p:spPr bwMode="auto">
              <a:xfrm rot="2173418" flipH="1">
                <a:off x="1150" y="1440"/>
                <a:ext cx="13" cy="733"/>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91" name="AutoShape 19"/>
              <p:cNvSpPr>
                <a:spLocks noChangeArrowheads="1"/>
              </p:cNvSpPr>
              <p:nvPr/>
            </p:nvSpPr>
            <p:spPr bwMode="auto">
              <a:xfrm>
                <a:off x="1329" y="1477"/>
                <a:ext cx="86" cy="81"/>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92" name="AutoShape 20"/>
              <p:cNvSpPr>
                <a:spLocks noChangeArrowheads="1"/>
              </p:cNvSpPr>
              <p:nvPr/>
            </p:nvSpPr>
            <p:spPr bwMode="auto">
              <a:xfrm>
                <a:off x="1732" y="2085"/>
                <a:ext cx="84" cy="81"/>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93" name="AutoShape 21"/>
              <p:cNvSpPr>
                <a:spLocks noChangeArrowheads="1"/>
              </p:cNvSpPr>
              <p:nvPr/>
            </p:nvSpPr>
            <p:spPr bwMode="auto">
              <a:xfrm>
                <a:off x="887" y="2085"/>
                <a:ext cx="84" cy="81"/>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94" name="Text Box 22"/>
              <p:cNvSpPr txBox="1">
                <a:spLocks noChangeArrowheads="1"/>
              </p:cNvSpPr>
              <p:nvPr/>
            </p:nvSpPr>
            <p:spPr bwMode="auto">
              <a:xfrm>
                <a:off x="1462" y="1600"/>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smtClean="0">
                    <a:latin typeface="+mn-lt"/>
                  </a:rPr>
                  <a:t> ?</a:t>
                </a:r>
                <a:r>
                  <a:rPr lang="en-US" sz="1600" i="0" dirty="0">
                    <a:latin typeface="+mn-lt"/>
                  </a:rPr>
                  <a:t>dub</a:t>
                </a:r>
              </a:p>
            </p:txBody>
          </p:sp>
          <p:sp>
            <p:nvSpPr>
              <p:cNvPr id="14395" name="Line 23"/>
              <p:cNvSpPr>
                <a:spLocks noChangeShapeType="1"/>
              </p:cNvSpPr>
              <p:nvPr/>
            </p:nvSpPr>
            <p:spPr bwMode="auto">
              <a:xfrm>
                <a:off x="1771" y="2166"/>
                <a:ext cx="0" cy="550"/>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96" name="AutoShape 24"/>
              <p:cNvSpPr>
                <a:spLocks noChangeArrowheads="1"/>
              </p:cNvSpPr>
              <p:nvPr/>
            </p:nvSpPr>
            <p:spPr bwMode="auto">
              <a:xfrm>
                <a:off x="1731" y="2725"/>
                <a:ext cx="85" cy="81"/>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97" name="AutoShape 25"/>
              <p:cNvSpPr>
                <a:spLocks noChangeArrowheads="1"/>
              </p:cNvSpPr>
              <p:nvPr/>
            </p:nvSpPr>
            <p:spPr bwMode="auto">
              <a:xfrm>
                <a:off x="882" y="2698"/>
                <a:ext cx="85" cy="80"/>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98" name="AutoShape 26"/>
              <p:cNvSpPr>
                <a:spLocks noChangeArrowheads="1"/>
              </p:cNvSpPr>
              <p:nvPr/>
            </p:nvSpPr>
            <p:spPr bwMode="auto">
              <a:xfrm>
                <a:off x="1723" y="3334"/>
                <a:ext cx="85" cy="81"/>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99" name="Text Box 27"/>
              <p:cNvSpPr txBox="1">
                <a:spLocks noChangeArrowheads="1"/>
              </p:cNvSpPr>
              <p:nvPr/>
            </p:nvSpPr>
            <p:spPr bwMode="auto">
              <a:xfrm>
                <a:off x="899" y="2282"/>
                <a:ext cx="361" cy="257"/>
              </a:xfrm>
              <a:prstGeom prst="rect">
                <a:avLst/>
              </a:prstGeom>
              <a:noFill/>
              <a:ln w="9525">
                <a:noFill/>
                <a:miter lim="800000"/>
                <a:headEnd/>
                <a:tailEnd/>
              </a:ln>
            </p:spPr>
            <p:txBody>
              <a:bodyPr wrap="none" anchor="ctr">
                <a:spAutoFit/>
              </a:bodyPr>
              <a:lstStyle/>
              <a:p>
                <a:pPr>
                  <a:lnSpc>
                    <a:spcPct val="120000"/>
                  </a:lnSpc>
                  <a:spcBef>
                    <a:spcPct val="20000"/>
                  </a:spcBef>
                </a:pPr>
                <a:r>
                  <a:rPr lang="en-US" sz="1600" i="0">
                    <a:latin typeface="+mn-lt"/>
                  </a:rPr>
                  <a:t>!tea</a:t>
                </a:r>
              </a:p>
            </p:txBody>
          </p:sp>
          <p:sp>
            <p:nvSpPr>
              <p:cNvPr id="14400" name="Text Box 28"/>
              <p:cNvSpPr txBox="1">
                <a:spLocks noChangeArrowheads="1"/>
              </p:cNvSpPr>
              <p:nvPr/>
            </p:nvSpPr>
            <p:spPr bwMode="auto">
              <a:xfrm>
                <a:off x="216" y="2704"/>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a:latin typeface="+mn-lt"/>
                  </a:rPr>
                  <a:t>?dub</a:t>
                </a:r>
              </a:p>
            </p:txBody>
          </p:sp>
          <p:sp>
            <p:nvSpPr>
              <p:cNvPr id="14401" name="Text Box 29"/>
              <p:cNvSpPr txBox="1">
                <a:spLocks noChangeArrowheads="1"/>
              </p:cNvSpPr>
              <p:nvPr/>
            </p:nvSpPr>
            <p:spPr bwMode="auto">
              <a:xfrm>
                <a:off x="1945" y="3265"/>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smtClean="0">
                    <a:latin typeface="+mn-lt"/>
                  </a:rPr>
                  <a:t>  ?</a:t>
                </a:r>
                <a:r>
                  <a:rPr lang="en-US" sz="1600" i="0" dirty="0">
                    <a:latin typeface="+mn-lt"/>
                  </a:rPr>
                  <a:t>dub</a:t>
                </a:r>
              </a:p>
            </p:txBody>
          </p:sp>
          <p:sp>
            <p:nvSpPr>
              <p:cNvPr id="14402" name="Text Box 30"/>
              <p:cNvSpPr txBox="1">
                <a:spLocks noChangeArrowheads="1"/>
              </p:cNvSpPr>
              <p:nvPr/>
            </p:nvSpPr>
            <p:spPr bwMode="auto">
              <a:xfrm>
                <a:off x="1678" y="2935"/>
                <a:ext cx="642" cy="306"/>
              </a:xfrm>
              <a:prstGeom prst="rect">
                <a:avLst/>
              </a:prstGeom>
              <a:noFill/>
              <a:ln w="9525">
                <a:noFill/>
                <a:miter lim="800000"/>
                <a:headEnd/>
                <a:tailEnd/>
              </a:ln>
            </p:spPr>
            <p:txBody>
              <a:bodyPr wrap="none" anchor="ctr">
                <a:spAutoFit/>
              </a:bodyPr>
              <a:lstStyle/>
              <a:p>
                <a:pPr>
                  <a:lnSpc>
                    <a:spcPct val="120000"/>
                  </a:lnSpc>
                  <a:spcBef>
                    <a:spcPct val="20000"/>
                  </a:spcBef>
                </a:pPr>
                <a:r>
                  <a:rPr lang="en-US" sz="2000" i="0" dirty="0">
                    <a:latin typeface="+mn-lt"/>
                  </a:rPr>
                  <a:t> </a:t>
                </a:r>
                <a:r>
                  <a:rPr lang="en-US" sz="2000" i="0" dirty="0" smtClean="0">
                    <a:latin typeface="+mn-lt"/>
                  </a:rPr>
                  <a:t> </a:t>
                </a:r>
                <a:r>
                  <a:rPr lang="en-US" sz="1600" i="0" dirty="0" smtClean="0">
                    <a:latin typeface="+mn-lt"/>
                  </a:rPr>
                  <a:t>!</a:t>
                </a:r>
                <a:r>
                  <a:rPr lang="en-US" sz="1600" i="0" dirty="0">
                    <a:latin typeface="+mn-lt"/>
                  </a:rPr>
                  <a:t>coffee</a:t>
                </a:r>
              </a:p>
            </p:txBody>
          </p:sp>
          <p:sp>
            <p:nvSpPr>
              <p:cNvPr id="14403" name="Text Box 31"/>
              <p:cNvSpPr txBox="1">
                <a:spLocks noChangeArrowheads="1"/>
              </p:cNvSpPr>
              <p:nvPr/>
            </p:nvSpPr>
            <p:spPr bwMode="auto">
              <a:xfrm>
                <a:off x="1698" y="2262"/>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smtClean="0">
                    <a:latin typeface="+mn-lt"/>
                  </a:rPr>
                  <a:t> ?</a:t>
                </a:r>
                <a:r>
                  <a:rPr lang="en-US" sz="1600" i="0" dirty="0">
                    <a:latin typeface="+mn-lt"/>
                  </a:rPr>
                  <a:t>dub</a:t>
                </a:r>
              </a:p>
            </p:txBody>
          </p:sp>
        </p:grpSp>
        <p:sp>
          <p:nvSpPr>
            <p:cNvPr id="73" name="Oval 3"/>
            <p:cNvSpPr>
              <a:spLocks noChangeArrowheads="1"/>
            </p:cNvSpPr>
            <p:nvPr/>
          </p:nvSpPr>
          <p:spPr bwMode="auto">
            <a:xfrm>
              <a:off x="1998865" y="2238445"/>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79" name="Oval 3"/>
            <p:cNvSpPr>
              <a:spLocks noChangeArrowheads="1"/>
            </p:cNvSpPr>
            <p:nvPr/>
          </p:nvSpPr>
          <p:spPr bwMode="auto">
            <a:xfrm>
              <a:off x="1345980" y="4043480"/>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80" name="Oval 3"/>
            <p:cNvSpPr>
              <a:spLocks noChangeArrowheads="1"/>
            </p:cNvSpPr>
            <p:nvPr/>
          </p:nvSpPr>
          <p:spPr bwMode="auto">
            <a:xfrm>
              <a:off x="1384385" y="3083355"/>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81" name="Oval 3"/>
            <p:cNvSpPr>
              <a:spLocks noChangeArrowheads="1"/>
            </p:cNvSpPr>
            <p:nvPr/>
          </p:nvSpPr>
          <p:spPr bwMode="auto">
            <a:xfrm>
              <a:off x="2613345" y="3121760"/>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82" name="Oval 3"/>
            <p:cNvSpPr>
              <a:spLocks noChangeArrowheads="1"/>
            </p:cNvSpPr>
            <p:nvPr/>
          </p:nvSpPr>
          <p:spPr bwMode="auto">
            <a:xfrm>
              <a:off x="2613345" y="5042010"/>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83" name="Oval 3"/>
            <p:cNvSpPr>
              <a:spLocks noChangeArrowheads="1"/>
            </p:cNvSpPr>
            <p:nvPr/>
          </p:nvSpPr>
          <p:spPr bwMode="auto">
            <a:xfrm>
              <a:off x="2613345" y="4043480"/>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grpSp>
      <p:grpSp>
        <p:nvGrpSpPr>
          <p:cNvPr id="92" name="Group 91"/>
          <p:cNvGrpSpPr/>
          <p:nvPr/>
        </p:nvGrpSpPr>
        <p:grpSpPr>
          <a:xfrm>
            <a:off x="5224885" y="1662370"/>
            <a:ext cx="3627438" cy="3778665"/>
            <a:chOff x="5314950" y="1777585"/>
            <a:chExt cx="3627438" cy="3778665"/>
          </a:xfrm>
        </p:grpSpPr>
        <p:sp>
          <p:nvSpPr>
            <p:cNvPr id="14345" name="Text Box 32"/>
            <p:cNvSpPr txBox="1">
              <a:spLocks noChangeArrowheads="1"/>
            </p:cNvSpPr>
            <p:nvPr/>
          </p:nvSpPr>
          <p:spPr bwMode="auto">
            <a:xfrm>
              <a:off x="6453845" y="1777585"/>
              <a:ext cx="569913" cy="494751"/>
            </a:xfrm>
            <a:prstGeom prst="rect">
              <a:avLst/>
            </a:prstGeom>
            <a:noFill/>
            <a:ln w="12700">
              <a:noFill/>
              <a:miter lim="800000"/>
              <a:headEnd/>
              <a:tailEnd/>
            </a:ln>
          </p:spPr>
          <p:txBody>
            <a:bodyPr anchor="ctr">
              <a:spAutoFit/>
            </a:bodyPr>
            <a:lstStyle/>
            <a:p>
              <a:pPr>
                <a:lnSpc>
                  <a:spcPct val="120000"/>
                </a:lnSpc>
                <a:spcBef>
                  <a:spcPct val="20000"/>
                </a:spcBef>
              </a:pPr>
              <a:r>
                <a:rPr lang="en-US" sz="2400" b="1" dirty="0">
                  <a:solidFill>
                    <a:srgbClr val="C00000"/>
                  </a:solidFill>
                  <a:latin typeface="+mn-lt"/>
                </a:rPr>
                <a:t>s</a:t>
              </a:r>
              <a:endParaRPr lang="en-US" sz="1600" i="0" dirty="0">
                <a:solidFill>
                  <a:srgbClr val="C00000"/>
                </a:solidFill>
                <a:latin typeface="+mn-lt"/>
              </a:endParaRPr>
            </a:p>
          </p:txBody>
        </p:sp>
        <p:grpSp>
          <p:nvGrpSpPr>
            <p:cNvPr id="3" name="Group 33"/>
            <p:cNvGrpSpPr>
              <a:grpSpLocks/>
            </p:cNvGrpSpPr>
            <p:nvPr/>
          </p:nvGrpSpPr>
          <p:grpSpPr bwMode="auto">
            <a:xfrm>
              <a:off x="5314950" y="2190750"/>
              <a:ext cx="3627438" cy="3365500"/>
              <a:chOff x="3281" y="1440"/>
              <a:chExt cx="2479" cy="2232"/>
            </a:xfrm>
          </p:grpSpPr>
          <p:sp>
            <p:nvSpPr>
              <p:cNvPr id="14351" name="Line 34"/>
              <p:cNvSpPr>
                <a:spLocks noChangeShapeType="1"/>
              </p:cNvSpPr>
              <p:nvPr/>
            </p:nvSpPr>
            <p:spPr bwMode="auto">
              <a:xfrm rot="2173418">
                <a:off x="4608" y="2692"/>
                <a:ext cx="1" cy="768"/>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52" name="Line 35"/>
              <p:cNvSpPr>
                <a:spLocks noChangeShapeType="1"/>
              </p:cNvSpPr>
              <p:nvPr/>
            </p:nvSpPr>
            <p:spPr bwMode="auto">
              <a:xfrm rot="-2131249">
                <a:off x="5064" y="2699"/>
                <a:ext cx="1" cy="768"/>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53" name="Oval 36"/>
              <p:cNvSpPr>
                <a:spLocks noChangeArrowheads="1"/>
              </p:cNvSpPr>
              <p:nvPr/>
            </p:nvSpPr>
            <p:spPr bwMode="auto">
              <a:xfrm>
                <a:off x="5047" y="3377"/>
                <a:ext cx="299" cy="258"/>
              </a:xfrm>
              <a:prstGeom prst="ellipse">
                <a:avLst/>
              </a:prstGeom>
              <a:noFill/>
              <a:ln w="28575">
                <a:solidFill>
                  <a:srgbClr val="FF0000"/>
                </a:solidFill>
                <a:round/>
                <a:headEnd/>
                <a:tailEnd/>
              </a:ln>
            </p:spPr>
            <p:txBody>
              <a:bodyPr wrap="none" anchor="ctr"/>
              <a:lstStyle/>
              <a:p>
                <a:endParaRPr lang="en-US">
                  <a:latin typeface="+mn-lt"/>
                </a:endParaRPr>
              </a:p>
            </p:txBody>
          </p:sp>
          <p:sp>
            <p:nvSpPr>
              <p:cNvPr id="14354" name="Oval 37"/>
              <p:cNvSpPr>
                <a:spLocks noChangeArrowheads="1"/>
              </p:cNvSpPr>
              <p:nvPr/>
            </p:nvSpPr>
            <p:spPr bwMode="auto">
              <a:xfrm>
                <a:off x="4305" y="3391"/>
                <a:ext cx="299" cy="258"/>
              </a:xfrm>
              <a:prstGeom prst="ellipse">
                <a:avLst/>
              </a:prstGeom>
              <a:noFill/>
              <a:ln w="28575">
                <a:solidFill>
                  <a:srgbClr val="FF0000"/>
                </a:solidFill>
                <a:round/>
                <a:headEnd/>
                <a:tailEnd/>
              </a:ln>
            </p:spPr>
            <p:txBody>
              <a:bodyPr wrap="none" anchor="ctr"/>
              <a:lstStyle/>
              <a:p>
                <a:endParaRPr lang="en-US">
                  <a:latin typeface="+mn-lt"/>
                </a:endParaRPr>
              </a:p>
            </p:txBody>
          </p:sp>
          <p:sp>
            <p:nvSpPr>
              <p:cNvPr id="14355" name="AutoShape 38"/>
              <p:cNvSpPr>
                <a:spLocks noChangeArrowheads="1"/>
              </p:cNvSpPr>
              <p:nvPr/>
            </p:nvSpPr>
            <p:spPr bwMode="auto">
              <a:xfrm>
                <a:off x="4326" y="3377"/>
                <a:ext cx="93" cy="90"/>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56" name="AutoShape 39"/>
              <p:cNvSpPr>
                <a:spLocks noChangeArrowheads="1"/>
              </p:cNvSpPr>
              <p:nvPr/>
            </p:nvSpPr>
            <p:spPr bwMode="auto">
              <a:xfrm>
                <a:off x="5248" y="3371"/>
                <a:ext cx="93" cy="90"/>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57" name="Text Box 40"/>
              <p:cNvSpPr txBox="1">
                <a:spLocks noChangeArrowheads="1"/>
              </p:cNvSpPr>
              <p:nvPr/>
            </p:nvSpPr>
            <p:spPr bwMode="auto">
              <a:xfrm>
                <a:off x="5033" y="2928"/>
                <a:ext cx="594" cy="284"/>
              </a:xfrm>
              <a:prstGeom prst="rect">
                <a:avLst/>
              </a:prstGeom>
              <a:noFill/>
              <a:ln w="9525">
                <a:noFill/>
                <a:miter lim="800000"/>
                <a:headEnd/>
                <a:tailEnd/>
              </a:ln>
            </p:spPr>
            <p:txBody>
              <a:bodyPr wrap="none" anchor="ctr">
                <a:spAutoFit/>
              </a:bodyPr>
              <a:lstStyle/>
              <a:p>
                <a:pPr>
                  <a:lnSpc>
                    <a:spcPct val="120000"/>
                  </a:lnSpc>
                  <a:spcBef>
                    <a:spcPct val="20000"/>
                  </a:spcBef>
                </a:pPr>
                <a:r>
                  <a:rPr lang="en-US" sz="2000" i="0">
                    <a:latin typeface="+mn-lt"/>
                  </a:rPr>
                  <a:t> </a:t>
                </a:r>
                <a:r>
                  <a:rPr lang="en-US" sz="1600" i="0">
                    <a:latin typeface="+mn-lt"/>
                  </a:rPr>
                  <a:t>!coffee</a:t>
                </a:r>
              </a:p>
            </p:txBody>
          </p:sp>
          <p:sp>
            <p:nvSpPr>
              <p:cNvPr id="14358" name="Oval 41"/>
              <p:cNvSpPr>
                <a:spLocks noChangeArrowheads="1"/>
              </p:cNvSpPr>
              <p:nvPr/>
            </p:nvSpPr>
            <p:spPr bwMode="auto">
              <a:xfrm>
                <a:off x="3688" y="2622"/>
                <a:ext cx="299" cy="259"/>
              </a:xfrm>
              <a:prstGeom prst="ellipse">
                <a:avLst/>
              </a:prstGeom>
              <a:noFill/>
              <a:ln w="28575">
                <a:solidFill>
                  <a:srgbClr val="FF0000"/>
                </a:solidFill>
                <a:round/>
                <a:headEnd/>
                <a:tailEnd/>
              </a:ln>
            </p:spPr>
            <p:txBody>
              <a:bodyPr wrap="none" anchor="ctr"/>
              <a:lstStyle/>
              <a:p>
                <a:endParaRPr lang="en-US">
                  <a:latin typeface="+mn-lt"/>
                </a:endParaRPr>
              </a:p>
            </p:txBody>
          </p:sp>
          <p:sp>
            <p:nvSpPr>
              <p:cNvPr id="14359" name="Line 42"/>
              <p:cNvSpPr>
                <a:spLocks noChangeShapeType="1"/>
              </p:cNvSpPr>
              <p:nvPr/>
            </p:nvSpPr>
            <p:spPr bwMode="auto">
              <a:xfrm>
                <a:off x="3994" y="2151"/>
                <a:ext cx="0" cy="551"/>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60" name="Text Box 43"/>
              <p:cNvSpPr txBox="1">
                <a:spLocks noChangeArrowheads="1"/>
              </p:cNvSpPr>
              <p:nvPr/>
            </p:nvSpPr>
            <p:spPr bwMode="auto">
              <a:xfrm>
                <a:off x="3309" y="2060"/>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a:latin typeface="+mn-lt"/>
                  </a:rPr>
                  <a:t>?dub</a:t>
                </a:r>
              </a:p>
            </p:txBody>
          </p:sp>
          <p:sp>
            <p:nvSpPr>
              <p:cNvPr id="14361" name="Oval 44"/>
              <p:cNvSpPr>
                <a:spLocks noChangeArrowheads="1"/>
              </p:cNvSpPr>
              <p:nvPr/>
            </p:nvSpPr>
            <p:spPr bwMode="auto">
              <a:xfrm>
                <a:off x="4851" y="2600"/>
                <a:ext cx="299" cy="259"/>
              </a:xfrm>
              <a:prstGeom prst="ellipse">
                <a:avLst/>
              </a:prstGeom>
              <a:noFill/>
              <a:ln w="28575">
                <a:solidFill>
                  <a:srgbClr val="FF0000"/>
                </a:solidFill>
                <a:round/>
                <a:headEnd/>
                <a:tailEnd/>
              </a:ln>
            </p:spPr>
            <p:txBody>
              <a:bodyPr wrap="none" anchor="ctr"/>
              <a:lstStyle/>
              <a:p>
                <a:endParaRPr lang="en-US">
                  <a:latin typeface="+mn-lt"/>
                </a:endParaRPr>
              </a:p>
            </p:txBody>
          </p:sp>
          <p:sp>
            <p:nvSpPr>
              <p:cNvPr id="14362" name="Text Box 45"/>
              <p:cNvSpPr txBox="1">
                <a:spLocks noChangeArrowheads="1"/>
              </p:cNvSpPr>
              <p:nvPr/>
            </p:nvSpPr>
            <p:spPr bwMode="auto">
              <a:xfrm>
                <a:off x="5033" y="2576"/>
                <a:ext cx="525"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smtClean="0">
                    <a:latin typeface="+mn-lt"/>
                  </a:rPr>
                  <a:t>  ?</a:t>
                </a:r>
                <a:r>
                  <a:rPr lang="en-US" sz="1600" i="0" dirty="0">
                    <a:latin typeface="+mn-lt"/>
                  </a:rPr>
                  <a:t>dub</a:t>
                </a:r>
              </a:p>
            </p:txBody>
          </p:sp>
          <p:sp>
            <p:nvSpPr>
              <p:cNvPr id="14363" name="Oval 46"/>
              <p:cNvSpPr>
                <a:spLocks noChangeArrowheads="1"/>
              </p:cNvSpPr>
              <p:nvPr/>
            </p:nvSpPr>
            <p:spPr bwMode="auto">
              <a:xfrm>
                <a:off x="3711" y="1994"/>
                <a:ext cx="299" cy="248"/>
              </a:xfrm>
              <a:prstGeom prst="ellipse">
                <a:avLst/>
              </a:prstGeom>
              <a:noFill/>
              <a:ln w="28575">
                <a:solidFill>
                  <a:srgbClr val="FF0000"/>
                </a:solidFill>
                <a:round/>
                <a:headEnd/>
                <a:tailEnd/>
              </a:ln>
            </p:spPr>
            <p:txBody>
              <a:bodyPr wrap="none" anchor="ctr"/>
              <a:lstStyle/>
              <a:p>
                <a:endParaRPr lang="en-US">
                  <a:latin typeface="+mn-lt"/>
                </a:endParaRPr>
              </a:p>
            </p:txBody>
          </p:sp>
          <p:sp>
            <p:nvSpPr>
              <p:cNvPr id="14364" name="Text Box 47"/>
              <p:cNvSpPr txBox="1">
                <a:spLocks noChangeArrowheads="1"/>
              </p:cNvSpPr>
              <p:nvPr/>
            </p:nvSpPr>
            <p:spPr bwMode="auto">
              <a:xfrm>
                <a:off x="3816" y="1600"/>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a:latin typeface="+mn-lt"/>
                  </a:rPr>
                  <a:t>?dub</a:t>
                </a:r>
              </a:p>
            </p:txBody>
          </p:sp>
          <p:sp>
            <p:nvSpPr>
              <p:cNvPr id="14365" name="Line 48"/>
              <p:cNvSpPr>
                <a:spLocks noChangeShapeType="1"/>
              </p:cNvSpPr>
              <p:nvPr/>
            </p:nvSpPr>
            <p:spPr bwMode="auto">
              <a:xfrm rot="-2131249">
                <a:off x="4628" y="1477"/>
                <a:ext cx="1" cy="689"/>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66" name="Line 49"/>
              <p:cNvSpPr>
                <a:spLocks noChangeShapeType="1"/>
              </p:cNvSpPr>
              <p:nvPr/>
            </p:nvSpPr>
            <p:spPr bwMode="auto">
              <a:xfrm rot="2173418" flipH="1">
                <a:off x="4215" y="1440"/>
                <a:ext cx="13" cy="733"/>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67" name="AutoShape 50"/>
              <p:cNvSpPr>
                <a:spLocks noChangeArrowheads="1"/>
              </p:cNvSpPr>
              <p:nvPr/>
            </p:nvSpPr>
            <p:spPr bwMode="auto">
              <a:xfrm>
                <a:off x="4394" y="1477"/>
                <a:ext cx="86" cy="81"/>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68" name="AutoShape 51"/>
              <p:cNvSpPr>
                <a:spLocks noChangeArrowheads="1"/>
              </p:cNvSpPr>
              <p:nvPr/>
            </p:nvSpPr>
            <p:spPr bwMode="auto">
              <a:xfrm>
                <a:off x="4797" y="2085"/>
                <a:ext cx="84" cy="81"/>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69" name="AutoShape 52"/>
              <p:cNvSpPr>
                <a:spLocks noChangeArrowheads="1"/>
              </p:cNvSpPr>
              <p:nvPr/>
            </p:nvSpPr>
            <p:spPr bwMode="auto">
              <a:xfrm>
                <a:off x="3952" y="2085"/>
                <a:ext cx="84" cy="81"/>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70" name="Text Box 53"/>
              <p:cNvSpPr txBox="1">
                <a:spLocks noChangeArrowheads="1"/>
              </p:cNvSpPr>
              <p:nvPr/>
            </p:nvSpPr>
            <p:spPr bwMode="auto">
              <a:xfrm>
                <a:off x="4526" y="1600"/>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smtClean="0">
                    <a:latin typeface="+mn-lt"/>
                  </a:rPr>
                  <a:t> ?</a:t>
                </a:r>
                <a:r>
                  <a:rPr lang="en-US" sz="1600" i="0" dirty="0">
                    <a:latin typeface="+mn-lt"/>
                  </a:rPr>
                  <a:t>dub</a:t>
                </a:r>
              </a:p>
            </p:txBody>
          </p:sp>
          <p:sp>
            <p:nvSpPr>
              <p:cNvPr id="14371" name="Line 54"/>
              <p:cNvSpPr>
                <a:spLocks noChangeShapeType="1"/>
              </p:cNvSpPr>
              <p:nvPr/>
            </p:nvSpPr>
            <p:spPr bwMode="auto">
              <a:xfrm>
                <a:off x="4836" y="2166"/>
                <a:ext cx="0" cy="550"/>
              </a:xfrm>
              <a:prstGeom prst="line">
                <a:avLst/>
              </a:prstGeom>
              <a:noFill/>
              <a:ln w="38100">
                <a:solidFill>
                  <a:srgbClr val="FF0000"/>
                </a:solidFill>
                <a:round/>
                <a:headEnd/>
                <a:tailEnd type="arrow" w="med" len="med"/>
              </a:ln>
            </p:spPr>
            <p:txBody>
              <a:bodyPr wrap="none" anchor="ctr"/>
              <a:lstStyle/>
              <a:p>
                <a:endParaRPr lang="en-US">
                  <a:latin typeface="+mn-lt"/>
                </a:endParaRPr>
              </a:p>
            </p:txBody>
          </p:sp>
          <p:sp>
            <p:nvSpPr>
              <p:cNvPr id="14372" name="AutoShape 55"/>
              <p:cNvSpPr>
                <a:spLocks noChangeArrowheads="1"/>
              </p:cNvSpPr>
              <p:nvPr/>
            </p:nvSpPr>
            <p:spPr bwMode="auto">
              <a:xfrm>
                <a:off x="4796" y="2725"/>
                <a:ext cx="85" cy="81"/>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73" name="AutoShape 56"/>
              <p:cNvSpPr>
                <a:spLocks noChangeArrowheads="1"/>
              </p:cNvSpPr>
              <p:nvPr/>
            </p:nvSpPr>
            <p:spPr bwMode="auto">
              <a:xfrm>
                <a:off x="3947" y="2698"/>
                <a:ext cx="85" cy="80"/>
              </a:xfrm>
              <a:prstGeom prst="flowChartConnector">
                <a:avLst/>
              </a:prstGeom>
              <a:solidFill>
                <a:schemeClr val="accent2"/>
              </a:solidFill>
              <a:ln w="9525">
                <a:noFill/>
                <a:round/>
                <a:headEnd/>
                <a:tailEnd/>
              </a:ln>
            </p:spPr>
            <p:txBody>
              <a:bodyPr wrap="none" anchor="ctr"/>
              <a:lstStyle/>
              <a:p>
                <a:endParaRPr lang="en-US">
                  <a:latin typeface="+mn-lt"/>
                </a:endParaRPr>
              </a:p>
            </p:txBody>
          </p:sp>
          <p:sp>
            <p:nvSpPr>
              <p:cNvPr id="14374" name="Text Box 57"/>
              <p:cNvSpPr txBox="1">
                <a:spLocks noChangeArrowheads="1"/>
              </p:cNvSpPr>
              <p:nvPr/>
            </p:nvSpPr>
            <p:spPr bwMode="auto">
              <a:xfrm>
                <a:off x="3964" y="2281"/>
                <a:ext cx="361" cy="257"/>
              </a:xfrm>
              <a:prstGeom prst="rect">
                <a:avLst/>
              </a:prstGeom>
              <a:noFill/>
              <a:ln w="9525">
                <a:noFill/>
                <a:miter lim="800000"/>
                <a:headEnd/>
                <a:tailEnd/>
              </a:ln>
            </p:spPr>
            <p:txBody>
              <a:bodyPr wrap="none" anchor="ctr">
                <a:spAutoFit/>
              </a:bodyPr>
              <a:lstStyle/>
              <a:p>
                <a:pPr>
                  <a:lnSpc>
                    <a:spcPct val="120000"/>
                  </a:lnSpc>
                  <a:spcBef>
                    <a:spcPct val="20000"/>
                  </a:spcBef>
                </a:pPr>
                <a:r>
                  <a:rPr lang="en-US" sz="1600" i="0" dirty="0">
                    <a:latin typeface="+mn-lt"/>
                  </a:rPr>
                  <a:t>!tea</a:t>
                </a:r>
              </a:p>
            </p:txBody>
          </p:sp>
          <p:sp>
            <p:nvSpPr>
              <p:cNvPr id="14375" name="Text Box 58"/>
              <p:cNvSpPr txBox="1">
                <a:spLocks noChangeArrowheads="1"/>
              </p:cNvSpPr>
              <p:nvPr/>
            </p:nvSpPr>
            <p:spPr bwMode="auto">
              <a:xfrm>
                <a:off x="3281" y="2703"/>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a:latin typeface="+mn-lt"/>
                  </a:rPr>
                  <a:t>?dub</a:t>
                </a:r>
              </a:p>
            </p:txBody>
          </p:sp>
          <p:sp>
            <p:nvSpPr>
              <p:cNvPr id="14376" name="Text Box 59"/>
              <p:cNvSpPr txBox="1">
                <a:spLocks noChangeArrowheads="1"/>
              </p:cNvSpPr>
              <p:nvPr/>
            </p:nvSpPr>
            <p:spPr bwMode="auto">
              <a:xfrm>
                <a:off x="4509" y="3415"/>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smtClean="0">
                    <a:latin typeface="+mn-lt"/>
                  </a:rPr>
                  <a:t>  ?</a:t>
                </a:r>
                <a:r>
                  <a:rPr lang="en-US" sz="1600" i="0" dirty="0">
                    <a:latin typeface="+mn-lt"/>
                  </a:rPr>
                  <a:t>dub</a:t>
                </a:r>
              </a:p>
            </p:txBody>
          </p:sp>
          <p:sp>
            <p:nvSpPr>
              <p:cNvPr id="14377" name="Text Box 60"/>
              <p:cNvSpPr txBox="1">
                <a:spLocks noChangeArrowheads="1"/>
              </p:cNvSpPr>
              <p:nvPr/>
            </p:nvSpPr>
            <p:spPr bwMode="auto">
              <a:xfrm>
                <a:off x="4763" y="2261"/>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smtClean="0">
                    <a:latin typeface="+mn-lt"/>
                  </a:rPr>
                  <a:t> ?</a:t>
                </a:r>
                <a:r>
                  <a:rPr lang="en-US" sz="1600" i="0" dirty="0">
                    <a:latin typeface="+mn-lt"/>
                  </a:rPr>
                  <a:t>dub</a:t>
                </a:r>
              </a:p>
            </p:txBody>
          </p:sp>
          <p:sp>
            <p:nvSpPr>
              <p:cNvPr id="14378" name="Text Box 61"/>
              <p:cNvSpPr txBox="1">
                <a:spLocks noChangeArrowheads="1"/>
              </p:cNvSpPr>
              <p:nvPr/>
            </p:nvSpPr>
            <p:spPr bwMode="auto">
              <a:xfrm>
                <a:off x="5236" y="3414"/>
                <a:ext cx="524" cy="257"/>
              </a:xfrm>
              <a:prstGeom prst="rect">
                <a:avLst/>
              </a:prstGeom>
              <a:noFill/>
              <a:ln w="9525">
                <a:noFill/>
                <a:miter lim="800000"/>
                <a:headEnd/>
                <a:tailEnd/>
              </a:ln>
            </p:spPr>
            <p:txBody>
              <a:bodyPr anchor="ctr">
                <a:spAutoFit/>
              </a:bodyPr>
              <a:lstStyle/>
              <a:p>
                <a:pPr>
                  <a:lnSpc>
                    <a:spcPct val="120000"/>
                  </a:lnSpc>
                  <a:spcBef>
                    <a:spcPct val="20000"/>
                  </a:spcBef>
                </a:pPr>
                <a:r>
                  <a:rPr lang="en-US" sz="1600" i="0" dirty="0" smtClean="0">
                    <a:latin typeface="+mn-lt"/>
                  </a:rPr>
                  <a:t>  ?</a:t>
                </a:r>
                <a:r>
                  <a:rPr lang="en-US" sz="1600" i="0" dirty="0">
                    <a:latin typeface="+mn-lt"/>
                  </a:rPr>
                  <a:t>dub</a:t>
                </a:r>
              </a:p>
            </p:txBody>
          </p:sp>
          <p:sp>
            <p:nvSpPr>
              <p:cNvPr id="14379" name="Text Box 62"/>
              <p:cNvSpPr txBox="1">
                <a:spLocks noChangeArrowheads="1"/>
              </p:cNvSpPr>
              <p:nvPr/>
            </p:nvSpPr>
            <p:spPr bwMode="auto">
              <a:xfrm>
                <a:off x="4315" y="2871"/>
                <a:ext cx="361" cy="257"/>
              </a:xfrm>
              <a:prstGeom prst="rect">
                <a:avLst/>
              </a:prstGeom>
              <a:noFill/>
              <a:ln w="9525">
                <a:noFill/>
                <a:miter lim="800000"/>
                <a:headEnd/>
                <a:tailEnd/>
              </a:ln>
            </p:spPr>
            <p:txBody>
              <a:bodyPr wrap="none" anchor="ctr">
                <a:spAutoFit/>
              </a:bodyPr>
              <a:lstStyle/>
              <a:p>
                <a:pPr>
                  <a:lnSpc>
                    <a:spcPct val="120000"/>
                  </a:lnSpc>
                  <a:spcBef>
                    <a:spcPct val="20000"/>
                  </a:spcBef>
                </a:pPr>
                <a:r>
                  <a:rPr lang="en-US" sz="1600" i="0">
                    <a:latin typeface="+mn-lt"/>
                  </a:rPr>
                  <a:t>!tea</a:t>
                </a:r>
              </a:p>
            </p:txBody>
          </p:sp>
        </p:grpSp>
        <p:sp>
          <p:nvSpPr>
            <p:cNvPr id="84" name="Oval 3"/>
            <p:cNvSpPr>
              <a:spLocks noChangeArrowheads="1"/>
            </p:cNvSpPr>
            <p:nvPr/>
          </p:nvSpPr>
          <p:spPr bwMode="auto">
            <a:xfrm>
              <a:off x="6876300" y="2200040"/>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86" name="Oval 3"/>
            <p:cNvSpPr>
              <a:spLocks noChangeArrowheads="1"/>
            </p:cNvSpPr>
            <p:nvPr/>
          </p:nvSpPr>
          <p:spPr bwMode="auto">
            <a:xfrm>
              <a:off x="8182070" y="5080415"/>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87" name="Oval 3"/>
            <p:cNvSpPr>
              <a:spLocks noChangeArrowheads="1"/>
            </p:cNvSpPr>
            <p:nvPr/>
          </p:nvSpPr>
          <p:spPr bwMode="auto">
            <a:xfrm>
              <a:off x="6761085" y="5080415"/>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88" name="Oval 3"/>
            <p:cNvSpPr>
              <a:spLocks noChangeArrowheads="1"/>
            </p:cNvSpPr>
            <p:nvPr/>
          </p:nvSpPr>
          <p:spPr bwMode="auto">
            <a:xfrm>
              <a:off x="7490780" y="4043480"/>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89" name="Oval 3"/>
            <p:cNvSpPr>
              <a:spLocks noChangeArrowheads="1"/>
            </p:cNvSpPr>
            <p:nvPr/>
          </p:nvSpPr>
          <p:spPr bwMode="auto">
            <a:xfrm>
              <a:off x="7452375" y="3121760"/>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90" name="Oval 3"/>
            <p:cNvSpPr>
              <a:spLocks noChangeArrowheads="1"/>
            </p:cNvSpPr>
            <p:nvPr/>
          </p:nvSpPr>
          <p:spPr bwMode="auto">
            <a:xfrm>
              <a:off x="6223415" y="4043480"/>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sp>
          <p:nvSpPr>
            <p:cNvPr id="91" name="Oval 3"/>
            <p:cNvSpPr>
              <a:spLocks noChangeArrowheads="1"/>
            </p:cNvSpPr>
            <p:nvPr/>
          </p:nvSpPr>
          <p:spPr bwMode="auto">
            <a:xfrm>
              <a:off x="6261820" y="3121760"/>
              <a:ext cx="230430" cy="230430"/>
            </a:xfrm>
            <a:prstGeom prst="ellipse">
              <a:avLst/>
            </a:prstGeom>
            <a:solidFill>
              <a:srgbClr val="990033"/>
            </a:solidFill>
            <a:ln w="12700">
              <a:noFill/>
              <a:round/>
              <a:headEnd/>
              <a:tailEnd/>
            </a:ln>
          </p:spPr>
          <p:txBody>
            <a:bodyPr wrap="none" anchor="ctr"/>
            <a:lstStyle/>
            <a:p>
              <a:pPr algn="ctr" defTabSz="762000" eaLnBrk="0" hangingPunct="0"/>
              <a:endParaRPr lang="en-GB" i="0">
                <a:solidFill>
                  <a:srgbClr val="118548"/>
                </a:solidFill>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73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73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734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3442" grpId="0" autoUpdateAnimBg="0"/>
      <p:bldP spid="3773443" grpId="0" animBg="1" autoUpdateAnimBg="0"/>
      <p:bldP spid="377350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r>
              <a:rPr lang="en-US"/>
              <a:t>   </a:t>
            </a:r>
            <a:fld id="{D9B08812-DA8A-4AC2-8595-20710C4A8F83}" type="slidenum">
              <a:rPr lang="en-US"/>
              <a:pPr/>
              <a:t>3</a:t>
            </a:fld>
            <a:endParaRPr lang="en-US"/>
          </a:p>
        </p:txBody>
      </p:sp>
      <p:sp>
        <p:nvSpPr>
          <p:cNvPr id="15363" name="Rectangle 2"/>
          <p:cNvSpPr>
            <a:spLocks noGrp="1" noChangeArrowheads="1"/>
          </p:cNvSpPr>
          <p:nvPr>
            <p:ph type="ctrTitle"/>
          </p:nvPr>
        </p:nvSpPr>
        <p:spPr>
          <a:xfrm>
            <a:off x="673100" y="2130425"/>
            <a:ext cx="7772400" cy="2155825"/>
          </a:xfrm>
        </p:spPr>
        <p:txBody>
          <a:bodyPr/>
          <a:lstStyle/>
          <a:p>
            <a:pPr>
              <a:lnSpc>
                <a:spcPct val="80000"/>
              </a:lnSpc>
            </a:pPr>
            <a:r>
              <a:rPr lang="en-GB" smtClean="0"/>
              <a:t/>
            </a:r>
            <a:br>
              <a:rPr lang="en-GB" smtClean="0"/>
            </a:br>
            <a:r>
              <a:rPr lang="en-GB" smtClean="0"/>
              <a:t>Software Testing</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 name="Slide Number Placeholder 3"/>
          <p:cNvSpPr>
            <a:spLocks noGrp="1"/>
          </p:cNvSpPr>
          <p:nvPr>
            <p:ph type="sldNum" sz="quarter" idx="10"/>
          </p:nvPr>
        </p:nvSpPr>
        <p:spPr/>
        <p:txBody>
          <a:bodyPr/>
          <a:lstStyle/>
          <a:p>
            <a:r>
              <a:rPr lang="en-US"/>
              <a:t>   </a:t>
            </a:r>
            <a:fld id="{062CAE3F-DC12-4154-9E12-B4DD52256398}" type="slidenum">
              <a:rPr lang="en-US"/>
              <a:pPr/>
              <a:t>30</a:t>
            </a:fld>
            <a:endParaRPr lang="en-US"/>
          </a:p>
        </p:txBody>
      </p:sp>
      <p:sp>
        <p:nvSpPr>
          <p:cNvPr id="709634" name="Rectangle 2"/>
          <p:cNvSpPr>
            <a:spLocks noGrp="1" noChangeArrowheads="1"/>
          </p:cNvSpPr>
          <p:nvPr>
            <p:ph type="title"/>
          </p:nvPr>
        </p:nvSpPr>
        <p:spPr/>
        <p:txBody>
          <a:bodyPr/>
          <a:lstStyle/>
          <a:p>
            <a:r>
              <a:rPr lang="en-US" dirty="0" smtClean="0"/>
              <a:t>Test Case</a:t>
            </a:r>
          </a:p>
        </p:txBody>
      </p:sp>
      <p:sp>
        <p:nvSpPr>
          <p:cNvPr id="709635" name="Rectangle 3"/>
          <p:cNvSpPr>
            <a:spLocks noGrp="1" noChangeArrowheads="1"/>
          </p:cNvSpPr>
          <p:nvPr>
            <p:ph type="body" idx="1"/>
          </p:nvPr>
        </p:nvSpPr>
        <p:spPr>
          <a:xfrm>
            <a:off x="347450" y="2622495"/>
            <a:ext cx="5195888" cy="3238500"/>
          </a:xfrm>
          <a:ln/>
        </p:spPr>
        <p:txBody>
          <a:bodyPr/>
          <a:lstStyle/>
          <a:p>
            <a:pPr marL="742950" lvl="1">
              <a:lnSpc>
                <a:spcPct val="110000"/>
              </a:lnSpc>
            </a:pPr>
            <a:r>
              <a:rPr lang="en-US" dirty="0" smtClean="0"/>
              <a:t>‘quiescence’ label </a:t>
            </a:r>
            <a:r>
              <a:rPr lang="en-US" sz="1600" dirty="0" smtClean="0">
                <a:solidFill>
                  <a:schemeClr val="accent2"/>
                </a:solidFill>
                <a:sym typeface="Symbol" pitchFamily="18" charset="2"/>
              </a:rPr>
              <a:t> </a:t>
            </a:r>
            <a:r>
              <a:rPr lang="en-US" sz="2400" b="1" dirty="0" smtClean="0">
                <a:solidFill>
                  <a:srgbClr val="800080"/>
                </a:solidFill>
                <a:sym typeface="Symbol" pitchFamily="18" charset="2"/>
              </a:rPr>
              <a:t></a:t>
            </a:r>
            <a:r>
              <a:rPr lang="en-US" sz="800" b="1" dirty="0" smtClean="0">
                <a:solidFill>
                  <a:schemeClr val="accent2"/>
                </a:solidFill>
                <a:sym typeface="Symbol" pitchFamily="18" charset="2"/>
              </a:rPr>
              <a:t> </a:t>
            </a:r>
            <a:endParaRPr lang="en-US" dirty="0" smtClean="0">
              <a:solidFill>
                <a:schemeClr val="accent2"/>
              </a:solidFill>
            </a:endParaRPr>
          </a:p>
          <a:p>
            <a:pPr marL="742950" lvl="1">
              <a:lnSpc>
                <a:spcPct val="110000"/>
              </a:lnSpc>
            </a:pPr>
            <a:r>
              <a:rPr lang="en-US" dirty="0" smtClean="0"/>
              <a:t>tree-structured</a:t>
            </a:r>
          </a:p>
          <a:p>
            <a:pPr marL="742950" lvl="1">
              <a:lnSpc>
                <a:spcPct val="110000"/>
              </a:lnSpc>
            </a:pPr>
            <a:r>
              <a:rPr lang="en-US" dirty="0" smtClean="0"/>
              <a:t>finite, deterministic</a:t>
            </a:r>
          </a:p>
          <a:p>
            <a:pPr marL="742950" lvl="1">
              <a:lnSpc>
                <a:spcPct val="110000"/>
              </a:lnSpc>
            </a:pPr>
            <a:r>
              <a:rPr lang="en-US" dirty="0" smtClean="0"/>
              <a:t>final states </a:t>
            </a:r>
            <a:r>
              <a:rPr lang="en-US" b="1" dirty="0" smtClean="0"/>
              <a:t>pass</a:t>
            </a:r>
            <a:r>
              <a:rPr lang="en-US" dirty="0" smtClean="0"/>
              <a:t> and </a:t>
            </a:r>
            <a:r>
              <a:rPr lang="en-US" b="1" dirty="0" smtClean="0">
                <a:solidFill>
                  <a:srgbClr val="FF0000"/>
                </a:solidFill>
              </a:rPr>
              <a:t>fail</a:t>
            </a:r>
          </a:p>
          <a:p>
            <a:pPr marL="742950" lvl="1">
              <a:lnSpc>
                <a:spcPct val="110000"/>
              </a:lnSpc>
            </a:pPr>
            <a:r>
              <a:rPr lang="en-US" dirty="0" smtClean="0"/>
              <a:t>from each state  </a:t>
            </a:r>
            <a:r>
              <a:rPr lang="en-US" sz="2400" b="1" dirty="0" smtClean="0">
                <a:sym typeface="Symbol" pitchFamily="18" charset="2"/>
              </a:rPr>
              <a:t></a:t>
            </a:r>
            <a:r>
              <a:rPr lang="en-US" dirty="0" smtClean="0"/>
              <a:t>  </a:t>
            </a:r>
            <a:r>
              <a:rPr lang="en-US" b="1" dirty="0" smtClean="0"/>
              <a:t>pass</a:t>
            </a:r>
            <a:r>
              <a:rPr lang="en-US" dirty="0" smtClean="0"/>
              <a:t>, </a:t>
            </a:r>
            <a:r>
              <a:rPr lang="en-US" b="1" dirty="0" smtClean="0">
                <a:solidFill>
                  <a:srgbClr val="FF0000"/>
                </a:solidFill>
              </a:rPr>
              <a:t>fail</a:t>
            </a:r>
            <a:r>
              <a:rPr lang="en-US" dirty="0" smtClean="0"/>
              <a:t> :</a:t>
            </a:r>
          </a:p>
          <a:p>
            <a:pPr marL="1143000" lvl="2">
              <a:lnSpc>
                <a:spcPct val="110000"/>
              </a:lnSpc>
            </a:pPr>
            <a:r>
              <a:rPr lang="en-US" dirty="0" smtClean="0"/>
              <a:t>either one input  </a:t>
            </a:r>
            <a:r>
              <a:rPr lang="en-US" b="1" dirty="0" smtClean="0">
                <a:solidFill>
                  <a:srgbClr val="800080"/>
                </a:solidFill>
              </a:rPr>
              <a:t>!a</a:t>
            </a:r>
          </a:p>
          <a:p>
            <a:pPr marL="1143000" lvl="2">
              <a:lnSpc>
                <a:spcPct val="110000"/>
              </a:lnSpc>
            </a:pPr>
            <a:r>
              <a:rPr lang="en-US" dirty="0" smtClean="0"/>
              <a:t>or all outputs  </a:t>
            </a:r>
            <a:r>
              <a:rPr lang="en-US" dirty="0" smtClean="0">
                <a:solidFill>
                  <a:srgbClr val="800080"/>
                </a:solidFill>
              </a:rPr>
              <a:t>?x </a:t>
            </a:r>
            <a:r>
              <a:rPr lang="en-US" dirty="0" smtClean="0"/>
              <a:t> and  </a:t>
            </a:r>
            <a:r>
              <a:rPr lang="en-US" sz="2000" b="1" dirty="0" smtClean="0">
                <a:solidFill>
                  <a:srgbClr val="800080"/>
                </a:solidFill>
                <a:sym typeface="Symbol" pitchFamily="18" charset="2"/>
              </a:rPr>
              <a:t></a:t>
            </a:r>
            <a:endParaRPr lang="en-GB" dirty="0" smtClean="0">
              <a:solidFill>
                <a:srgbClr val="800080"/>
              </a:solidFill>
            </a:endParaRPr>
          </a:p>
        </p:txBody>
      </p:sp>
      <p:sp>
        <p:nvSpPr>
          <p:cNvPr id="709636" name="Text Box 4"/>
          <p:cNvSpPr txBox="1">
            <a:spLocks noChangeArrowheads="1"/>
          </p:cNvSpPr>
          <p:nvPr/>
        </p:nvSpPr>
        <p:spPr bwMode="auto">
          <a:xfrm>
            <a:off x="823913" y="1573213"/>
            <a:ext cx="8047037" cy="854075"/>
          </a:xfrm>
          <a:prstGeom prst="rect">
            <a:avLst/>
          </a:prstGeom>
          <a:noFill/>
          <a:ln w="12700">
            <a:noFill/>
            <a:miter lim="800000"/>
            <a:headEnd/>
            <a:tailEnd/>
          </a:ln>
          <a:effectLst/>
        </p:spPr>
        <p:txBody>
          <a:bodyPr>
            <a:spAutoFit/>
          </a:bodyPr>
          <a:lstStyle/>
          <a:p>
            <a:pPr defTabSz="762000" eaLnBrk="0" hangingPunct="0">
              <a:spcBef>
                <a:spcPct val="50000"/>
              </a:spcBef>
            </a:pPr>
            <a:endParaRPr lang="en-US" sz="2000" i="0">
              <a:solidFill>
                <a:srgbClr val="FFFF66"/>
              </a:solidFill>
              <a:latin typeface="Comic Sans MS" pitchFamily="66" charset="0"/>
            </a:endParaRPr>
          </a:p>
          <a:p>
            <a:pPr defTabSz="762000" eaLnBrk="0" hangingPunct="0">
              <a:spcBef>
                <a:spcPct val="50000"/>
              </a:spcBef>
            </a:pPr>
            <a:endParaRPr lang="en-GB" sz="2000" i="0">
              <a:solidFill>
                <a:srgbClr val="FFFF66"/>
              </a:solidFill>
              <a:latin typeface="Comic Sans MS" pitchFamily="66" charset="0"/>
            </a:endParaRPr>
          </a:p>
        </p:txBody>
      </p:sp>
      <p:sp>
        <p:nvSpPr>
          <p:cNvPr id="709637" name="Line 5"/>
          <p:cNvSpPr>
            <a:spLocks noChangeShapeType="1"/>
          </p:cNvSpPr>
          <p:nvPr/>
        </p:nvSpPr>
        <p:spPr bwMode="auto">
          <a:xfrm>
            <a:off x="7337660" y="1200345"/>
            <a:ext cx="0" cy="828675"/>
          </a:xfrm>
          <a:prstGeom prst="line">
            <a:avLst/>
          </a:prstGeom>
          <a:noFill/>
          <a:ln w="38100">
            <a:solidFill>
              <a:srgbClr val="FF0000"/>
            </a:solidFill>
            <a:round/>
            <a:headEnd/>
            <a:tailEnd type="arrow" w="med" len="med"/>
          </a:ln>
          <a:effectLst/>
        </p:spPr>
        <p:txBody>
          <a:bodyPr wrap="none" anchor="ctr"/>
          <a:lstStyle/>
          <a:p>
            <a:endParaRPr lang="en-US"/>
          </a:p>
        </p:txBody>
      </p:sp>
      <p:sp>
        <p:nvSpPr>
          <p:cNvPr id="709638" name="Line 6"/>
          <p:cNvSpPr>
            <a:spLocks noChangeShapeType="1"/>
          </p:cNvSpPr>
          <p:nvPr/>
        </p:nvSpPr>
        <p:spPr bwMode="auto">
          <a:xfrm rot="2173418">
            <a:off x="7012223" y="2903732"/>
            <a:ext cx="1587" cy="1158875"/>
          </a:xfrm>
          <a:prstGeom prst="line">
            <a:avLst/>
          </a:prstGeom>
          <a:noFill/>
          <a:ln w="38100">
            <a:solidFill>
              <a:srgbClr val="FF0000"/>
            </a:solidFill>
            <a:round/>
            <a:headEnd/>
            <a:tailEnd type="arrow" w="med" len="med"/>
          </a:ln>
          <a:effectLst/>
        </p:spPr>
        <p:txBody>
          <a:bodyPr wrap="none" anchor="ctr"/>
          <a:lstStyle/>
          <a:p>
            <a:endParaRPr lang="en-US"/>
          </a:p>
        </p:txBody>
      </p:sp>
      <p:sp>
        <p:nvSpPr>
          <p:cNvPr id="709639" name="Line 7"/>
          <p:cNvSpPr>
            <a:spLocks noChangeShapeType="1"/>
          </p:cNvSpPr>
          <p:nvPr/>
        </p:nvSpPr>
        <p:spPr bwMode="auto">
          <a:xfrm rot="-2131249">
            <a:off x="7678973" y="2914845"/>
            <a:ext cx="1587" cy="1157287"/>
          </a:xfrm>
          <a:prstGeom prst="line">
            <a:avLst/>
          </a:prstGeom>
          <a:noFill/>
          <a:ln w="38100">
            <a:solidFill>
              <a:srgbClr val="92D050"/>
            </a:solidFill>
            <a:round/>
            <a:headEnd/>
            <a:tailEnd type="arrow" w="med" len="med"/>
          </a:ln>
          <a:effectLst/>
        </p:spPr>
        <p:txBody>
          <a:bodyPr wrap="none" anchor="ctr"/>
          <a:lstStyle/>
          <a:p>
            <a:endParaRPr lang="en-US"/>
          </a:p>
        </p:txBody>
      </p:sp>
      <p:sp>
        <p:nvSpPr>
          <p:cNvPr id="709640" name="AutoShape 8"/>
          <p:cNvSpPr>
            <a:spLocks noChangeArrowheads="1"/>
          </p:cNvSpPr>
          <p:nvPr/>
        </p:nvSpPr>
        <p:spPr bwMode="auto">
          <a:xfrm>
            <a:off x="7948848" y="3927670"/>
            <a:ext cx="136525" cy="136525"/>
          </a:xfrm>
          <a:prstGeom prst="flowChartConnector">
            <a:avLst/>
          </a:prstGeom>
          <a:solidFill>
            <a:srgbClr val="800080"/>
          </a:solidFill>
          <a:ln w="9525">
            <a:noFill/>
            <a:round/>
            <a:headEnd/>
            <a:tailEnd/>
          </a:ln>
          <a:effectLst/>
        </p:spPr>
        <p:txBody>
          <a:bodyPr wrap="none" anchor="ctr"/>
          <a:lstStyle/>
          <a:p>
            <a:endParaRPr lang="en-US"/>
          </a:p>
        </p:txBody>
      </p:sp>
      <p:sp>
        <p:nvSpPr>
          <p:cNvPr id="709641" name="Text Box 9"/>
          <p:cNvSpPr txBox="1">
            <a:spLocks noChangeArrowheads="1"/>
          </p:cNvSpPr>
          <p:nvPr/>
        </p:nvSpPr>
        <p:spPr bwMode="auto">
          <a:xfrm>
            <a:off x="7261460" y="1389257"/>
            <a:ext cx="766763" cy="385763"/>
          </a:xfrm>
          <a:prstGeom prst="rect">
            <a:avLst/>
          </a:prstGeom>
          <a:noFill/>
          <a:ln w="9525">
            <a:noFill/>
            <a:miter lim="800000"/>
            <a:headEnd/>
            <a:tailEnd/>
          </a:ln>
          <a:effectLst/>
        </p:spPr>
        <p:txBody>
          <a:bodyPr anchor="ctr">
            <a:spAutoFit/>
          </a:bodyPr>
          <a:lstStyle/>
          <a:p>
            <a:pPr algn="ctr" eaLnBrk="0" hangingPunct="0">
              <a:lnSpc>
                <a:spcPct val="120000"/>
              </a:lnSpc>
              <a:spcBef>
                <a:spcPct val="20000"/>
              </a:spcBef>
            </a:pPr>
            <a:r>
              <a:rPr lang="en-US" sz="1600" i="0">
                <a:solidFill>
                  <a:srgbClr val="036A66"/>
                </a:solidFill>
                <a:latin typeface="Arial" pitchFamily="34" charset="0"/>
              </a:rPr>
              <a:t>!dub</a:t>
            </a:r>
          </a:p>
        </p:txBody>
      </p:sp>
      <p:sp>
        <p:nvSpPr>
          <p:cNvPr id="709642" name="Line 10"/>
          <p:cNvSpPr>
            <a:spLocks noChangeShapeType="1"/>
          </p:cNvSpPr>
          <p:nvPr/>
        </p:nvSpPr>
        <p:spPr bwMode="auto">
          <a:xfrm>
            <a:off x="7345598" y="2111570"/>
            <a:ext cx="0" cy="828675"/>
          </a:xfrm>
          <a:prstGeom prst="line">
            <a:avLst/>
          </a:prstGeom>
          <a:noFill/>
          <a:ln w="38100">
            <a:solidFill>
              <a:srgbClr val="CCFFFF"/>
            </a:solidFill>
            <a:round/>
            <a:headEnd/>
            <a:tailEnd type="arrow" w="med" len="med"/>
          </a:ln>
          <a:effectLst/>
        </p:spPr>
        <p:txBody>
          <a:bodyPr wrap="none" anchor="ctr"/>
          <a:lstStyle/>
          <a:p>
            <a:endParaRPr lang="en-US"/>
          </a:p>
        </p:txBody>
      </p:sp>
      <p:sp>
        <p:nvSpPr>
          <p:cNvPr id="709643" name="Text Box 11"/>
          <p:cNvSpPr txBox="1">
            <a:spLocks noChangeArrowheads="1"/>
          </p:cNvSpPr>
          <p:nvPr/>
        </p:nvSpPr>
        <p:spPr bwMode="auto">
          <a:xfrm>
            <a:off x="7334485" y="2256032"/>
            <a:ext cx="827088" cy="385763"/>
          </a:xfrm>
          <a:prstGeom prst="rect">
            <a:avLst/>
          </a:prstGeom>
          <a:noFill/>
          <a:ln w="9525">
            <a:noFill/>
            <a:miter lim="800000"/>
            <a:headEnd/>
            <a:tailEnd/>
          </a:ln>
          <a:effectLst/>
        </p:spPr>
        <p:txBody>
          <a:bodyPr anchor="ctr">
            <a:spAutoFit/>
          </a:bodyPr>
          <a:lstStyle/>
          <a:p>
            <a:pPr algn="ctr" eaLnBrk="0" hangingPunct="0">
              <a:lnSpc>
                <a:spcPct val="120000"/>
              </a:lnSpc>
              <a:spcBef>
                <a:spcPct val="20000"/>
              </a:spcBef>
            </a:pPr>
            <a:r>
              <a:rPr lang="en-US" sz="1600" i="0">
                <a:solidFill>
                  <a:srgbClr val="036A66"/>
                </a:solidFill>
                <a:latin typeface="Arial" pitchFamily="34" charset="0"/>
              </a:rPr>
              <a:t>!kwart</a:t>
            </a:r>
          </a:p>
        </p:txBody>
      </p:sp>
      <p:sp>
        <p:nvSpPr>
          <p:cNvPr id="709644" name="Text Box 12"/>
          <p:cNvSpPr txBox="1">
            <a:spLocks noChangeArrowheads="1"/>
          </p:cNvSpPr>
          <p:nvPr/>
        </p:nvSpPr>
        <p:spPr bwMode="auto">
          <a:xfrm>
            <a:off x="7147160" y="3318070"/>
            <a:ext cx="579438" cy="385762"/>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1600" i="0">
                <a:solidFill>
                  <a:srgbClr val="036A66"/>
                </a:solidFill>
                <a:latin typeface="Arial" pitchFamily="34" charset="0"/>
              </a:rPr>
              <a:t>?tea</a:t>
            </a:r>
          </a:p>
        </p:txBody>
      </p:sp>
      <p:sp>
        <p:nvSpPr>
          <p:cNvPr id="709645" name="Line 13"/>
          <p:cNvSpPr>
            <a:spLocks noChangeShapeType="1"/>
          </p:cNvSpPr>
          <p:nvPr/>
        </p:nvSpPr>
        <p:spPr bwMode="auto">
          <a:xfrm>
            <a:off x="7344010" y="3081532"/>
            <a:ext cx="0" cy="828675"/>
          </a:xfrm>
          <a:prstGeom prst="line">
            <a:avLst/>
          </a:prstGeom>
          <a:noFill/>
          <a:ln w="38100">
            <a:solidFill>
              <a:srgbClr val="FF0000"/>
            </a:solidFill>
            <a:round/>
            <a:headEnd/>
            <a:tailEnd type="arrow" w="med" len="med"/>
          </a:ln>
          <a:effectLst/>
        </p:spPr>
        <p:txBody>
          <a:bodyPr wrap="none" anchor="ctr"/>
          <a:lstStyle/>
          <a:p>
            <a:endParaRPr lang="en-US"/>
          </a:p>
        </p:txBody>
      </p:sp>
      <p:sp>
        <p:nvSpPr>
          <p:cNvPr id="709646" name="AutoShape 14"/>
          <p:cNvSpPr>
            <a:spLocks noChangeArrowheads="1"/>
          </p:cNvSpPr>
          <p:nvPr/>
        </p:nvSpPr>
        <p:spPr bwMode="auto">
          <a:xfrm>
            <a:off x="7278923" y="3899095"/>
            <a:ext cx="136525" cy="134937"/>
          </a:xfrm>
          <a:prstGeom prst="flowChartConnector">
            <a:avLst/>
          </a:prstGeom>
          <a:solidFill>
            <a:srgbClr val="800080"/>
          </a:solidFill>
          <a:ln w="9525">
            <a:noFill/>
            <a:round/>
            <a:headEnd/>
            <a:tailEnd/>
          </a:ln>
          <a:effectLst/>
        </p:spPr>
        <p:txBody>
          <a:bodyPr wrap="none" anchor="ctr"/>
          <a:lstStyle/>
          <a:p>
            <a:endParaRPr lang="en-US"/>
          </a:p>
        </p:txBody>
      </p:sp>
      <p:sp>
        <p:nvSpPr>
          <p:cNvPr id="709647" name="Line 15"/>
          <p:cNvSpPr>
            <a:spLocks noChangeShapeType="1"/>
          </p:cNvSpPr>
          <p:nvPr/>
        </p:nvSpPr>
        <p:spPr bwMode="auto">
          <a:xfrm rot="2173418">
            <a:off x="6301023" y="4772220"/>
            <a:ext cx="1587" cy="1158875"/>
          </a:xfrm>
          <a:prstGeom prst="line">
            <a:avLst/>
          </a:prstGeom>
          <a:noFill/>
          <a:ln w="38100">
            <a:solidFill>
              <a:srgbClr val="FF0000"/>
            </a:solidFill>
            <a:round/>
            <a:headEnd/>
            <a:tailEnd type="arrow" w="med" len="med"/>
          </a:ln>
          <a:effectLst/>
        </p:spPr>
        <p:txBody>
          <a:bodyPr wrap="none" anchor="ctr"/>
          <a:lstStyle/>
          <a:p>
            <a:endParaRPr lang="en-US"/>
          </a:p>
        </p:txBody>
      </p:sp>
      <p:sp>
        <p:nvSpPr>
          <p:cNvPr id="709648" name="Line 16"/>
          <p:cNvSpPr>
            <a:spLocks noChangeShapeType="1"/>
          </p:cNvSpPr>
          <p:nvPr/>
        </p:nvSpPr>
        <p:spPr bwMode="auto">
          <a:xfrm rot="-2131249">
            <a:off x="7050323" y="4813495"/>
            <a:ext cx="1587" cy="1157287"/>
          </a:xfrm>
          <a:prstGeom prst="line">
            <a:avLst/>
          </a:prstGeom>
          <a:noFill/>
          <a:ln w="38100">
            <a:solidFill>
              <a:srgbClr val="FF0000"/>
            </a:solidFill>
            <a:round/>
            <a:headEnd/>
            <a:tailEnd type="arrow" w="med" len="med"/>
          </a:ln>
          <a:effectLst/>
        </p:spPr>
        <p:txBody>
          <a:bodyPr wrap="none" anchor="ctr"/>
          <a:lstStyle/>
          <a:p>
            <a:endParaRPr lang="en-US"/>
          </a:p>
        </p:txBody>
      </p:sp>
      <p:sp>
        <p:nvSpPr>
          <p:cNvPr id="709649" name="AutoShape 17"/>
          <p:cNvSpPr>
            <a:spLocks noChangeArrowheads="1"/>
          </p:cNvSpPr>
          <p:nvPr/>
        </p:nvSpPr>
        <p:spPr bwMode="auto">
          <a:xfrm>
            <a:off x="5862873" y="5810445"/>
            <a:ext cx="136525" cy="134937"/>
          </a:xfrm>
          <a:prstGeom prst="flowChartConnector">
            <a:avLst/>
          </a:prstGeom>
          <a:solidFill>
            <a:srgbClr val="800080"/>
          </a:solidFill>
          <a:ln w="9525">
            <a:noFill/>
            <a:round/>
            <a:headEnd/>
            <a:tailEnd/>
          </a:ln>
          <a:effectLst/>
        </p:spPr>
        <p:txBody>
          <a:bodyPr wrap="none" anchor="ctr"/>
          <a:lstStyle/>
          <a:p>
            <a:endParaRPr lang="en-US"/>
          </a:p>
        </p:txBody>
      </p:sp>
      <p:sp>
        <p:nvSpPr>
          <p:cNvPr id="709650" name="AutoShape 18"/>
          <p:cNvSpPr>
            <a:spLocks noChangeArrowheads="1"/>
          </p:cNvSpPr>
          <p:nvPr/>
        </p:nvSpPr>
        <p:spPr bwMode="auto">
          <a:xfrm>
            <a:off x="7331310" y="5824732"/>
            <a:ext cx="136525" cy="136525"/>
          </a:xfrm>
          <a:prstGeom prst="flowChartConnector">
            <a:avLst/>
          </a:prstGeom>
          <a:solidFill>
            <a:srgbClr val="800080"/>
          </a:solidFill>
          <a:ln w="9525">
            <a:noFill/>
            <a:round/>
            <a:headEnd/>
            <a:tailEnd/>
          </a:ln>
          <a:effectLst/>
        </p:spPr>
        <p:txBody>
          <a:bodyPr wrap="none" anchor="ctr"/>
          <a:lstStyle/>
          <a:p>
            <a:endParaRPr lang="en-US"/>
          </a:p>
        </p:txBody>
      </p:sp>
      <p:sp>
        <p:nvSpPr>
          <p:cNvPr id="709651" name="Text Box 19"/>
          <p:cNvSpPr txBox="1">
            <a:spLocks noChangeArrowheads="1"/>
          </p:cNvSpPr>
          <p:nvPr/>
        </p:nvSpPr>
        <p:spPr bwMode="auto">
          <a:xfrm>
            <a:off x="6975710" y="5026220"/>
            <a:ext cx="920750" cy="457200"/>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2000" i="0">
                <a:solidFill>
                  <a:srgbClr val="036A66"/>
                </a:solidFill>
                <a:latin typeface="Arial" pitchFamily="34" charset="0"/>
              </a:rPr>
              <a:t> </a:t>
            </a:r>
            <a:r>
              <a:rPr lang="en-US" sz="1600" i="0">
                <a:solidFill>
                  <a:srgbClr val="036A66"/>
                </a:solidFill>
                <a:latin typeface="Arial" pitchFamily="34" charset="0"/>
              </a:rPr>
              <a:t>?coffee</a:t>
            </a:r>
          </a:p>
        </p:txBody>
      </p:sp>
      <p:sp>
        <p:nvSpPr>
          <p:cNvPr id="709652" name="Text Box 20"/>
          <p:cNvSpPr txBox="1">
            <a:spLocks noChangeArrowheads="1"/>
          </p:cNvSpPr>
          <p:nvPr/>
        </p:nvSpPr>
        <p:spPr bwMode="auto">
          <a:xfrm>
            <a:off x="5683485" y="5156395"/>
            <a:ext cx="579438" cy="385762"/>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1600" i="0">
                <a:solidFill>
                  <a:srgbClr val="036A66"/>
                </a:solidFill>
                <a:latin typeface="Arial" pitchFamily="34" charset="0"/>
              </a:rPr>
              <a:t>?tea</a:t>
            </a:r>
          </a:p>
        </p:txBody>
      </p:sp>
      <p:sp>
        <p:nvSpPr>
          <p:cNvPr id="709653" name="Line 21"/>
          <p:cNvSpPr>
            <a:spLocks noChangeShapeType="1"/>
          </p:cNvSpPr>
          <p:nvPr/>
        </p:nvSpPr>
        <p:spPr bwMode="auto">
          <a:xfrm>
            <a:off x="6685198" y="4964307"/>
            <a:ext cx="0" cy="828675"/>
          </a:xfrm>
          <a:prstGeom prst="line">
            <a:avLst/>
          </a:prstGeom>
          <a:noFill/>
          <a:ln w="38100">
            <a:solidFill>
              <a:srgbClr val="92D050"/>
            </a:solidFill>
            <a:round/>
            <a:headEnd/>
            <a:tailEnd type="arrow" w="med" len="med"/>
          </a:ln>
          <a:effectLst/>
        </p:spPr>
        <p:txBody>
          <a:bodyPr wrap="none" anchor="ctr"/>
          <a:lstStyle/>
          <a:p>
            <a:endParaRPr lang="en-US"/>
          </a:p>
        </p:txBody>
      </p:sp>
      <p:sp>
        <p:nvSpPr>
          <p:cNvPr id="709654" name="AutoShape 22"/>
          <p:cNvSpPr>
            <a:spLocks noChangeArrowheads="1"/>
          </p:cNvSpPr>
          <p:nvPr/>
        </p:nvSpPr>
        <p:spPr bwMode="auto">
          <a:xfrm>
            <a:off x="6626460" y="5796157"/>
            <a:ext cx="136525" cy="134938"/>
          </a:xfrm>
          <a:prstGeom prst="flowChartConnector">
            <a:avLst/>
          </a:prstGeom>
          <a:solidFill>
            <a:srgbClr val="800080"/>
          </a:solidFill>
          <a:ln w="9525">
            <a:noFill/>
            <a:round/>
            <a:headEnd/>
            <a:tailEnd/>
          </a:ln>
          <a:effectLst/>
        </p:spPr>
        <p:txBody>
          <a:bodyPr wrap="none" anchor="ctr"/>
          <a:lstStyle/>
          <a:p>
            <a:endParaRPr lang="en-US"/>
          </a:p>
        </p:txBody>
      </p:sp>
      <p:sp>
        <p:nvSpPr>
          <p:cNvPr id="709655" name="Text Box 23"/>
          <p:cNvSpPr txBox="1">
            <a:spLocks noChangeArrowheads="1"/>
          </p:cNvSpPr>
          <p:nvPr/>
        </p:nvSpPr>
        <p:spPr bwMode="auto">
          <a:xfrm>
            <a:off x="7559910" y="3052957"/>
            <a:ext cx="427038" cy="530225"/>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2400" i="0">
                <a:solidFill>
                  <a:srgbClr val="036A66"/>
                </a:solidFill>
                <a:latin typeface="Arial" pitchFamily="34" charset="0"/>
              </a:rPr>
              <a:t> </a:t>
            </a:r>
            <a:r>
              <a:rPr lang="en-US" sz="2400" b="1" i="0">
                <a:solidFill>
                  <a:srgbClr val="036A66"/>
                </a:solidFill>
                <a:latin typeface="Arial" pitchFamily="34" charset="0"/>
                <a:sym typeface="Symbol" pitchFamily="18" charset="2"/>
              </a:rPr>
              <a:t></a:t>
            </a:r>
          </a:p>
        </p:txBody>
      </p:sp>
      <p:sp>
        <p:nvSpPr>
          <p:cNvPr id="709656" name="Line 24"/>
          <p:cNvSpPr>
            <a:spLocks noChangeShapeType="1"/>
          </p:cNvSpPr>
          <p:nvPr/>
        </p:nvSpPr>
        <p:spPr bwMode="auto">
          <a:xfrm>
            <a:off x="6666148" y="4057845"/>
            <a:ext cx="0" cy="828675"/>
          </a:xfrm>
          <a:prstGeom prst="line">
            <a:avLst/>
          </a:prstGeom>
          <a:noFill/>
          <a:ln w="38100">
            <a:solidFill>
              <a:srgbClr val="CCFFFF"/>
            </a:solidFill>
            <a:round/>
            <a:headEnd/>
            <a:tailEnd type="arrow" w="med" len="med"/>
          </a:ln>
          <a:effectLst/>
        </p:spPr>
        <p:txBody>
          <a:bodyPr wrap="none" anchor="ctr"/>
          <a:lstStyle/>
          <a:p>
            <a:endParaRPr lang="en-US"/>
          </a:p>
        </p:txBody>
      </p:sp>
      <p:sp>
        <p:nvSpPr>
          <p:cNvPr id="709657" name="AutoShape 25"/>
          <p:cNvSpPr>
            <a:spLocks noChangeArrowheads="1"/>
          </p:cNvSpPr>
          <p:nvPr/>
        </p:nvSpPr>
        <p:spPr bwMode="auto">
          <a:xfrm>
            <a:off x="6602648" y="4854770"/>
            <a:ext cx="136525" cy="134937"/>
          </a:xfrm>
          <a:prstGeom prst="flowChartConnector">
            <a:avLst/>
          </a:prstGeom>
          <a:solidFill>
            <a:srgbClr val="800080"/>
          </a:solidFill>
          <a:ln w="9525">
            <a:noFill/>
            <a:round/>
            <a:headEnd/>
            <a:tailEnd/>
          </a:ln>
          <a:effectLst/>
        </p:spPr>
        <p:txBody>
          <a:bodyPr wrap="none" anchor="ctr"/>
          <a:lstStyle/>
          <a:p>
            <a:endParaRPr lang="en-US"/>
          </a:p>
        </p:txBody>
      </p:sp>
      <p:sp>
        <p:nvSpPr>
          <p:cNvPr id="709658" name="Text Box 26"/>
          <p:cNvSpPr txBox="1">
            <a:spLocks noChangeArrowheads="1"/>
          </p:cNvSpPr>
          <p:nvPr/>
        </p:nvSpPr>
        <p:spPr bwMode="auto">
          <a:xfrm>
            <a:off x="6539148" y="4265807"/>
            <a:ext cx="766762" cy="385763"/>
          </a:xfrm>
          <a:prstGeom prst="rect">
            <a:avLst/>
          </a:prstGeom>
          <a:noFill/>
          <a:ln w="9525">
            <a:noFill/>
            <a:miter lim="800000"/>
            <a:headEnd/>
            <a:tailEnd/>
          </a:ln>
          <a:effectLst/>
        </p:spPr>
        <p:txBody>
          <a:bodyPr anchor="ctr">
            <a:spAutoFit/>
          </a:bodyPr>
          <a:lstStyle/>
          <a:p>
            <a:pPr algn="ctr" eaLnBrk="0" hangingPunct="0">
              <a:lnSpc>
                <a:spcPct val="120000"/>
              </a:lnSpc>
              <a:spcBef>
                <a:spcPct val="20000"/>
              </a:spcBef>
            </a:pPr>
            <a:r>
              <a:rPr lang="en-US" sz="1600" i="0">
                <a:solidFill>
                  <a:srgbClr val="036A66"/>
                </a:solidFill>
                <a:latin typeface="Arial" pitchFamily="34" charset="0"/>
              </a:rPr>
              <a:t>!dub</a:t>
            </a:r>
          </a:p>
        </p:txBody>
      </p:sp>
      <p:sp>
        <p:nvSpPr>
          <p:cNvPr id="709659" name="Text Box 27"/>
          <p:cNvSpPr txBox="1">
            <a:spLocks noChangeArrowheads="1"/>
          </p:cNvSpPr>
          <p:nvPr/>
        </p:nvSpPr>
        <p:spPr bwMode="auto">
          <a:xfrm>
            <a:off x="6559785" y="5177032"/>
            <a:ext cx="427038" cy="530225"/>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2400" i="0">
                <a:solidFill>
                  <a:srgbClr val="036A66"/>
                </a:solidFill>
                <a:latin typeface="Arial" pitchFamily="34" charset="0"/>
              </a:rPr>
              <a:t> </a:t>
            </a:r>
            <a:r>
              <a:rPr lang="en-US" sz="2400" b="1" i="0">
                <a:solidFill>
                  <a:srgbClr val="036A66"/>
                </a:solidFill>
                <a:latin typeface="Arial" pitchFamily="34" charset="0"/>
                <a:sym typeface="Symbol" pitchFamily="18" charset="2"/>
              </a:rPr>
              <a:t></a:t>
            </a:r>
          </a:p>
        </p:txBody>
      </p:sp>
      <p:sp>
        <p:nvSpPr>
          <p:cNvPr id="709661" name="Text Box 29"/>
          <p:cNvSpPr txBox="1">
            <a:spLocks noChangeArrowheads="1"/>
          </p:cNvSpPr>
          <p:nvPr/>
        </p:nvSpPr>
        <p:spPr bwMode="auto">
          <a:xfrm>
            <a:off x="7872648" y="4034032"/>
            <a:ext cx="514350" cy="366713"/>
          </a:xfrm>
          <a:prstGeom prst="rect">
            <a:avLst/>
          </a:prstGeom>
          <a:noFill/>
          <a:ln w="9525">
            <a:noFill/>
            <a:miter lim="800000"/>
            <a:headEnd/>
            <a:tailEnd/>
          </a:ln>
          <a:effectLst/>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709662" name="Text Box 30"/>
          <p:cNvSpPr txBox="1">
            <a:spLocks noChangeArrowheads="1"/>
          </p:cNvSpPr>
          <p:nvPr/>
        </p:nvSpPr>
        <p:spPr bwMode="auto">
          <a:xfrm>
            <a:off x="7163035" y="3997520"/>
            <a:ext cx="514350" cy="366712"/>
          </a:xfrm>
          <a:prstGeom prst="rect">
            <a:avLst/>
          </a:prstGeom>
          <a:noFill/>
          <a:ln w="9525">
            <a:noFill/>
            <a:miter lim="800000"/>
            <a:headEnd/>
            <a:tailEnd/>
          </a:ln>
          <a:effectLst/>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709665" name="Rectangle 33"/>
          <p:cNvSpPr>
            <a:spLocks noChangeArrowheads="1"/>
          </p:cNvSpPr>
          <p:nvPr/>
        </p:nvSpPr>
        <p:spPr bwMode="auto">
          <a:xfrm>
            <a:off x="501070" y="1739180"/>
            <a:ext cx="4531790" cy="691290"/>
          </a:xfrm>
          <a:prstGeom prst="rect">
            <a:avLst/>
          </a:prstGeom>
          <a:noFill/>
          <a:ln w="9525">
            <a:noFill/>
            <a:miter lim="800000"/>
            <a:headEnd/>
            <a:tailEnd/>
          </a:ln>
          <a:effectLst/>
        </p:spPr>
        <p:txBody>
          <a:bodyPr/>
          <a:lstStyle/>
          <a:p>
            <a:pPr marL="342900" indent="-342900" eaLnBrk="0" hangingPunct="0">
              <a:spcBef>
                <a:spcPct val="20000"/>
              </a:spcBef>
              <a:buClr>
                <a:schemeClr val="accent2"/>
              </a:buClr>
              <a:buSzPct val="120000"/>
              <a:buFont typeface="Wingdings" pitchFamily="2" charset="2"/>
              <a:buNone/>
            </a:pPr>
            <a:r>
              <a:rPr lang="en-US" sz="2000" i="0" dirty="0" smtClean="0">
                <a:solidFill>
                  <a:srgbClr val="C00000"/>
                </a:solidFill>
                <a:latin typeface="Arial" pitchFamily="34" charset="0"/>
              </a:rPr>
              <a:t>test case  =  </a:t>
            </a:r>
            <a:r>
              <a:rPr lang="en-US" sz="2000" i="0" dirty="0" err="1" smtClean="0">
                <a:solidFill>
                  <a:srgbClr val="C00000"/>
                </a:solidFill>
                <a:latin typeface="Arial" pitchFamily="34" charset="0"/>
              </a:rPr>
              <a:t>labelled</a:t>
            </a:r>
            <a:r>
              <a:rPr lang="en-US" sz="2000" i="0" dirty="0" smtClean="0">
                <a:solidFill>
                  <a:srgbClr val="C00000"/>
                </a:solidFill>
                <a:latin typeface="Arial" pitchFamily="34" charset="0"/>
              </a:rPr>
              <a:t> transition system</a:t>
            </a:r>
            <a:endParaRPr lang="en-GB" sz="1600" i="0" dirty="0">
              <a:solidFill>
                <a:srgbClr val="C00000"/>
              </a:solidFill>
              <a:latin typeface="Arial" pitchFamily="34" charset="0"/>
            </a:endParaRPr>
          </a:p>
        </p:txBody>
      </p:sp>
      <p:sp>
        <p:nvSpPr>
          <p:cNvPr id="709666" name="AutoShape 34"/>
          <p:cNvSpPr>
            <a:spLocks noChangeArrowheads="1"/>
          </p:cNvSpPr>
          <p:nvPr/>
        </p:nvSpPr>
        <p:spPr bwMode="auto">
          <a:xfrm>
            <a:off x="7264635" y="2919607"/>
            <a:ext cx="146050" cy="141288"/>
          </a:xfrm>
          <a:prstGeom prst="flowChartConnector">
            <a:avLst/>
          </a:prstGeom>
          <a:solidFill>
            <a:srgbClr val="800080"/>
          </a:solidFill>
          <a:ln w="9525">
            <a:noFill/>
            <a:round/>
            <a:headEnd/>
            <a:tailEnd/>
          </a:ln>
          <a:effectLst/>
        </p:spPr>
        <p:txBody>
          <a:bodyPr wrap="none" anchor="ctr"/>
          <a:lstStyle/>
          <a:p>
            <a:endParaRPr lang="en-US"/>
          </a:p>
        </p:txBody>
      </p:sp>
      <p:grpSp>
        <p:nvGrpSpPr>
          <p:cNvPr id="2" name="Group 35"/>
          <p:cNvGrpSpPr>
            <a:grpSpLocks/>
          </p:cNvGrpSpPr>
          <p:nvPr/>
        </p:nvGrpSpPr>
        <p:grpSpPr bwMode="auto">
          <a:xfrm>
            <a:off x="5916848" y="970157"/>
            <a:ext cx="1438275" cy="1355725"/>
            <a:chOff x="3741" y="688"/>
            <a:chExt cx="906" cy="854"/>
          </a:xfrm>
        </p:grpSpPr>
        <p:sp>
          <p:nvSpPr>
            <p:cNvPr id="709668" name="Line 36"/>
            <p:cNvSpPr>
              <a:spLocks noChangeShapeType="1"/>
            </p:cNvSpPr>
            <p:nvPr/>
          </p:nvSpPr>
          <p:spPr bwMode="auto">
            <a:xfrm rot="2173418" flipH="1">
              <a:off x="4258" y="688"/>
              <a:ext cx="209" cy="694"/>
            </a:xfrm>
            <a:prstGeom prst="line">
              <a:avLst/>
            </a:prstGeom>
            <a:noFill/>
            <a:ln w="38100">
              <a:solidFill>
                <a:srgbClr val="AC8D5A"/>
              </a:solidFill>
              <a:round/>
              <a:headEnd/>
              <a:tailEnd type="arrow" w="med" len="med"/>
            </a:ln>
            <a:effectLst/>
          </p:spPr>
          <p:txBody>
            <a:bodyPr wrap="none" anchor="ctr"/>
            <a:lstStyle/>
            <a:p>
              <a:endParaRPr lang="en-US"/>
            </a:p>
          </p:txBody>
        </p:sp>
        <p:sp>
          <p:nvSpPr>
            <p:cNvPr id="709669" name="Line 37"/>
            <p:cNvSpPr>
              <a:spLocks noChangeShapeType="1"/>
            </p:cNvSpPr>
            <p:nvPr/>
          </p:nvSpPr>
          <p:spPr bwMode="auto">
            <a:xfrm flipH="1">
              <a:off x="4353" y="814"/>
              <a:ext cx="294" cy="514"/>
            </a:xfrm>
            <a:prstGeom prst="line">
              <a:avLst/>
            </a:prstGeom>
            <a:noFill/>
            <a:ln w="38100">
              <a:solidFill>
                <a:srgbClr val="AC8D5A"/>
              </a:solidFill>
              <a:round/>
              <a:headEnd/>
              <a:tailEnd type="arrow" w="med" len="med"/>
            </a:ln>
            <a:effectLst/>
          </p:spPr>
          <p:txBody>
            <a:bodyPr wrap="none" anchor="ctr"/>
            <a:lstStyle/>
            <a:p>
              <a:endParaRPr lang="en-US"/>
            </a:p>
          </p:txBody>
        </p:sp>
        <p:sp>
          <p:nvSpPr>
            <p:cNvPr id="709670" name="AutoShape 38"/>
            <p:cNvSpPr>
              <a:spLocks noChangeArrowheads="1"/>
            </p:cNvSpPr>
            <p:nvPr/>
          </p:nvSpPr>
          <p:spPr bwMode="auto">
            <a:xfrm>
              <a:off x="4032" y="1216"/>
              <a:ext cx="92" cy="89"/>
            </a:xfrm>
            <a:prstGeom prst="flowChartConnector">
              <a:avLst/>
            </a:prstGeom>
            <a:solidFill>
              <a:srgbClr val="800080"/>
            </a:solidFill>
            <a:ln w="9525">
              <a:noFill/>
              <a:round/>
              <a:headEnd/>
              <a:tailEnd/>
            </a:ln>
            <a:effectLst/>
          </p:spPr>
          <p:txBody>
            <a:bodyPr wrap="none" anchor="ctr"/>
            <a:lstStyle/>
            <a:p>
              <a:endParaRPr lang="en-US"/>
            </a:p>
          </p:txBody>
        </p:sp>
        <p:sp>
          <p:nvSpPr>
            <p:cNvPr id="709671" name="Text Box 39"/>
            <p:cNvSpPr txBox="1">
              <a:spLocks noChangeArrowheads="1"/>
            </p:cNvSpPr>
            <p:nvPr/>
          </p:nvSpPr>
          <p:spPr bwMode="auto">
            <a:xfrm>
              <a:off x="4200" y="1311"/>
              <a:ext cx="324" cy="231"/>
            </a:xfrm>
            <a:prstGeom prst="rect">
              <a:avLst/>
            </a:prstGeom>
            <a:noFill/>
            <a:ln w="9525">
              <a:noFill/>
              <a:miter lim="800000"/>
              <a:headEnd/>
              <a:tailEnd/>
            </a:ln>
            <a:effectLst/>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709672" name="Text Box 40"/>
            <p:cNvSpPr txBox="1">
              <a:spLocks noChangeArrowheads="1"/>
            </p:cNvSpPr>
            <p:nvPr/>
          </p:nvSpPr>
          <p:spPr bwMode="auto">
            <a:xfrm>
              <a:off x="3912" y="1247"/>
              <a:ext cx="324" cy="231"/>
            </a:xfrm>
            <a:prstGeom prst="rect">
              <a:avLst/>
            </a:prstGeom>
            <a:noFill/>
            <a:ln w="9525">
              <a:noFill/>
              <a:miter lim="800000"/>
              <a:headEnd/>
              <a:tailEnd/>
            </a:ln>
            <a:effectLst/>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709673" name="AutoShape 41"/>
            <p:cNvSpPr>
              <a:spLocks noChangeArrowheads="1"/>
            </p:cNvSpPr>
            <p:nvPr/>
          </p:nvSpPr>
          <p:spPr bwMode="auto">
            <a:xfrm>
              <a:off x="4312" y="1288"/>
              <a:ext cx="92" cy="89"/>
            </a:xfrm>
            <a:prstGeom prst="flowChartConnector">
              <a:avLst/>
            </a:prstGeom>
            <a:solidFill>
              <a:srgbClr val="800080"/>
            </a:solidFill>
            <a:ln w="9525">
              <a:noFill/>
              <a:round/>
              <a:headEnd/>
              <a:tailEnd/>
            </a:ln>
            <a:effectLst/>
          </p:spPr>
          <p:txBody>
            <a:bodyPr wrap="none" anchor="ctr"/>
            <a:lstStyle/>
            <a:p>
              <a:endParaRPr lang="en-US"/>
            </a:p>
          </p:txBody>
        </p:sp>
        <p:sp>
          <p:nvSpPr>
            <p:cNvPr id="709674" name="Text Box 42"/>
            <p:cNvSpPr txBox="1">
              <a:spLocks noChangeArrowheads="1"/>
            </p:cNvSpPr>
            <p:nvPr/>
          </p:nvSpPr>
          <p:spPr bwMode="auto">
            <a:xfrm>
              <a:off x="3741" y="849"/>
              <a:ext cx="580" cy="288"/>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2000" i="0">
                  <a:solidFill>
                    <a:srgbClr val="036A66"/>
                  </a:solidFill>
                  <a:latin typeface="Arial" pitchFamily="34" charset="0"/>
                </a:rPr>
                <a:t> </a:t>
              </a:r>
              <a:r>
                <a:rPr lang="en-US" sz="1600" i="0">
                  <a:solidFill>
                    <a:srgbClr val="036A66"/>
                  </a:solidFill>
                  <a:latin typeface="Arial" pitchFamily="34" charset="0"/>
                </a:rPr>
                <a:t>?coffee</a:t>
              </a:r>
              <a:endParaRPr lang="en-US" sz="2800" b="1" i="0">
                <a:solidFill>
                  <a:srgbClr val="036A66"/>
                </a:solidFill>
                <a:latin typeface="Arial" pitchFamily="34" charset="0"/>
                <a:sym typeface="Symbol" pitchFamily="18" charset="2"/>
              </a:endParaRPr>
            </a:p>
          </p:txBody>
        </p:sp>
        <p:sp>
          <p:nvSpPr>
            <p:cNvPr id="709675" name="Text Box 43"/>
            <p:cNvSpPr txBox="1">
              <a:spLocks noChangeArrowheads="1"/>
            </p:cNvSpPr>
            <p:nvPr/>
          </p:nvSpPr>
          <p:spPr bwMode="auto">
            <a:xfrm>
              <a:off x="4262" y="1019"/>
              <a:ext cx="365" cy="243"/>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1600" i="0">
                  <a:solidFill>
                    <a:srgbClr val="036A66"/>
                  </a:solidFill>
                  <a:latin typeface="Arial" pitchFamily="34" charset="0"/>
                </a:rPr>
                <a:t>?tea</a:t>
              </a:r>
            </a:p>
          </p:txBody>
        </p:sp>
      </p:grpSp>
      <p:sp>
        <p:nvSpPr>
          <p:cNvPr id="709676" name="Line 44"/>
          <p:cNvSpPr>
            <a:spLocks noChangeShapeType="1"/>
          </p:cNvSpPr>
          <p:nvPr/>
        </p:nvSpPr>
        <p:spPr bwMode="auto">
          <a:xfrm>
            <a:off x="7342423" y="2081407"/>
            <a:ext cx="0" cy="828675"/>
          </a:xfrm>
          <a:prstGeom prst="line">
            <a:avLst/>
          </a:prstGeom>
          <a:noFill/>
          <a:ln w="38100">
            <a:solidFill>
              <a:srgbClr val="FF0000"/>
            </a:solidFill>
            <a:round/>
            <a:headEnd/>
            <a:tailEnd type="arrow" w="med" len="med"/>
          </a:ln>
          <a:effectLst/>
        </p:spPr>
        <p:txBody>
          <a:bodyPr wrap="none" anchor="ctr"/>
          <a:lstStyle/>
          <a:p>
            <a:endParaRPr lang="en-US"/>
          </a:p>
        </p:txBody>
      </p:sp>
      <p:grpSp>
        <p:nvGrpSpPr>
          <p:cNvPr id="3" name="Group 45"/>
          <p:cNvGrpSpPr>
            <a:grpSpLocks/>
          </p:cNvGrpSpPr>
          <p:nvPr/>
        </p:nvGrpSpPr>
        <p:grpSpPr bwMode="auto">
          <a:xfrm>
            <a:off x="5800960" y="1854395"/>
            <a:ext cx="1624013" cy="1355725"/>
            <a:chOff x="3677" y="1232"/>
            <a:chExt cx="1023" cy="854"/>
          </a:xfrm>
        </p:grpSpPr>
        <p:sp>
          <p:nvSpPr>
            <p:cNvPr id="709678" name="Line 46"/>
            <p:cNvSpPr>
              <a:spLocks noChangeShapeType="1"/>
            </p:cNvSpPr>
            <p:nvPr/>
          </p:nvSpPr>
          <p:spPr bwMode="auto">
            <a:xfrm rot="2173418" flipH="1">
              <a:off x="4250" y="1232"/>
              <a:ext cx="209" cy="694"/>
            </a:xfrm>
            <a:prstGeom prst="line">
              <a:avLst/>
            </a:prstGeom>
            <a:noFill/>
            <a:ln w="38100">
              <a:solidFill>
                <a:srgbClr val="AC8D5A"/>
              </a:solidFill>
              <a:round/>
              <a:headEnd/>
              <a:tailEnd type="arrow" w="med" len="med"/>
            </a:ln>
            <a:effectLst/>
          </p:spPr>
          <p:txBody>
            <a:bodyPr wrap="none" anchor="ctr"/>
            <a:lstStyle/>
            <a:p>
              <a:endParaRPr lang="en-US"/>
            </a:p>
          </p:txBody>
        </p:sp>
        <p:sp>
          <p:nvSpPr>
            <p:cNvPr id="709679" name="Line 47"/>
            <p:cNvSpPr>
              <a:spLocks noChangeShapeType="1"/>
            </p:cNvSpPr>
            <p:nvPr/>
          </p:nvSpPr>
          <p:spPr bwMode="auto">
            <a:xfrm flipH="1">
              <a:off x="4345" y="1358"/>
              <a:ext cx="294" cy="514"/>
            </a:xfrm>
            <a:prstGeom prst="line">
              <a:avLst/>
            </a:prstGeom>
            <a:noFill/>
            <a:ln w="38100">
              <a:solidFill>
                <a:srgbClr val="AC8D5A"/>
              </a:solidFill>
              <a:round/>
              <a:headEnd/>
              <a:tailEnd type="arrow" w="med" len="med"/>
            </a:ln>
            <a:effectLst/>
          </p:spPr>
          <p:txBody>
            <a:bodyPr wrap="none" anchor="ctr"/>
            <a:lstStyle/>
            <a:p>
              <a:endParaRPr lang="en-US"/>
            </a:p>
          </p:txBody>
        </p:sp>
        <p:sp>
          <p:nvSpPr>
            <p:cNvPr id="709680" name="AutoShape 48"/>
            <p:cNvSpPr>
              <a:spLocks noChangeArrowheads="1"/>
            </p:cNvSpPr>
            <p:nvPr/>
          </p:nvSpPr>
          <p:spPr bwMode="auto">
            <a:xfrm>
              <a:off x="4024" y="1760"/>
              <a:ext cx="92" cy="89"/>
            </a:xfrm>
            <a:prstGeom prst="flowChartConnector">
              <a:avLst/>
            </a:prstGeom>
            <a:solidFill>
              <a:srgbClr val="800080"/>
            </a:solidFill>
            <a:ln w="9525">
              <a:noFill/>
              <a:round/>
              <a:headEnd/>
              <a:tailEnd/>
            </a:ln>
            <a:effectLst/>
          </p:spPr>
          <p:txBody>
            <a:bodyPr wrap="none" anchor="ctr"/>
            <a:lstStyle/>
            <a:p>
              <a:endParaRPr lang="en-US"/>
            </a:p>
          </p:txBody>
        </p:sp>
        <p:sp>
          <p:nvSpPr>
            <p:cNvPr id="709681" name="Text Box 49"/>
            <p:cNvSpPr txBox="1">
              <a:spLocks noChangeArrowheads="1"/>
            </p:cNvSpPr>
            <p:nvPr/>
          </p:nvSpPr>
          <p:spPr bwMode="auto">
            <a:xfrm>
              <a:off x="4192" y="1855"/>
              <a:ext cx="324" cy="231"/>
            </a:xfrm>
            <a:prstGeom prst="rect">
              <a:avLst/>
            </a:prstGeom>
            <a:noFill/>
            <a:ln w="9525">
              <a:noFill/>
              <a:miter lim="800000"/>
              <a:headEnd/>
              <a:tailEnd/>
            </a:ln>
            <a:effectLst/>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709682" name="Text Box 50"/>
            <p:cNvSpPr txBox="1">
              <a:spLocks noChangeArrowheads="1"/>
            </p:cNvSpPr>
            <p:nvPr/>
          </p:nvSpPr>
          <p:spPr bwMode="auto">
            <a:xfrm>
              <a:off x="3784" y="1791"/>
              <a:ext cx="444" cy="231"/>
            </a:xfrm>
            <a:prstGeom prst="rect">
              <a:avLst/>
            </a:prstGeom>
            <a:noFill/>
            <a:ln w="9525">
              <a:noFill/>
              <a:miter lim="800000"/>
              <a:headEnd/>
              <a:tailEnd/>
            </a:ln>
            <a:effectLst/>
          </p:spPr>
          <p:txBody>
            <a:bodyPr wrap="none">
              <a:spAutoFit/>
            </a:bodyPr>
            <a:lstStyle/>
            <a:p>
              <a:pPr algn="r" eaLnBrk="0" hangingPunct="0">
                <a:spcBef>
                  <a:spcPct val="50000"/>
                </a:spcBef>
              </a:pPr>
              <a:r>
                <a:rPr lang="en-US" b="1" i="0" dirty="0">
                  <a:solidFill>
                    <a:srgbClr val="008000"/>
                  </a:solidFill>
                  <a:latin typeface="Arial" pitchFamily="34" charset="0"/>
                </a:rPr>
                <a:t>pass</a:t>
              </a:r>
              <a:endParaRPr lang="en-GB" b="1" i="0" dirty="0">
                <a:solidFill>
                  <a:srgbClr val="008000"/>
                </a:solidFill>
                <a:latin typeface="Arial" pitchFamily="34" charset="0"/>
              </a:endParaRPr>
            </a:p>
          </p:txBody>
        </p:sp>
        <p:sp>
          <p:nvSpPr>
            <p:cNvPr id="709683" name="AutoShape 51"/>
            <p:cNvSpPr>
              <a:spLocks noChangeArrowheads="1"/>
            </p:cNvSpPr>
            <p:nvPr/>
          </p:nvSpPr>
          <p:spPr bwMode="auto">
            <a:xfrm>
              <a:off x="4304" y="1832"/>
              <a:ext cx="92" cy="89"/>
            </a:xfrm>
            <a:prstGeom prst="flowChartConnector">
              <a:avLst/>
            </a:prstGeom>
            <a:solidFill>
              <a:srgbClr val="800080"/>
            </a:solidFill>
            <a:ln w="9525">
              <a:noFill/>
              <a:round/>
              <a:headEnd/>
              <a:tailEnd/>
            </a:ln>
            <a:effectLst/>
          </p:spPr>
          <p:txBody>
            <a:bodyPr wrap="none" anchor="ctr"/>
            <a:lstStyle/>
            <a:p>
              <a:endParaRPr lang="en-US"/>
            </a:p>
          </p:txBody>
        </p:sp>
        <p:sp>
          <p:nvSpPr>
            <p:cNvPr id="709684" name="Text Box 52"/>
            <p:cNvSpPr txBox="1">
              <a:spLocks noChangeArrowheads="1"/>
            </p:cNvSpPr>
            <p:nvPr/>
          </p:nvSpPr>
          <p:spPr bwMode="auto">
            <a:xfrm>
              <a:off x="3677" y="1425"/>
              <a:ext cx="580" cy="288"/>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2000" i="0">
                  <a:solidFill>
                    <a:srgbClr val="036A66"/>
                  </a:solidFill>
                  <a:latin typeface="Arial" pitchFamily="34" charset="0"/>
                </a:rPr>
                <a:t> </a:t>
              </a:r>
              <a:r>
                <a:rPr lang="en-US" sz="1600" i="0">
                  <a:solidFill>
                    <a:srgbClr val="036A66"/>
                  </a:solidFill>
                  <a:latin typeface="Arial" pitchFamily="34" charset="0"/>
                </a:rPr>
                <a:t>?coffee</a:t>
              </a:r>
              <a:endParaRPr lang="en-US" sz="2800" b="1" i="0">
                <a:solidFill>
                  <a:srgbClr val="036A66"/>
                </a:solidFill>
                <a:latin typeface="Arial" pitchFamily="34" charset="0"/>
                <a:sym typeface="Symbol" pitchFamily="18" charset="2"/>
              </a:endParaRPr>
            </a:p>
          </p:txBody>
        </p:sp>
        <p:sp>
          <p:nvSpPr>
            <p:cNvPr id="709685" name="Text Box 53"/>
            <p:cNvSpPr txBox="1">
              <a:spLocks noChangeArrowheads="1"/>
            </p:cNvSpPr>
            <p:nvPr/>
          </p:nvSpPr>
          <p:spPr bwMode="auto">
            <a:xfrm>
              <a:off x="4254" y="1563"/>
              <a:ext cx="365" cy="243"/>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1600" i="0">
                  <a:solidFill>
                    <a:srgbClr val="036A66"/>
                  </a:solidFill>
                  <a:latin typeface="Arial" pitchFamily="34" charset="0"/>
                </a:rPr>
                <a:t>?tea</a:t>
              </a:r>
            </a:p>
          </p:txBody>
        </p:sp>
        <p:sp>
          <p:nvSpPr>
            <p:cNvPr id="709686" name="AutoShape 54"/>
            <p:cNvSpPr>
              <a:spLocks noChangeArrowheads="1"/>
            </p:cNvSpPr>
            <p:nvPr/>
          </p:nvSpPr>
          <p:spPr bwMode="auto">
            <a:xfrm>
              <a:off x="4608" y="1320"/>
              <a:ext cx="92" cy="89"/>
            </a:xfrm>
            <a:prstGeom prst="flowChartConnector">
              <a:avLst/>
            </a:prstGeom>
            <a:solidFill>
              <a:schemeClr val="accent2"/>
            </a:solidFill>
            <a:ln w="9525">
              <a:noFill/>
              <a:round/>
              <a:headEnd/>
              <a:tailEnd/>
            </a:ln>
            <a:effectLst/>
          </p:spPr>
          <p:txBody>
            <a:bodyPr wrap="none" anchor="ctr"/>
            <a:lstStyle/>
            <a:p>
              <a:endParaRPr lang="en-US"/>
            </a:p>
          </p:txBody>
        </p:sp>
      </p:grpSp>
      <p:sp>
        <p:nvSpPr>
          <p:cNvPr id="709687" name="Line 55"/>
          <p:cNvSpPr>
            <a:spLocks noChangeShapeType="1"/>
          </p:cNvSpPr>
          <p:nvPr/>
        </p:nvSpPr>
        <p:spPr bwMode="auto">
          <a:xfrm>
            <a:off x="6669323" y="4049907"/>
            <a:ext cx="0" cy="828675"/>
          </a:xfrm>
          <a:prstGeom prst="line">
            <a:avLst/>
          </a:prstGeom>
          <a:noFill/>
          <a:ln w="38100">
            <a:solidFill>
              <a:srgbClr val="FF0000"/>
            </a:solidFill>
            <a:round/>
            <a:headEnd/>
            <a:tailEnd type="arrow" w="med" len="med"/>
          </a:ln>
          <a:effectLst/>
        </p:spPr>
        <p:txBody>
          <a:bodyPr wrap="none" anchor="ctr"/>
          <a:lstStyle/>
          <a:p>
            <a:endParaRPr lang="en-US"/>
          </a:p>
        </p:txBody>
      </p:sp>
      <p:grpSp>
        <p:nvGrpSpPr>
          <p:cNvPr id="4" name="Group 56"/>
          <p:cNvGrpSpPr>
            <a:grpSpLocks/>
          </p:cNvGrpSpPr>
          <p:nvPr/>
        </p:nvGrpSpPr>
        <p:grpSpPr bwMode="auto">
          <a:xfrm>
            <a:off x="5186598" y="3813370"/>
            <a:ext cx="1450975" cy="1355725"/>
            <a:chOff x="3301" y="2472"/>
            <a:chExt cx="914" cy="854"/>
          </a:xfrm>
        </p:grpSpPr>
        <p:sp>
          <p:nvSpPr>
            <p:cNvPr id="709689" name="Line 57"/>
            <p:cNvSpPr>
              <a:spLocks noChangeShapeType="1"/>
            </p:cNvSpPr>
            <p:nvPr/>
          </p:nvSpPr>
          <p:spPr bwMode="auto">
            <a:xfrm rot="2173418" flipH="1">
              <a:off x="3826" y="2472"/>
              <a:ext cx="209" cy="694"/>
            </a:xfrm>
            <a:prstGeom prst="line">
              <a:avLst/>
            </a:prstGeom>
            <a:noFill/>
            <a:ln w="38100">
              <a:solidFill>
                <a:srgbClr val="AC8D5A"/>
              </a:solidFill>
              <a:round/>
              <a:headEnd/>
              <a:tailEnd type="arrow" w="med" len="med"/>
            </a:ln>
            <a:effectLst/>
          </p:spPr>
          <p:txBody>
            <a:bodyPr wrap="none" anchor="ctr"/>
            <a:lstStyle/>
            <a:p>
              <a:endParaRPr lang="en-US"/>
            </a:p>
          </p:txBody>
        </p:sp>
        <p:sp>
          <p:nvSpPr>
            <p:cNvPr id="709690" name="Line 58"/>
            <p:cNvSpPr>
              <a:spLocks noChangeShapeType="1"/>
            </p:cNvSpPr>
            <p:nvPr/>
          </p:nvSpPr>
          <p:spPr bwMode="auto">
            <a:xfrm flipH="1">
              <a:off x="3921" y="2598"/>
              <a:ext cx="294" cy="514"/>
            </a:xfrm>
            <a:prstGeom prst="line">
              <a:avLst/>
            </a:prstGeom>
            <a:noFill/>
            <a:ln w="38100">
              <a:solidFill>
                <a:srgbClr val="AC8D5A"/>
              </a:solidFill>
              <a:round/>
              <a:headEnd/>
              <a:tailEnd type="arrow" w="med" len="med"/>
            </a:ln>
            <a:effectLst/>
          </p:spPr>
          <p:txBody>
            <a:bodyPr wrap="none" anchor="ctr"/>
            <a:lstStyle/>
            <a:p>
              <a:endParaRPr lang="en-US"/>
            </a:p>
          </p:txBody>
        </p:sp>
        <p:sp>
          <p:nvSpPr>
            <p:cNvPr id="709691" name="AutoShape 59"/>
            <p:cNvSpPr>
              <a:spLocks noChangeArrowheads="1"/>
            </p:cNvSpPr>
            <p:nvPr/>
          </p:nvSpPr>
          <p:spPr bwMode="auto">
            <a:xfrm>
              <a:off x="3600" y="3000"/>
              <a:ext cx="92" cy="89"/>
            </a:xfrm>
            <a:prstGeom prst="flowChartConnector">
              <a:avLst/>
            </a:prstGeom>
            <a:solidFill>
              <a:srgbClr val="800080"/>
            </a:solidFill>
            <a:ln w="9525">
              <a:noFill/>
              <a:round/>
              <a:headEnd/>
              <a:tailEnd/>
            </a:ln>
            <a:effectLst/>
          </p:spPr>
          <p:txBody>
            <a:bodyPr wrap="none" anchor="ctr"/>
            <a:lstStyle/>
            <a:p>
              <a:endParaRPr lang="en-US"/>
            </a:p>
          </p:txBody>
        </p:sp>
        <p:sp>
          <p:nvSpPr>
            <p:cNvPr id="709692" name="Text Box 60"/>
            <p:cNvSpPr txBox="1">
              <a:spLocks noChangeArrowheads="1"/>
            </p:cNvSpPr>
            <p:nvPr/>
          </p:nvSpPr>
          <p:spPr bwMode="auto">
            <a:xfrm>
              <a:off x="3768" y="3095"/>
              <a:ext cx="324" cy="231"/>
            </a:xfrm>
            <a:prstGeom prst="rect">
              <a:avLst/>
            </a:prstGeom>
            <a:noFill/>
            <a:ln w="9525">
              <a:noFill/>
              <a:miter lim="800000"/>
              <a:headEnd/>
              <a:tailEnd/>
            </a:ln>
            <a:effectLst/>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709693" name="Text Box 61"/>
            <p:cNvSpPr txBox="1">
              <a:spLocks noChangeArrowheads="1"/>
            </p:cNvSpPr>
            <p:nvPr/>
          </p:nvSpPr>
          <p:spPr bwMode="auto">
            <a:xfrm>
              <a:off x="3480" y="3031"/>
              <a:ext cx="324" cy="231"/>
            </a:xfrm>
            <a:prstGeom prst="rect">
              <a:avLst/>
            </a:prstGeom>
            <a:noFill/>
            <a:ln w="9525">
              <a:noFill/>
              <a:miter lim="800000"/>
              <a:headEnd/>
              <a:tailEnd/>
            </a:ln>
            <a:effectLst/>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709694" name="AutoShape 62"/>
            <p:cNvSpPr>
              <a:spLocks noChangeArrowheads="1"/>
            </p:cNvSpPr>
            <p:nvPr/>
          </p:nvSpPr>
          <p:spPr bwMode="auto">
            <a:xfrm>
              <a:off x="3880" y="3072"/>
              <a:ext cx="92" cy="89"/>
            </a:xfrm>
            <a:prstGeom prst="flowChartConnector">
              <a:avLst/>
            </a:prstGeom>
            <a:solidFill>
              <a:srgbClr val="800080"/>
            </a:solidFill>
            <a:ln w="9525">
              <a:noFill/>
              <a:round/>
              <a:headEnd/>
              <a:tailEnd/>
            </a:ln>
            <a:effectLst/>
          </p:spPr>
          <p:txBody>
            <a:bodyPr wrap="none" anchor="ctr"/>
            <a:lstStyle/>
            <a:p>
              <a:endParaRPr lang="en-US"/>
            </a:p>
          </p:txBody>
        </p:sp>
        <p:sp>
          <p:nvSpPr>
            <p:cNvPr id="709695" name="Text Box 63"/>
            <p:cNvSpPr txBox="1">
              <a:spLocks noChangeArrowheads="1"/>
            </p:cNvSpPr>
            <p:nvPr/>
          </p:nvSpPr>
          <p:spPr bwMode="auto">
            <a:xfrm>
              <a:off x="3301" y="2641"/>
              <a:ext cx="580" cy="288"/>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2000" i="0">
                  <a:solidFill>
                    <a:srgbClr val="036A66"/>
                  </a:solidFill>
                  <a:latin typeface="Arial" pitchFamily="34" charset="0"/>
                </a:rPr>
                <a:t> </a:t>
              </a:r>
              <a:r>
                <a:rPr lang="en-US" sz="1600" i="0">
                  <a:solidFill>
                    <a:srgbClr val="036A66"/>
                  </a:solidFill>
                  <a:latin typeface="Arial" pitchFamily="34" charset="0"/>
                </a:rPr>
                <a:t>?coffee</a:t>
              </a:r>
              <a:endParaRPr lang="en-US" sz="2800" b="1" i="0">
                <a:solidFill>
                  <a:srgbClr val="036A66"/>
                </a:solidFill>
                <a:latin typeface="Arial" pitchFamily="34" charset="0"/>
                <a:sym typeface="Symbol" pitchFamily="18" charset="2"/>
              </a:endParaRPr>
            </a:p>
          </p:txBody>
        </p:sp>
        <p:sp>
          <p:nvSpPr>
            <p:cNvPr id="709696" name="Text Box 64"/>
            <p:cNvSpPr txBox="1">
              <a:spLocks noChangeArrowheads="1"/>
            </p:cNvSpPr>
            <p:nvPr/>
          </p:nvSpPr>
          <p:spPr bwMode="auto">
            <a:xfrm>
              <a:off x="3830" y="2803"/>
              <a:ext cx="365" cy="243"/>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1600" i="0">
                  <a:solidFill>
                    <a:srgbClr val="036A66"/>
                  </a:solidFill>
                  <a:latin typeface="Arial" pitchFamily="34" charset="0"/>
                </a:rPr>
                <a:t>?tea</a:t>
              </a:r>
            </a:p>
          </p:txBody>
        </p:sp>
      </p:grpSp>
      <p:sp>
        <p:nvSpPr>
          <p:cNvPr id="709697" name="AutoShape 65"/>
          <p:cNvSpPr>
            <a:spLocks noChangeArrowheads="1"/>
          </p:cNvSpPr>
          <p:nvPr/>
        </p:nvSpPr>
        <p:spPr bwMode="auto">
          <a:xfrm>
            <a:off x="6599473" y="3937195"/>
            <a:ext cx="136525" cy="134937"/>
          </a:xfrm>
          <a:prstGeom prst="flowChartConnector">
            <a:avLst/>
          </a:prstGeom>
          <a:solidFill>
            <a:srgbClr val="800080"/>
          </a:solidFill>
          <a:ln w="9525">
            <a:noFill/>
            <a:round/>
            <a:headEnd/>
            <a:tailEnd/>
          </a:ln>
          <a:effectLst/>
        </p:spPr>
        <p:txBody>
          <a:bodyPr wrap="none" anchor="ctr"/>
          <a:lstStyle/>
          <a:p>
            <a:endParaRPr lang="en-US"/>
          </a:p>
        </p:txBody>
      </p:sp>
      <p:sp>
        <p:nvSpPr>
          <p:cNvPr id="709698" name="AutoShape 66"/>
          <p:cNvSpPr>
            <a:spLocks noChangeArrowheads="1"/>
          </p:cNvSpPr>
          <p:nvPr/>
        </p:nvSpPr>
        <p:spPr bwMode="auto">
          <a:xfrm>
            <a:off x="7293210" y="1119382"/>
            <a:ext cx="125413" cy="122238"/>
          </a:xfrm>
          <a:prstGeom prst="flowChartConnector">
            <a:avLst/>
          </a:prstGeom>
          <a:solidFill>
            <a:srgbClr val="800080"/>
          </a:solidFill>
          <a:ln w="9525">
            <a:noFill/>
            <a:round/>
            <a:headEnd/>
            <a:tailEnd/>
          </a:ln>
          <a:effectLst/>
        </p:spPr>
        <p:txBody>
          <a:bodyPr wrap="none" anchor="ctr"/>
          <a:lstStyle/>
          <a:p>
            <a:endParaRPr lang="en-US"/>
          </a:p>
        </p:txBody>
      </p:sp>
      <p:sp>
        <p:nvSpPr>
          <p:cNvPr id="709699" name="AutoShape 67"/>
          <p:cNvSpPr>
            <a:spLocks noChangeArrowheads="1"/>
          </p:cNvSpPr>
          <p:nvPr/>
        </p:nvSpPr>
        <p:spPr bwMode="auto">
          <a:xfrm>
            <a:off x="7280510" y="1989332"/>
            <a:ext cx="136525" cy="136525"/>
          </a:xfrm>
          <a:prstGeom prst="flowChartConnector">
            <a:avLst/>
          </a:prstGeom>
          <a:solidFill>
            <a:srgbClr val="800080"/>
          </a:solidFill>
          <a:ln w="9525">
            <a:noFill/>
            <a:round/>
            <a:headEnd/>
            <a:tailEnd/>
          </a:ln>
          <a:effectLst/>
        </p:spPr>
        <p:txBody>
          <a:bodyPr wrap="none" anchor="ctr"/>
          <a:lstStyle/>
          <a:p>
            <a:endParaRPr lang="en-US"/>
          </a:p>
        </p:txBody>
      </p:sp>
      <p:sp>
        <p:nvSpPr>
          <p:cNvPr id="709700" name="Text Box 68"/>
          <p:cNvSpPr txBox="1">
            <a:spLocks noChangeArrowheads="1"/>
          </p:cNvSpPr>
          <p:nvPr/>
        </p:nvSpPr>
        <p:spPr bwMode="auto">
          <a:xfrm>
            <a:off x="6035910" y="3248220"/>
            <a:ext cx="920750" cy="457200"/>
          </a:xfrm>
          <a:prstGeom prst="rect">
            <a:avLst/>
          </a:prstGeom>
          <a:noFill/>
          <a:ln w="9525">
            <a:noFill/>
            <a:miter lim="800000"/>
            <a:headEnd/>
            <a:tailEnd/>
          </a:ln>
          <a:effectLst/>
        </p:spPr>
        <p:txBody>
          <a:bodyPr wrap="none" anchor="ctr">
            <a:spAutoFit/>
          </a:bodyPr>
          <a:lstStyle/>
          <a:p>
            <a:pPr algn="ctr" eaLnBrk="0" hangingPunct="0">
              <a:lnSpc>
                <a:spcPct val="120000"/>
              </a:lnSpc>
              <a:spcBef>
                <a:spcPct val="20000"/>
              </a:spcBef>
            </a:pPr>
            <a:r>
              <a:rPr lang="en-US" sz="2000" i="0">
                <a:solidFill>
                  <a:srgbClr val="036A66"/>
                </a:solidFill>
                <a:latin typeface="Arial" pitchFamily="34" charset="0"/>
              </a:rPr>
              <a:t> </a:t>
            </a:r>
            <a:r>
              <a:rPr lang="en-US" sz="1600" i="0">
                <a:solidFill>
                  <a:srgbClr val="036A66"/>
                </a:solidFill>
                <a:latin typeface="Arial" pitchFamily="34" charset="0"/>
              </a:rPr>
              <a:t>?coffee</a:t>
            </a:r>
          </a:p>
        </p:txBody>
      </p:sp>
      <p:sp>
        <p:nvSpPr>
          <p:cNvPr id="709701" name="Text Box 69"/>
          <p:cNvSpPr txBox="1">
            <a:spLocks noChangeArrowheads="1"/>
          </p:cNvSpPr>
          <p:nvPr/>
        </p:nvSpPr>
        <p:spPr bwMode="auto">
          <a:xfrm>
            <a:off x="6312135" y="5848545"/>
            <a:ext cx="704850" cy="366712"/>
          </a:xfrm>
          <a:prstGeom prst="rect">
            <a:avLst/>
          </a:prstGeom>
          <a:noFill/>
          <a:ln w="9525">
            <a:noFill/>
            <a:miter lim="800000"/>
            <a:headEnd/>
            <a:tailEnd/>
          </a:ln>
          <a:effectLst/>
        </p:spPr>
        <p:txBody>
          <a:bodyPr wrap="none">
            <a:spAutoFit/>
          </a:bodyPr>
          <a:lstStyle/>
          <a:p>
            <a:pPr algn="r" eaLnBrk="0" hangingPunct="0">
              <a:spcBef>
                <a:spcPct val="50000"/>
              </a:spcBef>
            </a:pPr>
            <a:r>
              <a:rPr lang="en-US" b="1" i="0" dirty="0">
                <a:solidFill>
                  <a:srgbClr val="008000"/>
                </a:solidFill>
                <a:latin typeface="Arial" pitchFamily="34" charset="0"/>
              </a:rPr>
              <a:t>pass</a:t>
            </a:r>
            <a:endParaRPr lang="en-GB" b="1" i="0" dirty="0">
              <a:solidFill>
                <a:srgbClr val="008000"/>
              </a:solidFill>
              <a:latin typeface="Arial" pitchFamily="34" charset="0"/>
            </a:endParaRPr>
          </a:p>
        </p:txBody>
      </p:sp>
      <p:sp>
        <p:nvSpPr>
          <p:cNvPr id="709702" name="Text Box 70"/>
          <p:cNvSpPr txBox="1">
            <a:spLocks noChangeArrowheads="1"/>
          </p:cNvSpPr>
          <p:nvPr/>
        </p:nvSpPr>
        <p:spPr bwMode="auto">
          <a:xfrm>
            <a:off x="7145573" y="5848545"/>
            <a:ext cx="514350" cy="366712"/>
          </a:xfrm>
          <a:prstGeom prst="rect">
            <a:avLst/>
          </a:prstGeom>
          <a:noFill/>
          <a:ln w="9525">
            <a:noFill/>
            <a:miter lim="800000"/>
            <a:headEnd/>
            <a:tailEnd/>
          </a:ln>
          <a:effectLst/>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709703" name="Text Box 71"/>
          <p:cNvSpPr txBox="1">
            <a:spLocks noChangeArrowheads="1"/>
          </p:cNvSpPr>
          <p:nvPr/>
        </p:nvSpPr>
        <p:spPr bwMode="auto">
          <a:xfrm>
            <a:off x="5494573" y="5848545"/>
            <a:ext cx="704850" cy="366712"/>
          </a:xfrm>
          <a:prstGeom prst="rect">
            <a:avLst/>
          </a:prstGeom>
          <a:noFill/>
          <a:ln w="9525">
            <a:noFill/>
            <a:miter lim="800000"/>
            <a:headEnd/>
            <a:tailEnd/>
          </a:ln>
          <a:effectLst/>
        </p:spPr>
        <p:txBody>
          <a:bodyPr wrap="none">
            <a:spAutoFit/>
          </a:bodyPr>
          <a:lstStyle/>
          <a:p>
            <a:pPr algn="r" eaLnBrk="0" hangingPunct="0">
              <a:spcBef>
                <a:spcPct val="50000"/>
              </a:spcBef>
            </a:pPr>
            <a:r>
              <a:rPr lang="en-US" b="1" i="0">
                <a:solidFill>
                  <a:srgbClr val="008000"/>
                </a:solidFill>
                <a:latin typeface="Arial" pitchFamily="34" charset="0"/>
              </a:rPr>
              <a:t>p</a:t>
            </a:r>
            <a:r>
              <a:rPr lang="en-US" b="1" i="0">
                <a:solidFill>
                  <a:srgbClr val="036A66"/>
                </a:solidFill>
                <a:latin typeface="Arial" pitchFamily="34" charset="0"/>
              </a:rPr>
              <a:t>a</a:t>
            </a:r>
            <a:r>
              <a:rPr lang="en-US" b="1" i="0">
                <a:solidFill>
                  <a:srgbClr val="008000"/>
                </a:solidFill>
                <a:latin typeface="Arial" pitchFamily="34" charset="0"/>
              </a:rPr>
              <a:t>ss</a:t>
            </a:r>
            <a:endParaRPr lang="en-GB" b="1" i="0">
              <a:solidFill>
                <a:srgbClr val="008000"/>
              </a:solidFill>
              <a:latin typeface="Arial" pitchFamily="34" charset="0"/>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4"/>
          <p:cNvSpPr>
            <a:spLocks noGrp="1" noChangeArrowheads="1"/>
          </p:cNvSpPr>
          <p:nvPr>
            <p:ph type="sldNum" sz="quarter" idx="10"/>
          </p:nvPr>
        </p:nvSpPr>
        <p:spPr>
          <a:noFill/>
        </p:spPr>
        <p:txBody>
          <a:bodyPr/>
          <a:lstStyle/>
          <a:p>
            <a:r>
              <a:rPr lang="en-US"/>
              <a:t>   </a:t>
            </a:r>
            <a:fld id="{736C3F11-A954-4260-8E24-EA8016B7BA5B}" type="slidenum">
              <a:rPr lang="en-US"/>
              <a:pPr/>
              <a:t>31</a:t>
            </a:fld>
            <a:endParaRPr lang="en-US"/>
          </a:p>
        </p:txBody>
      </p:sp>
      <p:sp>
        <p:nvSpPr>
          <p:cNvPr id="34819" name="Text Box 2"/>
          <p:cNvSpPr txBox="1">
            <a:spLocks noChangeArrowheads="1"/>
          </p:cNvSpPr>
          <p:nvPr/>
        </p:nvSpPr>
        <p:spPr bwMode="auto">
          <a:xfrm>
            <a:off x="234950" y="1470025"/>
            <a:ext cx="8909050" cy="1203325"/>
          </a:xfrm>
          <a:prstGeom prst="rect">
            <a:avLst/>
          </a:prstGeom>
          <a:noFill/>
          <a:ln w="12700">
            <a:noFill/>
            <a:miter lim="800000"/>
            <a:headEnd/>
            <a:tailEnd/>
          </a:ln>
        </p:spPr>
        <p:txBody>
          <a:bodyPr>
            <a:spAutoFit/>
          </a:bodyPr>
          <a:lstStyle/>
          <a:p>
            <a:pPr defTabSz="762000" eaLnBrk="0" hangingPunct="0">
              <a:lnSpc>
                <a:spcPct val="130000"/>
              </a:lnSpc>
              <a:spcBef>
                <a:spcPct val="50000"/>
              </a:spcBef>
            </a:pPr>
            <a:r>
              <a:rPr lang="en-GB" i="0">
                <a:solidFill>
                  <a:srgbClr val="990033"/>
                </a:solidFill>
                <a:latin typeface="Arial" pitchFamily="34" charset="0"/>
              </a:rPr>
              <a:t>Algorithm</a:t>
            </a:r>
            <a:r>
              <a:rPr lang="en-GB" i="0">
                <a:solidFill>
                  <a:srgbClr val="660033"/>
                </a:solidFill>
                <a:latin typeface="Arial" pitchFamily="34" charset="0"/>
              </a:rPr>
              <a:t>  </a:t>
            </a:r>
            <a:r>
              <a:rPr lang="en-GB" i="0">
                <a:solidFill>
                  <a:srgbClr val="036A66"/>
                </a:solidFill>
                <a:latin typeface="Arial" pitchFamily="34" charset="0"/>
              </a:rPr>
              <a:t>to generate a test case  t(S)</a:t>
            </a:r>
            <a:br>
              <a:rPr lang="en-GB" i="0">
                <a:solidFill>
                  <a:srgbClr val="036A66"/>
                </a:solidFill>
                <a:latin typeface="Arial" pitchFamily="34" charset="0"/>
              </a:rPr>
            </a:br>
            <a:r>
              <a:rPr lang="en-GB" i="0">
                <a:solidFill>
                  <a:srgbClr val="036A66"/>
                </a:solidFill>
                <a:latin typeface="Arial" pitchFamily="34" charset="0"/>
              </a:rPr>
              <a:t>from a transition system state set S, with  S</a:t>
            </a:r>
            <a:r>
              <a:rPr lang="en-GB" sz="1200" i="0">
                <a:solidFill>
                  <a:srgbClr val="036A66"/>
                </a:solidFill>
                <a:latin typeface="Arial" pitchFamily="34" charset="0"/>
              </a:rPr>
              <a:t> </a:t>
            </a:r>
            <a:r>
              <a:rPr lang="en-GB" sz="1600" i="0">
                <a:solidFill>
                  <a:srgbClr val="036A66"/>
                </a:solidFill>
                <a:latin typeface="Arial" pitchFamily="34" charset="0"/>
                <a:sym typeface="Symbol" pitchFamily="18" charset="2"/>
              </a:rPr>
              <a:t> </a:t>
            </a:r>
            <a:r>
              <a:rPr lang="en-GB" i="0">
                <a:solidFill>
                  <a:srgbClr val="036A66"/>
                </a:solidFill>
                <a:latin typeface="Arial" pitchFamily="34" charset="0"/>
              </a:rPr>
              <a:t>  ( initially S = s</a:t>
            </a:r>
            <a:r>
              <a:rPr lang="en-GB" i="0" baseline="-25000">
                <a:solidFill>
                  <a:srgbClr val="036A66"/>
                </a:solidFill>
                <a:latin typeface="Arial" pitchFamily="34" charset="0"/>
              </a:rPr>
              <a:t>0</a:t>
            </a:r>
            <a:r>
              <a:rPr lang="en-GB" i="0">
                <a:solidFill>
                  <a:srgbClr val="036A66"/>
                </a:solidFill>
                <a:latin typeface="Arial" pitchFamily="34" charset="0"/>
              </a:rPr>
              <a:t> after </a:t>
            </a:r>
            <a:r>
              <a:rPr lang="en-GB" sz="2000" i="0">
                <a:solidFill>
                  <a:srgbClr val="036A66"/>
                </a:solidFill>
                <a:latin typeface="Arial" pitchFamily="34" charset="0"/>
                <a:sym typeface="Symbol" pitchFamily="18" charset="2"/>
              </a:rPr>
              <a:t></a:t>
            </a:r>
            <a:r>
              <a:rPr lang="en-GB" i="0">
                <a:solidFill>
                  <a:srgbClr val="036A66"/>
                </a:solidFill>
                <a:latin typeface="Arial" pitchFamily="34" charset="0"/>
              </a:rPr>
              <a:t> ).</a:t>
            </a:r>
          </a:p>
          <a:p>
            <a:pPr defTabSz="762000" eaLnBrk="0" hangingPunct="0">
              <a:lnSpc>
                <a:spcPct val="80000"/>
              </a:lnSpc>
              <a:spcBef>
                <a:spcPct val="50000"/>
              </a:spcBef>
            </a:pPr>
            <a:r>
              <a:rPr lang="en-GB" i="0">
                <a:solidFill>
                  <a:srgbClr val="036A66"/>
                </a:solidFill>
                <a:latin typeface="Arial" pitchFamily="34" charset="0"/>
              </a:rPr>
              <a:t>Apply the following steps recursively, non-deterministically:</a:t>
            </a:r>
          </a:p>
        </p:txBody>
      </p:sp>
      <p:grpSp>
        <p:nvGrpSpPr>
          <p:cNvPr id="2" name="Group 3"/>
          <p:cNvGrpSpPr>
            <a:grpSpLocks/>
          </p:cNvGrpSpPr>
          <p:nvPr/>
        </p:nvGrpSpPr>
        <p:grpSpPr bwMode="auto">
          <a:xfrm>
            <a:off x="552450" y="2887663"/>
            <a:ext cx="2673350" cy="836612"/>
            <a:chOff x="576" y="2064"/>
            <a:chExt cx="1684" cy="527"/>
          </a:xfrm>
        </p:grpSpPr>
        <p:sp>
          <p:nvSpPr>
            <p:cNvPr id="34874" name="Text Box 4"/>
            <p:cNvSpPr txBox="1">
              <a:spLocks noChangeArrowheads="1"/>
            </p:cNvSpPr>
            <p:nvPr/>
          </p:nvSpPr>
          <p:spPr bwMode="auto">
            <a:xfrm>
              <a:off x="576" y="2064"/>
              <a:ext cx="1684" cy="250"/>
            </a:xfrm>
            <a:prstGeom prst="rect">
              <a:avLst/>
            </a:prstGeom>
            <a:solidFill>
              <a:srgbClr val="336600"/>
            </a:solidFill>
            <a:ln w="12700">
              <a:noFill/>
              <a:miter lim="800000"/>
              <a:headEnd/>
              <a:tailEnd/>
            </a:ln>
          </p:spPr>
          <p:txBody>
            <a:bodyPr>
              <a:spAutoFit/>
            </a:bodyPr>
            <a:lstStyle/>
            <a:p>
              <a:pPr defTabSz="762000" eaLnBrk="0" hangingPunct="0">
                <a:spcBef>
                  <a:spcPct val="50000"/>
                </a:spcBef>
              </a:pPr>
              <a:r>
                <a:rPr lang="en-GB" sz="2000" i="0">
                  <a:solidFill>
                    <a:schemeClr val="bg1"/>
                  </a:solidFill>
                  <a:latin typeface="Arial" pitchFamily="34" charset="0"/>
                </a:rPr>
                <a:t>1	end test case</a:t>
              </a:r>
            </a:p>
          </p:txBody>
        </p:sp>
        <p:sp>
          <p:nvSpPr>
            <p:cNvPr id="34875" name="Oval 5"/>
            <p:cNvSpPr>
              <a:spLocks noChangeArrowheads="1"/>
            </p:cNvSpPr>
            <p:nvPr/>
          </p:nvSpPr>
          <p:spPr bwMode="auto">
            <a:xfrm>
              <a:off x="993" y="2434"/>
              <a:ext cx="88" cy="96"/>
            </a:xfrm>
            <a:prstGeom prst="ellipse">
              <a:avLst/>
            </a:prstGeom>
            <a:solidFill>
              <a:schemeClr val="hlink"/>
            </a:solidFill>
            <a:ln w="12700">
              <a:noFill/>
              <a:round/>
              <a:headEnd/>
              <a:tailEnd/>
            </a:ln>
          </p:spPr>
          <p:txBody>
            <a:bodyPr wrap="none" anchor="ctr"/>
            <a:lstStyle/>
            <a:p>
              <a:pPr algn="ctr" eaLnBrk="0" hangingPunct="0"/>
              <a:endParaRPr lang="en-GB" sz="2000" i="0">
                <a:solidFill>
                  <a:schemeClr val="bg1"/>
                </a:solidFill>
                <a:latin typeface="Arial" pitchFamily="34" charset="0"/>
              </a:endParaRPr>
            </a:p>
          </p:txBody>
        </p:sp>
        <p:sp>
          <p:nvSpPr>
            <p:cNvPr id="34876" name="Text Box 6"/>
            <p:cNvSpPr txBox="1">
              <a:spLocks noChangeArrowheads="1"/>
            </p:cNvSpPr>
            <p:nvPr/>
          </p:nvSpPr>
          <p:spPr bwMode="auto">
            <a:xfrm>
              <a:off x="1208" y="2360"/>
              <a:ext cx="576" cy="231"/>
            </a:xfrm>
            <a:prstGeom prst="rect">
              <a:avLst/>
            </a:prstGeom>
            <a:noFill/>
            <a:ln w="12700">
              <a:noFill/>
              <a:miter lim="800000"/>
              <a:headEnd/>
              <a:tailEnd/>
            </a:ln>
          </p:spPr>
          <p:txBody>
            <a:bodyPr>
              <a:spAutoFit/>
            </a:bodyPr>
            <a:lstStyle/>
            <a:p>
              <a:pPr defTabSz="762000" eaLnBrk="0" hangingPunct="0">
                <a:spcBef>
                  <a:spcPct val="50000"/>
                </a:spcBef>
              </a:pPr>
              <a:r>
                <a:rPr lang="en-GB" i="0">
                  <a:solidFill>
                    <a:srgbClr val="660033"/>
                  </a:solidFill>
                  <a:latin typeface="Arial" pitchFamily="34" charset="0"/>
                </a:rPr>
                <a:t>pass</a:t>
              </a:r>
              <a:endParaRPr lang="en-GB" sz="1200" i="0">
                <a:solidFill>
                  <a:srgbClr val="660033"/>
                </a:solidFill>
                <a:latin typeface="Arial" pitchFamily="34" charset="0"/>
              </a:endParaRPr>
            </a:p>
          </p:txBody>
        </p:sp>
      </p:grpSp>
      <p:sp>
        <p:nvSpPr>
          <p:cNvPr id="34821" name="Text Box 7"/>
          <p:cNvSpPr txBox="1">
            <a:spLocks noChangeArrowheads="1"/>
          </p:cNvSpPr>
          <p:nvPr/>
        </p:nvSpPr>
        <p:spPr bwMode="auto">
          <a:xfrm>
            <a:off x="539750" y="4005263"/>
            <a:ext cx="2800350" cy="396875"/>
          </a:xfrm>
          <a:prstGeom prst="rect">
            <a:avLst/>
          </a:prstGeom>
          <a:solidFill>
            <a:srgbClr val="336600"/>
          </a:solidFill>
          <a:ln w="12700">
            <a:noFill/>
            <a:miter lim="800000"/>
            <a:headEnd/>
            <a:tailEnd/>
          </a:ln>
        </p:spPr>
        <p:txBody>
          <a:bodyPr>
            <a:spAutoFit/>
          </a:bodyPr>
          <a:lstStyle/>
          <a:p>
            <a:pPr defTabSz="762000" eaLnBrk="0" hangingPunct="0">
              <a:spcBef>
                <a:spcPct val="50000"/>
              </a:spcBef>
            </a:pPr>
            <a:r>
              <a:rPr lang="en-GB" sz="2000" i="0">
                <a:solidFill>
                  <a:schemeClr val="bg1"/>
                </a:solidFill>
                <a:latin typeface="Arial" pitchFamily="34" charset="0"/>
              </a:rPr>
              <a:t>2	supply input  !a</a:t>
            </a:r>
          </a:p>
        </p:txBody>
      </p:sp>
      <p:sp>
        <p:nvSpPr>
          <p:cNvPr id="34822" name="Text Box 8"/>
          <p:cNvSpPr txBox="1">
            <a:spLocks noChangeArrowheads="1"/>
          </p:cNvSpPr>
          <p:nvPr/>
        </p:nvSpPr>
        <p:spPr bwMode="auto">
          <a:xfrm>
            <a:off x="2078038" y="4924425"/>
            <a:ext cx="536575" cy="396875"/>
          </a:xfrm>
          <a:prstGeom prst="rect">
            <a:avLst/>
          </a:prstGeom>
          <a:noFill/>
          <a:ln w="12700">
            <a:noFill/>
            <a:miter lim="800000"/>
            <a:headEnd/>
            <a:tailEnd/>
          </a:ln>
        </p:spPr>
        <p:txBody>
          <a:bodyPr>
            <a:spAutoFit/>
          </a:bodyPr>
          <a:lstStyle/>
          <a:p>
            <a:pPr defTabSz="762000" eaLnBrk="0" hangingPunct="0">
              <a:spcBef>
                <a:spcPct val="50000"/>
              </a:spcBef>
            </a:pPr>
            <a:r>
              <a:rPr lang="en-GB" sz="2000" b="1" i="0">
                <a:solidFill>
                  <a:srgbClr val="118548"/>
                </a:solidFill>
                <a:latin typeface="Arial" pitchFamily="34" charset="0"/>
              </a:rPr>
              <a:t>!a</a:t>
            </a:r>
            <a:r>
              <a:rPr lang="en-US" sz="2000" b="1" i="0">
                <a:solidFill>
                  <a:srgbClr val="118548"/>
                </a:solidFill>
                <a:latin typeface="Arial" pitchFamily="34" charset="0"/>
                <a:sym typeface="Symbol" pitchFamily="18" charset="2"/>
              </a:rPr>
              <a:t> </a:t>
            </a:r>
            <a:endParaRPr lang="en-GB" sz="2000" b="1" i="0">
              <a:solidFill>
                <a:srgbClr val="118548"/>
              </a:solidFill>
              <a:latin typeface="Arial" pitchFamily="34" charset="0"/>
              <a:sym typeface="Symbol" pitchFamily="18" charset="2"/>
            </a:endParaRPr>
          </a:p>
        </p:txBody>
      </p:sp>
      <p:sp>
        <p:nvSpPr>
          <p:cNvPr id="34823" name="Text Box 9"/>
          <p:cNvSpPr txBox="1">
            <a:spLocks noChangeArrowheads="1"/>
          </p:cNvSpPr>
          <p:nvPr/>
        </p:nvSpPr>
        <p:spPr bwMode="auto">
          <a:xfrm>
            <a:off x="1346200" y="6232525"/>
            <a:ext cx="2160588" cy="396875"/>
          </a:xfrm>
          <a:prstGeom prst="rect">
            <a:avLst/>
          </a:prstGeom>
          <a:noFill/>
          <a:ln w="12700">
            <a:noFill/>
            <a:miter lim="800000"/>
            <a:headEnd/>
            <a:tailEnd/>
          </a:ln>
        </p:spPr>
        <p:txBody>
          <a:bodyPr>
            <a:spAutoFit/>
          </a:bodyPr>
          <a:lstStyle/>
          <a:p>
            <a:pPr defTabSz="762000" eaLnBrk="0" hangingPunct="0">
              <a:spcBef>
                <a:spcPct val="50000"/>
              </a:spcBef>
            </a:pPr>
            <a:r>
              <a:rPr lang="en-GB" sz="2000" i="0">
                <a:solidFill>
                  <a:srgbClr val="0D6537"/>
                </a:solidFill>
                <a:latin typeface="Arial" pitchFamily="34" charset="0"/>
              </a:rPr>
              <a:t>t</a:t>
            </a:r>
            <a:r>
              <a:rPr lang="en-GB" sz="1000" i="0">
                <a:solidFill>
                  <a:srgbClr val="0D6537"/>
                </a:solidFill>
                <a:latin typeface="Arial" pitchFamily="34" charset="0"/>
              </a:rPr>
              <a:t> </a:t>
            </a:r>
            <a:r>
              <a:rPr lang="en-GB" i="0">
                <a:solidFill>
                  <a:srgbClr val="0D6537"/>
                </a:solidFill>
                <a:latin typeface="Arial" pitchFamily="34" charset="0"/>
              </a:rPr>
              <a:t>(</a:t>
            </a:r>
            <a:r>
              <a:rPr lang="en-GB" sz="1000" i="0">
                <a:solidFill>
                  <a:srgbClr val="0D6537"/>
                </a:solidFill>
                <a:latin typeface="Arial" pitchFamily="34" charset="0"/>
              </a:rPr>
              <a:t> </a:t>
            </a:r>
            <a:r>
              <a:rPr lang="en-GB" i="0">
                <a:solidFill>
                  <a:srgbClr val="0D6537"/>
                </a:solidFill>
                <a:latin typeface="Arial" pitchFamily="34" charset="0"/>
              </a:rPr>
              <a:t>S after ?a </a:t>
            </a:r>
            <a:r>
              <a:rPr lang="en-GB" i="0">
                <a:solidFill>
                  <a:srgbClr val="0D6537"/>
                </a:solidFill>
                <a:latin typeface="Arial" pitchFamily="34" charset="0"/>
                <a:sym typeface="Symbol" pitchFamily="18" charset="2"/>
              </a:rPr>
              <a:t> </a:t>
            </a:r>
            <a:r>
              <a:rPr lang="en-GB" sz="1600" b="1" i="0">
                <a:solidFill>
                  <a:srgbClr val="0D6537"/>
                </a:solidFill>
                <a:latin typeface="Arial" pitchFamily="34" charset="0"/>
                <a:sym typeface="Symbol" pitchFamily="18" charset="2"/>
              </a:rPr>
              <a:t></a:t>
            </a:r>
            <a:r>
              <a:rPr lang="en-GB" sz="1000" b="1" i="0">
                <a:solidFill>
                  <a:srgbClr val="0D6537"/>
                </a:solidFill>
                <a:latin typeface="Arial" pitchFamily="34" charset="0"/>
                <a:sym typeface="Symbol" pitchFamily="18" charset="2"/>
              </a:rPr>
              <a:t> </a:t>
            </a:r>
            <a:r>
              <a:rPr lang="en-GB" i="0">
                <a:solidFill>
                  <a:srgbClr val="0D6537"/>
                </a:solidFill>
                <a:latin typeface="Arial" pitchFamily="34" charset="0"/>
              </a:rPr>
              <a:t>)</a:t>
            </a:r>
            <a:endParaRPr lang="en-GB" sz="1200" i="0">
              <a:solidFill>
                <a:srgbClr val="0D6537"/>
              </a:solidFill>
              <a:latin typeface="Arial" pitchFamily="34" charset="0"/>
            </a:endParaRPr>
          </a:p>
        </p:txBody>
      </p:sp>
      <p:sp>
        <p:nvSpPr>
          <p:cNvPr id="34824" name="Rectangle 10"/>
          <p:cNvSpPr>
            <a:spLocks noGrp="1" noChangeArrowheads="1"/>
          </p:cNvSpPr>
          <p:nvPr>
            <p:ph type="title"/>
          </p:nvPr>
        </p:nvSpPr>
        <p:spPr/>
        <p:txBody>
          <a:bodyPr/>
          <a:lstStyle/>
          <a:p>
            <a:r>
              <a:rPr lang="en-GB" smtClean="0"/>
              <a:t>Test Generation Algorithm: ioco</a:t>
            </a:r>
          </a:p>
        </p:txBody>
      </p:sp>
      <p:sp>
        <p:nvSpPr>
          <p:cNvPr id="34825" name="Text Box 11"/>
          <p:cNvSpPr txBox="1">
            <a:spLocks noChangeArrowheads="1"/>
          </p:cNvSpPr>
          <p:nvPr/>
        </p:nvSpPr>
        <p:spPr bwMode="auto">
          <a:xfrm>
            <a:off x="5011738" y="5734050"/>
            <a:ext cx="4132262" cy="669925"/>
          </a:xfrm>
          <a:prstGeom prst="rect">
            <a:avLst/>
          </a:prstGeom>
          <a:noFill/>
          <a:ln w="12700">
            <a:noFill/>
            <a:miter lim="800000"/>
            <a:headEnd/>
            <a:tailEnd/>
          </a:ln>
        </p:spPr>
        <p:txBody>
          <a:bodyPr>
            <a:spAutoFit/>
          </a:bodyPr>
          <a:lstStyle/>
          <a:p>
            <a:pPr defTabSz="762000" eaLnBrk="0" hangingPunct="0">
              <a:lnSpc>
                <a:spcPct val="70000"/>
              </a:lnSpc>
              <a:spcBef>
                <a:spcPct val="50000"/>
              </a:spcBef>
            </a:pPr>
            <a:r>
              <a:rPr lang="en-GB" i="0">
                <a:solidFill>
                  <a:srgbClr val="036A66"/>
                </a:solidFill>
                <a:latin typeface="Arial" pitchFamily="34" charset="0"/>
              </a:rPr>
              <a:t>allowed outputs (or </a:t>
            </a:r>
            <a:r>
              <a:rPr lang="en-GB" sz="2000" i="0">
                <a:solidFill>
                  <a:srgbClr val="036A66"/>
                </a:solidFill>
                <a:latin typeface="Arial" pitchFamily="34" charset="0"/>
                <a:sym typeface="Symbol" pitchFamily="18" charset="2"/>
              </a:rPr>
              <a:t></a:t>
            </a:r>
            <a:r>
              <a:rPr lang="en-GB" i="0">
                <a:solidFill>
                  <a:srgbClr val="036A66"/>
                </a:solidFill>
                <a:latin typeface="Arial" pitchFamily="34" charset="0"/>
                <a:sym typeface="Wingdings" pitchFamily="2" charset="2"/>
              </a:rPr>
              <a:t>):</a:t>
            </a:r>
            <a:r>
              <a:rPr lang="en-GB" i="0">
                <a:solidFill>
                  <a:srgbClr val="036A66"/>
                </a:solidFill>
                <a:latin typeface="Arial" pitchFamily="34" charset="0"/>
              </a:rPr>
              <a:t>      !x </a:t>
            </a:r>
            <a:r>
              <a:rPr lang="en-GB" i="0">
                <a:solidFill>
                  <a:srgbClr val="036A66"/>
                </a:solidFill>
                <a:latin typeface="Arial" pitchFamily="34" charset="0"/>
                <a:sym typeface="Symbol" pitchFamily="18" charset="2"/>
              </a:rPr>
              <a:t></a:t>
            </a:r>
            <a:r>
              <a:rPr lang="en-GB" sz="800" i="0">
                <a:solidFill>
                  <a:srgbClr val="036A66"/>
                </a:solidFill>
                <a:latin typeface="Arial" pitchFamily="34" charset="0"/>
                <a:sym typeface="Symbol" pitchFamily="18" charset="2"/>
              </a:rPr>
              <a:t> </a:t>
            </a:r>
            <a:r>
              <a:rPr lang="en-GB">
                <a:solidFill>
                  <a:srgbClr val="036A66"/>
                </a:solidFill>
                <a:latin typeface="Arial" pitchFamily="34" charset="0"/>
              </a:rPr>
              <a:t>out</a:t>
            </a:r>
            <a:r>
              <a:rPr lang="en-GB" sz="1200">
                <a:solidFill>
                  <a:srgbClr val="036A66"/>
                </a:solidFill>
                <a:latin typeface="Arial" pitchFamily="34" charset="0"/>
              </a:rPr>
              <a:t> </a:t>
            </a:r>
            <a:r>
              <a:rPr lang="en-GB" i="0">
                <a:solidFill>
                  <a:srgbClr val="036A66"/>
                </a:solidFill>
                <a:latin typeface="Arial" pitchFamily="34" charset="0"/>
              </a:rPr>
              <a:t>(</a:t>
            </a:r>
            <a:r>
              <a:rPr lang="en-GB" sz="800" i="0">
                <a:solidFill>
                  <a:srgbClr val="036A66"/>
                </a:solidFill>
                <a:latin typeface="Arial" pitchFamily="34" charset="0"/>
              </a:rPr>
              <a:t> </a:t>
            </a:r>
            <a:r>
              <a:rPr lang="en-US" i="0">
                <a:solidFill>
                  <a:srgbClr val="036A66"/>
                </a:solidFill>
                <a:latin typeface="Arial" pitchFamily="34" charset="0"/>
              </a:rPr>
              <a:t>S</a:t>
            </a:r>
            <a:r>
              <a:rPr lang="en-GB" sz="800" i="0">
                <a:solidFill>
                  <a:srgbClr val="036A66"/>
                </a:solidFill>
                <a:latin typeface="Arial" pitchFamily="34" charset="0"/>
                <a:sym typeface="Symbol" pitchFamily="18" charset="2"/>
              </a:rPr>
              <a:t> </a:t>
            </a:r>
            <a:r>
              <a:rPr lang="en-GB" i="0">
                <a:solidFill>
                  <a:srgbClr val="036A66"/>
                </a:solidFill>
                <a:latin typeface="Arial" pitchFamily="34" charset="0"/>
              </a:rPr>
              <a:t>)</a:t>
            </a:r>
          </a:p>
          <a:p>
            <a:pPr defTabSz="762000" eaLnBrk="0" hangingPunct="0">
              <a:lnSpc>
                <a:spcPct val="70000"/>
              </a:lnSpc>
              <a:spcBef>
                <a:spcPct val="50000"/>
              </a:spcBef>
            </a:pPr>
            <a:r>
              <a:rPr lang="en-GB" i="0">
                <a:solidFill>
                  <a:srgbClr val="036A66"/>
                </a:solidFill>
                <a:latin typeface="Arial" pitchFamily="34" charset="0"/>
              </a:rPr>
              <a:t>forbidden outputs (or </a:t>
            </a:r>
            <a:r>
              <a:rPr lang="en-GB" sz="2000" i="0">
                <a:solidFill>
                  <a:srgbClr val="036A66"/>
                </a:solidFill>
                <a:latin typeface="Arial" pitchFamily="34" charset="0"/>
                <a:sym typeface="Symbol" pitchFamily="18" charset="2"/>
              </a:rPr>
              <a:t></a:t>
            </a:r>
            <a:r>
              <a:rPr lang="en-GB" sz="1600" i="0">
                <a:solidFill>
                  <a:srgbClr val="036A66"/>
                </a:solidFill>
                <a:latin typeface="Arial" pitchFamily="34" charset="0"/>
                <a:sym typeface="Wingdings" pitchFamily="2" charset="2"/>
              </a:rPr>
              <a:t>):</a:t>
            </a:r>
            <a:r>
              <a:rPr lang="en-GB" i="0">
                <a:solidFill>
                  <a:srgbClr val="036A66"/>
                </a:solidFill>
                <a:latin typeface="Arial" pitchFamily="34" charset="0"/>
              </a:rPr>
              <a:t>   !y </a:t>
            </a:r>
            <a:r>
              <a:rPr lang="en-GB" i="0">
                <a:solidFill>
                  <a:srgbClr val="036A66"/>
                </a:solidFill>
                <a:latin typeface="Arial" pitchFamily="34" charset="0"/>
                <a:sym typeface="Symbol" pitchFamily="18" charset="2"/>
              </a:rPr>
              <a:t></a:t>
            </a:r>
            <a:r>
              <a:rPr lang="en-GB" sz="800" i="0">
                <a:solidFill>
                  <a:srgbClr val="036A66"/>
                </a:solidFill>
                <a:latin typeface="Arial" pitchFamily="34" charset="0"/>
              </a:rPr>
              <a:t> </a:t>
            </a:r>
            <a:r>
              <a:rPr lang="en-GB">
                <a:solidFill>
                  <a:srgbClr val="036A66"/>
                </a:solidFill>
                <a:latin typeface="Arial" pitchFamily="34" charset="0"/>
              </a:rPr>
              <a:t>out</a:t>
            </a:r>
            <a:r>
              <a:rPr lang="en-GB" sz="1200">
                <a:solidFill>
                  <a:srgbClr val="036A66"/>
                </a:solidFill>
                <a:latin typeface="Arial" pitchFamily="34" charset="0"/>
              </a:rPr>
              <a:t> </a:t>
            </a:r>
            <a:r>
              <a:rPr lang="en-GB" sz="2000" i="0">
                <a:solidFill>
                  <a:srgbClr val="036A66"/>
                </a:solidFill>
                <a:latin typeface="Arial" pitchFamily="34" charset="0"/>
              </a:rPr>
              <a:t>(</a:t>
            </a:r>
            <a:r>
              <a:rPr lang="en-GB" sz="800" i="0">
                <a:solidFill>
                  <a:srgbClr val="036A66"/>
                </a:solidFill>
                <a:latin typeface="Arial" pitchFamily="34" charset="0"/>
              </a:rPr>
              <a:t> </a:t>
            </a:r>
            <a:r>
              <a:rPr lang="en-US" i="0">
                <a:solidFill>
                  <a:srgbClr val="036A66"/>
                </a:solidFill>
                <a:latin typeface="Arial" pitchFamily="34" charset="0"/>
              </a:rPr>
              <a:t>S</a:t>
            </a:r>
            <a:r>
              <a:rPr lang="en-GB" sz="800" i="0">
                <a:solidFill>
                  <a:srgbClr val="036A66"/>
                </a:solidFill>
                <a:latin typeface="Arial" pitchFamily="34" charset="0"/>
                <a:sym typeface="Symbol" pitchFamily="18" charset="2"/>
              </a:rPr>
              <a:t> </a:t>
            </a:r>
            <a:r>
              <a:rPr lang="en-GB" sz="2000" i="0">
                <a:solidFill>
                  <a:srgbClr val="036A66"/>
                </a:solidFill>
                <a:latin typeface="Arial" pitchFamily="34" charset="0"/>
              </a:rPr>
              <a:t>)</a:t>
            </a:r>
          </a:p>
        </p:txBody>
      </p:sp>
      <p:sp>
        <p:nvSpPr>
          <p:cNvPr id="34826" name="Text Box 12"/>
          <p:cNvSpPr txBox="1">
            <a:spLocks noChangeArrowheads="1"/>
          </p:cNvSpPr>
          <p:nvPr/>
        </p:nvSpPr>
        <p:spPr bwMode="auto">
          <a:xfrm>
            <a:off x="5116513" y="2906713"/>
            <a:ext cx="3343275" cy="396875"/>
          </a:xfrm>
          <a:prstGeom prst="rect">
            <a:avLst/>
          </a:prstGeom>
          <a:solidFill>
            <a:srgbClr val="336600"/>
          </a:solidFill>
          <a:ln w="12700">
            <a:noFill/>
            <a:miter lim="800000"/>
            <a:headEnd/>
            <a:tailEnd/>
          </a:ln>
        </p:spPr>
        <p:txBody>
          <a:bodyPr>
            <a:spAutoFit/>
          </a:bodyPr>
          <a:lstStyle/>
          <a:p>
            <a:pPr defTabSz="762000" eaLnBrk="0" hangingPunct="0">
              <a:spcBef>
                <a:spcPct val="50000"/>
              </a:spcBef>
            </a:pPr>
            <a:r>
              <a:rPr lang="en-GB" sz="2000" i="0">
                <a:solidFill>
                  <a:schemeClr val="bg1"/>
                </a:solidFill>
                <a:latin typeface="Arial" pitchFamily="34" charset="0"/>
              </a:rPr>
              <a:t>3	observe all outputs</a:t>
            </a:r>
          </a:p>
        </p:txBody>
      </p:sp>
      <p:sp>
        <p:nvSpPr>
          <p:cNvPr id="34827" name="Oval 13"/>
          <p:cNvSpPr>
            <a:spLocks noChangeArrowheads="1"/>
          </p:cNvSpPr>
          <p:nvPr/>
        </p:nvSpPr>
        <p:spPr bwMode="auto">
          <a:xfrm>
            <a:off x="5803900" y="4340225"/>
            <a:ext cx="141288" cy="152400"/>
          </a:xfrm>
          <a:prstGeom prst="ellipse">
            <a:avLst/>
          </a:prstGeom>
          <a:solidFill>
            <a:schemeClr val="hlink"/>
          </a:solidFill>
          <a:ln w="12700">
            <a:noFill/>
            <a:round/>
            <a:headEnd/>
            <a:tailEnd/>
          </a:ln>
        </p:spPr>
        <p:txBody>
          <a:bodyPr wrap="none" anchor="ctr"/>
          <a:lstStyle/>
          <a:p>
            <a:endParaRPr lang="en-US"/>
          </a:p>
        </p:txBody>
      </p:sp>
      <p:sp>
        <p:nvSpPr>
          <p:cNvPr id="34828" name="Oval 14"/>
          <p:cNvSpPr>
            <a:spLocks noChangeArrowheads="1"/>
          </p:cNvSpPr>
          <p:nvPr/>
        </p:nvSpPr>
        <p:spPr bwMode="auto">
          <a:xfrm>
            <a:off x="6296025" y="4352925"/>
            <a:ext cx="141288" cy="152400"/>
          </a:xfrm>
          <a:prstGeom prst="ellipse">
            <a:avLst/>
          </a:prstGeom>
          <a:solidFill>
            <a:schemeClr val="hlink"/>
          </a:solidFill>
          <a:ln w="12700">
            <a:noFill/>
            <a:round/>
            <a:headEnd/>
            <a:tailEnd/>
          </a:ln>
        </p:spPr>
        <p:txBody>
          <a:bodyPr wrap="none" anchor="ctr"/>
          <a:lstStyle/>
          <a:p>
            <a:endParaRPr lang="en-US"/>
          </a:p>
        </p:txBody>
      </p:sp>
      <p:sp>
        <p:nvSpPr>
          <p:cNvPr id="34829" name="Line 15"/>
          <p:cNvSpPr>
            <a:spLocks noChangeShapeType="1"/>
          </p:cNvSpPr>
          <p:nvPr/>
        </p:nvSpPr>
        <p:spPr bwMode="auto">
          <a:xfrm flipH="1">
            <a:off x="5894388" y="3895725"/>
            <a:ext cx="984250" cy="457200"/>
          </a:xfrm>
          <a:prstGeom prst="line">
            <a:avLst/>
          </a:prstGeom>
          <a:noFill/>
          <a:ln w="12700">
            <a:solidFill>
              <a:srgbClr val="FF0000"/>
            </a:solidFill>
            <a:round/>
            <a:headEnd/>
            <a:tailEnd type="triangle" w="med" len="med"/>
          </a:ln>
        </p:spPr>
        <p:txBody>
          <a:bodyPr wrap="none" anchor="ctr"/>
          <a:lstStyle/>
          <a:p>
            <a:endParaRPr lang="en-US"/>
          </a:p>
        </p:txBody>
      </p:sp>
      <p:sp>
        <p:nvSpPr>
          <p:cNvPr id="34830" name="Line 16"/>
          <p:cNvSpPr>
            <a:spLocks noChangeShapeType="1"/>
          </p:cNvSpPr>
          <p:nvPr/>
        </p:nvSpPr>
        <p:spPr bwMode="auto">
          <a:xfrm flipH="1">
            <a:off x="6386513" y="3895725"/>
            <a:ext cx="492125" cy="457200"/>
          </a:xfrm>
          <a:prstGeom prst="line">
            <a:avLst/>
          </a:prstGeom>
          <a:noFill/>
          <a:ln w="12700">
            <a:solidFill>
              <a:srgbClr val="FF0000"/>
            </a:solidFill>
            <a:round/>
            <a:headEnd/>
            <a:tailEnd type="triangle" w="med" len="med"/>
          </a:ln>
        </p:spPr>
        <p:txBody>
          <a:bodyPr wrap="none" anchor="ctr"/>
          <a:lstStyle/>
          <a:p>
            <a:endParaRPr lang="en-US"/>
          </a:p>
        </p:txBody>
      </p:sp>
      <p:sp>
        <p:nvSpPr>
          <p:cNvPr id="34831" name="Line 17"/>
          <p:cNvSpPr>
            <a:spLocks noChangeShapeType="1"/>
          </p:cNvSpPr>
          <p:nvPr/>
        </p:nvSpPr>
        <p:spPr bwMode="auto">
          <a:xfrm>
            <a:off x="6878638" y="3895725"/>
            <a:ext cx="65087" cy="495300"/>
          </a:xfrm>
          <a:prstGeom prst="line">
            <a:avLst/>
          </a:prstGeom>
          <a:noFill/>
          <a:ln w="12700">
            <a:solidFill>
              <a:srgbClr val="FF0000"/>
            </a:solidFill>
            <a:round/>
            <a:headEnd/>
            <a:tailEnd type="triangle" w="med" len="med"/>
          </a:ln>
        </p:spPr>
        <p:txBody>
          <a:bodyPr wrap="none" anchor="ctr"/>
          <a:lstStyle/>
          <a:p>
            <a:endParaRPr lang="en-US"/>
          </a:p>
        </p:txBody>
      </p:sp>
      <p:sp>
        <p:nvSpPr>
          <p:cNvPr id="34832" name="Line 18"/>
          <p:cNvSpPr>
            <a:spLocks noChangeShapeType="1"/>
          </p:cNvSpPr>
          <p:nvPr/>
        </p:nvSpPr>
        <p:spPr bwMode="auto">
          <a:xfrm>
            <a:off x="6948488" y="3895725"/>
            <a:ext cx="563562" cy="457200"/>
          </a:xfrm>
          <a:prstGeom prst="line">
            <a:avLst/>
          </a:prstGeom>
          <a:noFill/>
          <a:ln w="12700">
            <a:solidFill>
              <a:srgbClr val="FF0000"/>
            </a:solidFill>
            <a:round/>
            <a:headEnd/>
            <a:tailEnd type="triangle" w="med" len="med"/>
          </a:ln>
        </p:spPr>
        <p:txBody>
          <a:bodyPr wrap="none" anchor="ctr"/>
          <a:lstStyle/>
          <a:p>
            <a:endParaRPr lang="en-US"/>
          </a:p>
        </p:txBody>
      </p:sp>
      <p:sp>
        <p:nvSpPr>
          <p:cNvPr id="34833" name="Line 19"/>
          <p:cNvSpPr>
            <a:spLocks noChangeShapeType="1"/>
          </p:cNvSpPr>
          <p:nvPr/>
        </p:nvSpPr>
        <p:spPr bwMode="auto">
          <a:xfrm>
            <a:off x="6878638" y="3895725"/>
            <a:ext cx="1336675" cy="457200"/>
          </a:xfrm>
          <a:prstGeom prst="line">
            <a:avLst/>
          </a:prstGeom>
          <a:noFill/>
          <a:ln w="12700">
            <a:solidFill>
              <a:srgbClr val="FF0000"/>
            </a:solidFill>
            <a:round/>
            <a:headEnd/>
            <a:tailEnd type="triangle" w="med" len="med"/>
          </a:ln>
        </p:spPr>
        <p:txBody>
          <a:bodyPr wrap="none" anchor="ctr"/>
          <a:lstStyle/>
          <a:p>
            <a:endParaRPr lang="en-US"/>
          </a:p>
        </p:txBody>
      </p:sp>
      <p:sp>
        <p:nvSpPr>
          <p:cNvPr id="34834" name="AutoShape 20"/>
          <p:cNvSpPr>
            <a:spLocks noChangeArrowheads="1"/>
          </p:cNvSpPr>
          <p:nvPr/>
        </p:nvSpPr>
        <p:spPr bwMode="auto">
          <a:xfrm>
            <a:off x="6462713" y="4505325"/>
            <a:ext cx="985837" cy="533400"/>
          </a:xfrm>
          <a:prstGeom prst="triangle">
            <a:avLst>
              <a:gd name="adj" fmla="val 50000"/>
            </a:avLst>
          </a:prstGeom>
          <a:solidFill>
            <a:srgbClr val="118548"/>
          </a:solidFill>
          <a:ln w="12700">
            <a:solidFill>
              <a:schemeClr val="bg1"/>
            </a:solidFill>
            <a:miter lim="800000"/>
            <a:headEnd/>
            <a:tailEnd/>
          </a:ln>
        </p:spPr>
        <p:txBody>
          <a:bodyPr wrap="none" anchor="ctr"/>
          <a:lstStyle/>
          <a:p>
            <a:endParaRPr lang="en-US"/>
          </a:p>
        </p:txBody>
      </p:sp>
      <p:sp>
        <p:nvSpPr>
          <p:cNvPr id="34835" name="AutoShape 21"/>
          <p:cNvSpPr>
            <a:spLocks noChangeArrowheads="1"/>
          </p:cNvSpPr>
          <p:nvPr/>
        </p:nvSpPr>
        <p:spPr bwMode="auto">
          <a:xfrm>
            <a:off x="7019925" y="4505325"/>
            <a:ext cx="984250" cy="533400"/>
          </a:xfrm>
          <a:prstGeom prst="triangle">
            <a:avLst>
              <a:gd name="adj" fmla="val 50000"/>
            </a:avLst>
          </a:prstGeom>
          <a:solidFill>
            <a:srgbClr val="118548"/>
          </a:solidFill>
          <a:ln w="12700">
            <a:solidFill>
              <a:schemeClr val="bg1"/>
            </a:solidFill>
            <a:miter lim="800000"/>
            <a:headEnd/>
            <a:tailEnd/>
          </a:ln>
        </p:spPr>
        <p:txBody>
          <a:bodyPr wrap="none" anchor="ctr"/>
          <a:lstStyle/>
          <a:p>
            <a:endParaRPr lang="en-US"/>
          </a:p>
        </p:txBody>
      </p:sp>
      <p:sp>
        <p:nvSpPr>
          <p:cNvPr id="34836" name="AutoShape 22"/>
          <p:cNvSpPr>
            <a:spLocks noChangeArrowheads="1"/>
          </p:cNvSpPr>
          <p:nvPr/>
        </p:nvSpPr>
        <p:spPr bwMode="auto">
          <a:xfrm>
            <a:off x="7723188" y="4505325"/>
            <a:ext cx="984250" cy="533400"/>
          </a:xfrm>
          <a:prstGeom prst="triangle">
            <a:avLst>
              <a:gd name="adj" fmla="val 50000"/>
            </a:avLst>
          </a:prstGeom>
          <a:solidFill>
            <a:srgbClr val="118548"/>
          </a:solidFill>
          <a:ln w="12700">
            <a:solidFill>
              <a:schemeClr val="bg1"/>
            </a:solidFill>
            <a:miter lim="800000"/>
            <a:headEnd/>
            <a:tailEnd/>
          </a:ln>
        </p:spPr>
        <p:txBody>
          <a:bodyPr wrap="none" anchor="ctr"/>
          <a:lstStyle/>
          <a:p>
            <a:endParaRPr lang="en-US"/>
          </a:p>
        </p:txBody>
      </p:sp>
      <p:sp>
        <p:nvSpPr>
          <p:cNvPr id="34837" name="Text Box 23"/>
          <p:cNvSpPr txBox="1">
            <a:spLocks noChangeArrowheads="1"/>
          </p:cNvSpPr>
          <p:nvPr/>
        </p:nvSpPr>
        <p:spPr bwMode="auto">
          <a:xfrm>
            <a:off x="5494338" y="4429125"/>
            <a:ext cx="552450" cy="366713"/>
          </a:xfrm>
          <a:prstGeom prst="rect">
            <a:avLst/>
          </a:prstGeom>
          <a:noFill/>
          <a:ln w="12700">
            <a:noFill/>
            <a:miter lim="800000"/>
            <a:headEnd/>
            <a:tailEnd/>
          </a:ln>
        </p:spPr>
        <p:txBody>
          <a:bodyPr>
            <a:spAutoFit/>
          </a:bodyPr>
          <a:lstStyle/>
          <a:p>
            <a:pPr defTabSz="762000" eaLnBrk="0" hangingPunct="0">
              <a:spcBef>
                <a:spcPct val="50000"/>
              </a:spcBef>
            </a:pPr>
            <a:r>
              <a:rPr lang="en-GB" i="0">
                <a:solidFill>
                  <a:srgbClr val="660033"/>
                </a:solidFill>
                <a:latin typeface="Arial" pitchFamily="34" charset="0"/>
              </a:rPr>
              <a:t>fail</a:t>
            </a:r>
            <a:endParaRPr lang="en-GB" sz="1200" i="0">
              <a:solidFill>
                <a:srgbClr val="660033"/>
              </a:solidFill>
              <a:latin typeface="Arial" pitchFamily="34" charset="0"/>
            </a:endParaRPr>
          </a:p>
        </p:txBody>
      </p:sp>
      <p:sp>
        <p:nvSpPr>
          <p:cNvPr id="34838" name="Text Box 24"/>
          <p:cNvSpPr txBox="1">
            <a:spLocks noChangeArrowheads="1"/>
          </p:cNvSpPr>
          <p:nvPr/>
        </p:nvSpPr>
        <p:spPr bwMode="auto">
          <a:xfrm>
            <a:off x="6813550" y="5041900"/>
            <a:ext cx="1816100" cy="396875"/>
          </a:xfrm>
          <a:prstGeom prst="rect">
            <a:avLst/>
          </a:prstGeom>
          <a:noFill/>
          <a:ln w="12700">
            <a:noFill/>
            <a:miter lim="800000"/>
            <a:headEnd/>
            <a:tailEnd/>
          </a:ln>
        </p:spPr>
        <p:txBody>
          <a:bodyPr>
            <a:spAutoFit/>
          </a:bodyPr>
          <a:lstStyle/>
          <a:p>
            <a:pPr defTabSz="762000" eaLnBrk="0" hangingPunct="0">
              <a:spcBef>
                <a:spcPct val="50000"/>
              </a:spcBef>
            </a:pPr>
            <a:r>
              <a:rPr lang="en-GB" sz="2000" i="0">
                <a:solidFill>
                  <a:srgbClr val="0D6537"/>
                </a:solidFill>
                <a:latin typeface="Arial" pitchFamily="34" charset="0"/>
              </a:rPr>
              <a:t>t</a:t>
            </a:r>
            <a:r>
              <a:rPr lang="en-GB" sz="1000" i="0">
                <a:solidFill>
                  <a:srgbClr val="0D6537"/>
                </a:solidFill>
                <a:latin typeface="Arial" pitchFamily="34" charset="0"/>
              </a:rPr>
              <a:t> </a:t>
            </a:r>
            <a:r>
              <a:rPr lang="en-GB" i="0">
                <a:solidFill>
                  <a:srgbClr val="0D6537"/>
                </a:solidFill>
                <a:latin typeface="Arial" pitchFamily="34" charset="0"/>
              </a:rPr>
              <a:t>(</a:t>
            </a:r>
            <a:r>
              <a:rPr lang="en-GB" sz="1000" i="0">
                <a:solidFill>
                  <a:srgbClr val="0D6537"/>
                </a:solidFill>
                <a:latin typeface="Arial" pitchFamily="34" charset="0"/>
              </a:rPr>
              <a:t> </a:t>
            </a:r>
            <a:r>
              <a:rPr lang="en-GB" i="0">
                <a:solidFill>
                  <a:srgbClr val="0D6537"/>
                </a:solidFill>
                <a:latin typeface="Arial" pitchFamily="34" charset="0"/>
              </a:rPr>
              <a:t>S after !x</a:t>
            </a:r>
            <a:r>
              <a:rPr lang="en-GB" sz="1000" i="0">
                <a:solidFill>
                  <a:srgbClr val="0D6537"/>
                </a:solidFill>
                <a:latin typeface="Arial" pitchFamily="34" charset="0"/>
                <a:sym typeface="Symbol" pitchFamily="18" charset="2"/>
              </a:rPr>
              <a:t> </a:t>
            </a:r>
            <a:r>
              <a:rPr lang="en-GB" i="0">
                <a:solidFill>
                  <a:srgbClr val="0D6537"/>
                </a:solidFill>
                <a:latin typeface="Arial" pitchFamily="34" charset="0"/>
              </a:rPr>
              <a:t>)</a:t>
            </a:r>
          </a:p>
        </p:txBody>
      </p:sp>
      <p:sp>
        <p:nvSpPr>
          <p:cNvPr id="34839" name="Text Box 25"/>
          <p:cNvSpPr txBox="1">
            <a:spLocks noChangeArrowheads="1"/>
          </p:cNvSpPr>
          <p:nvPr/>
        </p:nvSpPr>
        <p:spPr bwMode="auto">
          <a:xfrm>
            <a:off x="6013450" y="4429125"/>
            <a:ext cx="628650" cy="366713"/>
          </a:xfrm>
          <a:prstGeom prst="rect">
            <a:avLst/>
          </a:prstGeom>
          <a:noFill/>
          <a:ln w="12700">
            <a:noFill/>
            <a:miter lim="800000"/>
            <a:headEnd/>
            <a:tailEnd/>
          </a:ln>
        </p:spPr>
        <p:txBody>
          <a:bodyPr>
            <a:spAutoFit/>
          </a:bodyPr>
          <a:lstStyle/>
          <a:p>
            <a:pPr defTabSz="762000" eaLnBrk="0" hangingPunct="0">
              <a:spcBef>
                <a:spcPct val="50000"/>
              </a:spcBef>
            </a:pPr>
            <a:r>
              <a:rPr lang="en-GB" i="0">
                <a:solidFill>
                  <a:srgbClr val="660033"/>
                </a:solidFill>
                <a:latin typeface="Arial" pitchFamily="34" charset="0"/>
              </a:rPr>
              <a:t>fail</a:t>
            </a:r>
            <a:endParaRPr lang="en-GB" sz="1200" i="0">
              <a:solidFill>
                <a:srgbClr val="660033"/>
              </a:solidFill>
              <a:latin typeface="Arial" pitchFamily="34" charset="0"/>
            </a:endParaRPr>
          </a:p>
        </p:txBody>
      </p:sp>
      <p:sp>
        <p:nvSpPr>
          <p:cNvPr id="34840" name="Text Box 26"/>
          <p:cNvSpPr txBox="1">
            <a:spLocks noChangeArrowheads="1"/>
          </p:cNvSpPr>
          <p:nvPr/>
        </p:nvSpPr>
        <p:spPr bwMode="auto">
          <a:xfrm>
            <a:off x="7442200" y="3616325"/>
            <a:ext cx="1701800" cy="336550"/>
          </a:xfrm>
          <a:prstGeom prst="rect">
            <a:avLst/>
          </a:prstGeom>
          <a:noFill/>
          <a:ln w="12700">
            <a:noFill/>
            <a:miter lim="800000"/>
            <a:headEnd/>
            <a:tailEnd/>
          </a:ln>
        </p:spPr>
        <p:txBody>
          <a:bodyPr>
            <a:spAutoFit/>
          </a:bodyPr>
          <a:lstStyle/>
          <a:p>
            <a:pPr defTabSz="762000" eaLnBrk="0" hangingPunct="0">
              <a:spcBef>
                <a:spcPct val="50000"/>
              </a:spcBef>
            </a:pPr>
            <a:r>
              <a:rPr lang="en-GB" sz="1600" i="0">
                <a:solidFill>
                  <a:srgbClr val="0D6537"/>
                </a:solidFill>
                <a:latin typeface="Arial" pitchFamily="34" charset="0"/>
              </a:rPr>
              <a:t>allowed outputs</a:t>
            </a:r>
          </a:p>
        </p:txBody>
      </p:sp>
      <p:sp>
        <p:nvSpPr>
          <p:cNvPr id="34841" name="Freeform 27"/>
          <p:cNvSpPr>
            <a:spLocks/>
          </p:cNvSpPr>
          <p:nvPr/>
        </p:nvSpPr>
        <p:spPr bwMode="auto">
          <a:xfrm>
            <a:off x="7221538" y="4124325"/>
            <a:ext cx="825500" cy="104775"/>
          </a:xfrm>
          <a:custGeom>
            <a:avLst/>
            <a:gdLst>
              <a:gd name="T0" fmla="*/ 0 w 797"/>
              <a:gd name="T1" fmla="*/ 69 h 74"/>
              <a:gd name="T2" fmla="*/ 574 w 797"/>
              <a:gd name="T3" fmla="*/ 52 h 74"/>
              <a:gd name="T4" fmla="*/ 720 w 797"/>
              <a:gd name="T5" fmla="*/ 26 h 74"/>
              <a:gd name="T6" fmla="*/ 797 w 797"/>
              <a:gd name="T7" fmla="*/ 0 h 74"/>
              <a:gd name="T8" fmla="*/ 0 60000 65536"/>
              <a:gd name="T9" fmla="*/ 0 60000 65536"/>
              <a:gd name="T10" fmla="*/ 0 60000 65536"/>
              <a:gd name="T11" fmla="*/ 0 60000 65536"/>
              <a:gd name="T12" fmla="*/ 0 w 797"/>
              <a:gd name="T13" fmla="*/ 0 h 74"/>
              <a:gd name="T14" fmla="*/ 797 w 797"/>
              <a:gd name="T15" fmla="*/ 74 h 74"/>
            </a:gdLst>
            <a:ahLst/>
            <a:cxnLst>
              <a:cxn ang="T8">
                <a:pos x="T0" y="T1"/>
              </a:cxn>
              <a:cxn ang="T9">
                <a:pos x="T2" y="T3"/>
              </a:cxn>
              <a:cxn ang="T10">
                <a:pos x="T4" y="T5"/>
              </a:cxn>
              <a:cxn ang="T11">
                <a:pos x="T6" y="T7"/>
              </a:cxn>
            </a:cxnLst>
            <a:rect l="T12" t="T13" r="T14" b="T15"/>
            <a:pathLst>
              <a:path w="797" h="74">
                <a:moveTo>
                  <a:pt x="0" y="69"/>
                </a:moveTo>
                <a:cubicBezTo>
                  <a:pt x="186" y="66"/>
                  <a:pt x="385" y="74"/>
                  <a:pt x="574" y="52"/>
                </a:cubicBezTo>
                <a:cubicBezTo>
                  <a:pt x="623" y="46"/>
                  <a:pt x="672" y="38"/>
                  <a:pt x="720" y="26"/>
                </a:cubicBezTo>
                <a:cubicBezTo>
                  <a:pt x="746" y="20"/>
                  <a:pt x="797" y="0"/>
                  <a:pt x="797" y="0"/>
                </a:cubicBezTo>
              </a:path>
            </a:pathLst>
          </a:custGeom>
          <a:noFill/>
          <a:ln w="12700" cap="flat" cmpd="sng">
            <a:solidFill>
              <a:srgbClr val="CC3300"/>
            </a:solidFill>
            <a:prstDash val="sysDot"/>
            <a:round/>
            <a:headEnd type="none" w="med" len="med"/>
            <a:tailEnd type="none" w="med" len="med"/>
          </a:ln>
        </p:spPr>
        <p:txBody>
          <a:bodyPr wrap="none" anchor="ctr"/>
          <a:lstStyle/>
          <a:p>
            <a:endParaRPr lang="en-US"/>
          </a:p>
        </p:txBody>
      </p:sp>
      <p:sp>
        <p:nvSpPr>
          <p:cNvPr id="34842" name="Freeform 28"/>
          <p:cNvSpPr>
            <a:spLocks/>
          </p:cNvSpPr>
          <p:nvPr/>
        </p:nvSpPr>
        <p:spPr bwMode="auto">
          <a:xfrm>
            <a:off x="5964238" y="4048125"/>
            <a:ext cx="703262" cy="203200"/>
          </a:xfrm>
          <a:custGeom>
            <a:avLst/>
            <a:gdLst>
              <a:gd name="T0" fmla="*/ 0 w 480"/>
              <a:gd name="T1" fmla="*/ 0 h 128"/>
              <a:gd name="T2" fmla="*/ 102 w 480"/>
              <a:gd name="T3" fmla="*/ 51 h 128"/>
              <a:gd name="T4" fmla="*/ 480 w 480"/>
              <a:gd name="T5" fmla="*/ 128 h 128"/>
              <a:gd name="T6" fmla="*/ 0 60000 65536"/>
              <a:gd name="T7" fmla="*/ 0 60000 65536"/>
              <a:gd name="T8" fmla="*/ 0 60000 65536"/>
              <a:gd name="T9" fmla="*/ 0 w 480"/>
              <a:gd name="T10" fmla="*/ 0 h 128"/>
              <a:gd name="T11" fmla="*/ 480 w 480"/>
              <a:gd name="T12" fmla="*/ 128 h 128"/>
            </a:gdLst>
            <a:ahLst/>
            <a:cxnLst>
              <a:cxn ang="T6">
                <a:pos x="T0" y="T1"/>
              </a:cxn>
              <a:cxn ang="T7">
                <a:pos x="T2" y="T3"/>
              </a:cxn>
              <a:cxn ang="T8">
                <a:pos x="T4" y="T5"/>
              </a:cxn>
            </a:cxnLst>
            <a:rect l="T9" t="T10" r="T11" b="T12"/>
            <a:pathLst>
              <a:path w="480" h="128">
                <a:moveTo>
                  <a:pt x="0" y="0"/>
                </a:moveTo>
                <a:cubicBezTo>
                  <a:pt x="37" y="12"/>
                  <a:pt x="68" y="34"/>
                  <a:pt x="102" y="51"/>
                </a:cubicBezTo>
                <a:cubicBezTo>
                  <a:pt x="204" y="103"/>
                  <a:pt x="371" y="128"/>
                  <a:pt x="480" y="128"/>
                </a:cubicBezTo>
              </a:path>
            </a:pathLst>
          </a:custGeom>
          <a:noFill/>
          <a:ln w="12700" cap="flat" cmpd="sng">
            <a:solidFill>
              <a:srgbClr val="CC3300"/>
            </a:solidFill>
            <a:prstDash val="sysDot"/>
            <a:round/>
            <a:headEnd type="none" w="med" len="med"/>
            <a:tailEnd type="none" w="med" len="med"/>
          </a:ln>
        </p:spPr>
        <p:txBody>
          <a:bodyPr wrap="none" anchor="ctr"/>
          <a:lstStyle/>
          <a:p>
            <a:endParaRPr lang="en-US"/>
          </a:p>
        </p:txBody>
      </p:sp>
      <p:sp>
        <p:nvSpPr>
          <p:cNvPr id="34843" name="Text Box 29"/>
          <p:cNvSpPr txBox="1">
            <a:spLocks noChangeArrowheads="1"/>
          </p:cNvSpPr>
          <p:nvPr/>
        </p:nvSpPr>
        <p:spPr bwMode="auto">
          <a:xfrm>
            <a:off x="4805363" y="3603625"/>
            <a:ext cx="1968500" cy="336550"/>
          </a:xfrm>
          <a:prstGeom prst="rect">
            <a:avLst/>
          </a:prstGeom>
          <a:noFill/>
          <a:ln w="12700">
            <a:noFill/>
            <a:miter lim="800000"/>
            <a:headEnd/>
            <a:tailEnd/>
          </a:ln>
        </p:spPr>
        <p:txBody>
          <a:bodyPr>
            <a:spAutoFit/>
          </a:bodyPr>
          <a:lstStyle/>
          <a:p>
            <a:pPr defTabSz="762000" eaLnBrk="0" hangingPunct="0">
              <a:spcBef>
                <a:spcPct val="50000"/>
              </a:spcBef>
            </a:pPr>
            <a:r>
              <a:rPr lang="en-GB" sz="1600" i="0">
                <a:solidFill>
                  <a:srgbClr val="0D6537"/>
                </a:solidFill>
                <a:latin typeface="Arial" pitchFamily="34" charset="0"/>
              </a:rPr>
              <a:t>forbidden outputs</a:t>
            </a:r>
            <a:endParaRPr lang="en-GB" sz="2000" i="0">
              <a:solidFill>
                <a:srgbClr val="0D6537"/>
              </a:solidFill>
              <a:latin typeface="Arial" pitchFamily="34" charset="0"/>
            </a:endParaRPr>
          </a:p>
        </p:txBody>
      </p:sp>
      <p:sp>
        <p:nvSpPr>
          <p:cNvPr id="34844" name="Text Box 30"/>
          <p:cNvSpPr txBox="1">
            <a:spLocks noChangeArrowheads="1"/>
          </p:cNvSpPr>
          <p:nvPr/>
        </p:nvSpPr>
        <p:spPr bwMode="auto">
          <a:xfrm>
            <a:off x="5602288" y="3819525"/>
            <a:ext cx="528637"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?y</a:t>
            </a:r>
          </a:p>
        </p:txBody>
      </p:sp>
      <p:sp>
        <p:nvSpPr>
          <p:cNvPr id="34845" name="Text Box 31"/>
          <p:cNvSpPr txBox="1">
            <a:spLocks noChangeArrowheads="1"/>
          </p:cNvSpPr>
          <p:nvPr/>
        </p:nvSpPr>
        <p:spPr bwMode="auto">
          <a:xfrm>
            <a:off x="6662738" y="4071938"/>
            <a:ext cx="315912" cy="336550"/>
          </a:xfrm>
          <a:prstGeom prst="rect">
            <a:avLst/>
          </a:prstGeom>
          <a:noFill/>
          <a:ln w="9525">
            <a:noFill/>
            <a:miter lim="800000"/>
            <a:headEnd/>
            <a:tailEnd/>
          </a:ln>
        </p:spPr>
        <p:txBody>
          <a:bodyPr wrap="none" anchor="ctr">
            <a:spAutoFit/>
          </a:bodyPr>
          <a:lstStyle/>
          <a:p>
            <a:pPr algn="ctr" eaLnBrk="0" hangingPunct="0">
              <a:lnSpc>
                <a:spcPct val="80000"/>
              </a:lnSpc>
            </a:pPr>
            <a:r>
              <a:rPr lang="en-US" sz="2000" b="1" i="0">
                <a:solidFill>
                  <a:srgbClr val="036A66"/>
                </a:solidFill>
                <a:latin typeface="Arial" pitchFamily="34" charset="0"/>
                <a:sym typeface="Symbol" pitchFamily="18" charset="2"/>
              </a:rPr>
              <a:t></a:t>
            </a:r>
            <a:endParaRPr lang="en-US" sz="2000" b="1" i="0">
              <a:solidFill>
                <a:srgbClr val="036A66"/>
              </a:solidFill>
              <a:latin typeface="Arial" pitchFamily="34" charset="0"/>
            </a:endParaRPr>
          </a:p>
        </p:txBody>
      </p:sp>
      <p:sp>
        <p:nvSpPr>
          <p:cNvPr id="34846" name="Oval 32"/>
          <p:cNvSpPr>
            <a:spLocks noChangeArrowheads="1"/>
          </p:cNvSpPr>
          <p:nvPr/>
        </p:nvSpPr>
        <p:spPr bwMode="auto">
          <a:xfrm>
            <a:off x="6821488" y="3781425"/>
            <a:ext cx="139700" cy="152400"/>
          </a:xfrm>
          <a:prstGeom prst="ellipse">
            <a:avLst/>
          </a:prstGeom>
          <a:solidFill>
            <a:schemeClr val="hlink"/>
          </a:solidFill>
          <a:ln w="12700">
            <a:noFill/>
            <a:round/>
            <a:headEnd/>
            <a:tailEnd/>
          </a:ln>
        </p:spPr>
        <p:txBody>
          <a:bodyPr wrap="none" anchor="ctr"/>
          <a:lstStyle/>
          <a:p>
            <a:endParaRPr lang="en-US"/>
          </a:p>
        </p:txBody>
      </p:sp>
      <p:sp>
        <p:nvSpPr>
          <p:cNvPr id="34847" name="Oval 33"/>
          <p:cNvSpPr>
            <a:spLocks noChangeArrowheads="1"/>
          </p:cNvSpPr>
          <p:nvPr/>
        </p:nvSpPr>
        <p:spPr bwMode="auto">
          <a:xfrm>
            <a:off x="6884988" y="4365625"/>
            <a:ext cx="141287" cy="152400"/>
          </a:xfrm>
          <a:prstGeom prst="ellipse">
            <a:avLst/>
          </a:prstGeom>
          <a:solidFill>
            <a:schemeClr val="hlink"/>
          </a:solidFill>
          <a:ln w="12700">
            <a:noFill/>
            <a:round/>
            <a:headEnd/>
            <a:tailEnd/>
          </a:ln>
        </p:spPr>
        <p:txBody>
          <a:bodyPr wrap="none" anchor="ctr"/>
          <a:lstStyle/>
          <a:p>
            <a:endParaRPr lang="en-US"/>
          </a:p>
        </p:txBody>
      </p:sp>
      <p:sp>
        <p:nvSpPr>
          <p:cNvPr id="34848" name="Oval 34"/>
          <p:cNvSpPr>
            <a:spLocks noChangeArrowheads="1"/>
          </p:cNvSpPr>
          <p:nvPr/>
        </p:nvSpPr>
        <p:spPr bwMode="auto">
          <a:xfrm>
            <a:off x="8156575" y="4352925"/>
            <a:ext cx="141288" cy="152400"/>
          </a:xfrm>
          <a:prstGeom prst="ellipse">
            <a:avLst/>
          </a:prstGeom>
          <a:solidFill>
            <a:schemeClr val="hlink"/>
          </a:solidFill>
          <a:ln w="12700">
            <a:noFill/>
            <a:round/>
            <a:headEnd/>
            <a:tailEnd/>
          </a:ln>
        </p:spPr>
        <p:txBody>
          <a:bodyPr wrap="none" anchor="ctr"/>
          <a:lstStyle/>
          <a:p>
            <a:endParaRPr lang="en-US"/>
          </a:p>
        </p:txBody>
      </p:sp>
      <p:sp>
        <p:nvSpPr>
          <p:cNvPr id="34849" name="Oval 35"/>
          <p:cNvSpPr>
            <a:spLocks noChangeArrowheads="1"/>
          </p:cNvSpPr>
          <p:nvPr/>
        </p:nvSpPr>
        <p:spPr bwMode="auto">
          <a:xfrm>
            <a:off x="7440613" y="4365625"/>
            <a:ext cx="141287" cy="152400"/>
          </a:xfrm>
          <a:prstGeom prst="ellipse">
            <a:avLst/>
          </a:prstGeom>
          <a:solidFill>
            <a:schemeClr val="hlink"/>
          </a:solidFill>
          <a:ln w="12700">
            <a:noFill/>
            <a:round/>
            <a:headEnd/>
            <a:tailEnd/>
          </a:ln>
        </p:spPr>
        <p:txBody>
          <a:bodyPr wrap="none" anchor="ctr"/>
          <a:lstStyle/>
          <a:p>
            <a:endParaRPr lang="en-US"/>
          </a:p>
        </p:txBody>
      </p:sp>
      <p:sp>
        <p:nvSpPr>
          <p:cNvPr id="34850" name="Text Box 36"/>
          <p:cNvSpPr txBox="1">
            <a:spLocks noChangeArrowheads="1"/>
          </p:cNvSpPr>
          <p:nvPr/>
        </p:nvSpPr>
        <p:spPr bwMode="auto">
          <a:xfrm>
            <a:off x="8026400" y="3844925"/>
            <a:ext cx="571500"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?x</a:t>
            </a:r>
          </a:p>
        </p:txBody>
      </p:sp>
      <p:sp>
        <p:nvSpPr>
          <p:cNvPr id="34851" name="Oval 37"/>
          <p:cNvSpPr>
            <a:spLocks noChangeArrowheads="1"/>
          </p:cNvSpPr>
          <p:nvPr/>
        </p:nvSpPr>
        <p:spPr bwMode="auto">
          <a:xfrm>
            <a:off x="1327150" y="5230813"/>
            <a:ext cx="141288" cy="152400"/>
          </a:xfrm>
          <a:prstGeom prst="ellipse">
            <a:avLst/>
          </a:prstGeom>
          <a:solidFill>
            <a:schemeClr val="hlink"/>
          </a:solidFill>
          <a:ln w="12700">
            <a:noFill/>
            <a:round/>
            <a:headEnd/>
            <a:tailEnd/>
          </a:ln>
        </p:spPr>
        <p:txBody>
          <a:bodyPr wrap="none" anchor="ctr"/>
          <a:lstStyle/>
          <a:p>
            <a:endParaRPr lang="en-US"/>
          </a:p>
        </p:txBody>
      </p:sp>
      <p:sp>
        <p:nvSpPr>
          <p:cNvPr id="34852" name="Oval 38"/>
          <p:cNvSpPr>
            <a:spLocks noChangeArrowheads="1"/>
          </p:cNvSpPr>
          <p:nvPr/>
        </p:nvSpPr>
        <p:spPr bwMode="auto">
          <a:xfrm>
            <a:off x="1819275" y="5243513"/>
            <a:ext cx="141288" cy="152400"/>
          </a:xfrm>
          <a:prstGeom prst="ellipse">
            <a:avLst/>
          </a:prstGeom>
          <a:solidFill>
            <a:schemeClr val="hlink"/>
          </a:solidFill>
          <a:ln w="12700">
            <a:noFill/>
            <a:round/>
            <a:headEnd/>
            <a:tailEnd/>
          </a:ln>
        </p:spPr>
        <p:txBody>
          <a:bodyPr wrap="none" anchor="ctr"/>
          <a:lstStyle/>
          <a:p>
            <a:endParaRPr lang="en-US"/>
          </a:p>
        </p:txBody>
      </p:sp>
      <p:sp>
        <p:nvSpPr>
          <p:cNvPr id="34853" name="Line 39"/>
          <p:cNvSpPr>
            <a:spLocks noChangeShapeType="1"/>
          </p:cNvSpPr>
          <p:nvPr/>
        </p:nvSpPr>
        <p:spPr bwMode="auto">
          <a:xfrm flipH="1">
            <a:off x="1417638" y="4786313"/>
            <a:ext cx="984250" cy="457200"/>
          </a:xfrm>
          <a:prstGeom prst="line">
            <a:avLst/>
          </a:prstGeom>
          <a:noFill/>
          <a:ln w="12700">
            <a:solidFill>
              <a:srgbClr val="FF0000"/>
            </a:solidFill>
            <a:round/>
            <a:headEnd/>
            <a:tailEnd type="triangle" w="med" len="med"/>
          </a:ln>
        </p:spPr>
        <p:txBody>
          <a:bodyPr wrap="none" anchor="ctr"/>
          <a:lstStyle/>
          <a:p>
            <a:endParaRPr lang="en-US"/>
          </a:p>
        </p:txBody>
      </p:sp>
      <p:sp>
        <p:nvSpPr>
          <p:cNvPr id="34854" name="Line 40"/>
          <p:cNvSpPr>
            <a:spLocks noChangeShapeType="1"/>
          </p:cNvSpPr>
          <p:nvPr/>
        </p:nvSpPr>
        <p:spPr bwMode="auto">
          <a:xfrm flipH="1">
            <a:off x="1909763" y="4786313"/>
            <a:ext cx="492125" cy="457200"/>
          </a:xfrm>
          <a:prstGeom prst="line">
            <a:avLst/>
          </a:prstGeom>
          <a:noFill/>
          <a:ln w="12700">
            <a:solidFill>
              <a:srgbClr val="FF0000"/>
            </a:solidFill>
            <a:round/>
            <a:headEnd/>
            <a:tailEnd type="triangle" w="med" len="med"/>
          </a:ln>
        </p:spPr>
        <p:txBody>
          <a:bodyPr wrap="none" anchor="ctr"/>
          <a:lstStyle/>
          <a:p>
            <a:endParaRPr lang="en-US"/>
          </a:p>
        </p:txBody>
      </p:sp>
      <p:sp>
        <p:nvSpPr>
          <p:cNvPr id="34855" name="Line 41"/>
          <p:cNvSpPr>
            <a:spLocks noChangeShapeType="1"/>
          </p:cNvSpPr>
          <p:nvPr/>
        </p:nvSpPr>
        <p:spPr bwMode="auto">
          <a:xfrm>
            <a:off x="2401888" y="4786313"/>
            <a:ext cx="1587" cy="825500"/>
          </a:xfrm>
          <a:prstGeom prst="line">
            <a:avLst/>
          </a:prstGeom>
          <a:noFill/>
          <a:ln w="12700">
            <a:solidFill>
              <a:srgbClr val="FF0000"/>
            </a:solidFill>
            <a:round/>
            <a:headEnd/>
            <a:tailEnd type="triangle" w="med" len="med"/>
          </a:ln>
        </p:spPr>
        <p:txBody>
          <a:bodyPr wrap="none" anchor="ctr"/>
          <a:lstStyle/>
          <a:p>
            <a:endParaRPr lang="en-US"/>
          </a:p>
        </p:txBody>
      </p:sp>
      <p:sp>
        <p:nvSpPr>
          <p:cNvPr id="34856" name="Line 42"/>
          <p:cNvSpPr>
            <a:spLocks noChangeShapeType="1"/>
          </p:cNvSpPr>
          <p:nvPr/>
        </p:nvSpPr>
        <p:spPr bwMode="auto">
          <a:xfrm>
            <a:off x="2471738" y="4786313"/>
            <a:ext cx="563562" cy="457200"/>
          </a:xfrm>
          <a:prstGeom prst="line">
            <a:avLst/>
          </a:prstGeom>
          <a:noFill/>
          <a:ln w="12700">
            <a:solidFill>
              <a:srgbClr val="FF0000"/>
            </a:solidFill>
            <a:round/>
            <a:headEnd/>
            <a:tailEnd type="triangle" w="med" len="med"/>
          </a:ln>
        </p:spPr>
        <p:txBody>
          <a:bodyPr wrap="none" anchor="ctr"/>
          <a:lstStyle/>
          <a:p>
            <a:endParaRPr lang="en-US"/>
          </a:p>
        </p:txBody>
      </p:sp>
      <p:sp>
        <p:nvSpPr>
          <p:cNvPr id="34857" name="Line 43"/>
          <p:cNvSpPr>
            <a:spLocks noChangeShapeType="1"/>
          </p:cNvSpPr>
          <p:nvPr/>
        </p:nvSpPr>
        <p:spPr bwMode="auto">
          <a:xfrm>
            <a:off x="2401888" y="4786313"/>
            <a:ext cx="1336675" cy="457200"/>
          </a:xfrm>
          <a:prstGeom prst="line">
            <a:avLst/>
          </a:prstGeom>
          <a:noFill/>
          <a:ln w="12700">
            <a:solidFill>
              <a:srgbClr val="FF0000"/>
            </a:solidFill>
            <a:round/>
            <a:headEnd/>
            <a:tailEnd type="triangle" w="med" len="med"/>
          </a:ln>
        </p:spPr>
        <p:txBody>
          <a:bodyPr wrap="none" anchor="ctr"/>
          <a:lstStyle/>
          <a:p>
            <a:endParaRPr lang="en-US"/>
          </a:p>
        </p:txBody>
      </p:sp>
      <p:sp>
        <p:nvSpPr>
          <p:cNvPr id="34858" name="AutoShape 44"/>
          <p:cNvSpPr>
            <a:spLocks noChangeArrowheads="1"/>
          </p:cNvSpPr>
          <p:nvPr/>
        </p:nvSpPr>
        <p:spPr bwMode="auto">
          <a:xfrm>
            <a:off x="1909763" y="5738813"/>
            <a:ext cx="985837" cy="533400"/>
          </a:xfrm>
          <a:prstGeom prst="triangle">
            <a:avLst>
              <a:gd name="adj" fmla="val 50000"/>
            </a:avLst>
          </a:prstGeom>
          <a:solidFill>
            <a:srgbClr val="118548"/>
          </a:solidFill>
          <a:ln w="12700">
            <a:solidFill>
              <a:schemeClr val="bg1"/>
            </a:solidFill>
            <a:miter lim="800000"/>
            <a:headEnd/>
            <a:tailEnd/>
          </a:ln>
        </p:spPr>
        <p:txBody>
          <a:bodyPr wrap="none" anchor="ctr"/>
          <a:lstStyle/>
          <a:p>
            <a:endParaRPr lang="en-US"/>
          </a:p>
        </p:txBody>
      </p:sp>
      <p:sp>
        <p:nvSpPr>
          <p:cNvPr id="34859" name="AutoShape 45"/>
          <p:cNvSpPr>
            <a:spLocks noChangeArrowheads="1"/>
          </p:cNvSpPr>
          <p:nvPr/>
        </p:nvSpPr>
        <p:spPr bwMode="auto">
          <a:xfrm>
            <a:off x="2543175" y="5395913"/>
            <a:ext cx="984250" cy="533400"/>
          </a:xfrm>
          <a:prstGeom prst="triangle">
            <a:avLst>
              <a:gd name="adj" fmla="val 50000"/>
            </a:avLst>
          </a:prstGeom>
          <a:solidFill>
            <a:srgbClr val="118548"/>
          </a:solidFill>
          <a:ln w="12700">
            <a:solidFill>
              <a:schemeClr val="bg1"/>
            </a:solidFill>
            <a:miter lim="800000"/>
            <a:headEnd/>
            <a:tailEnd/>
          </a:ln>
        </p:spPr>
        <p:txBody>
          <a:bodyPr wrap="none" anchor="ctr"/>
          <a:lstStyle/>
          <a:p>
            <a:endParaRPr lang="en-US"/>
          </a:p>
        </p:txBody>
      </p:sp>
      <p:sp>
        <p:nvSpPr>
          <p:cNvPr id="34860" name="AutoShape 46"/>
          <p:cNvSpPr>
            <a:spLocks noChangeArrowheads="1"/>
          </p:cNvSpPr>
          <p:nvPr/>
        </p:nvSpPr>
        <p:spPr bwMode="auto">
          <a:xfrm>
            <a:off x="3246438" y="5395913"/>
            <a:ext cx="984250" cy="533400"/>
          </a:xfrm>
          <a:prstGeom prst="triangle">
            <a:avLst>
              <a:gd name="adj" fmla="val 50000"/>
            </a:avLst>
          </a:prstGeom>
          <a:solidFill>
            <a:srgbClr val="118548"/>
          </a:solidFill>
          <a:ln w="12700">
            <a:solidFill>
              <a:schemeClr val="bg1"/>
            </a:solidFill>
            <a:miter lim="800000"/>
            <a:headEnd/>
            <a:tailEnd/>
          </a:ln>
        </p:spPr>
        <p:txBody>
          <a:bodyPr wrap="none" anchor="ctr"/>
          <a:lstStyle/>
          <a:p>
            <a:endParaRPr lang="en-US"/>
          </a:p>
        </p:txBody>
      </p:sp>
      <p:sp>
        <p:nvSpPr>
          <p:cNvPr id="34861" name="Text Box 47"/>
          <p:cNvSpPr txBox="1">
            <a:spLocks noChangeArrowheads="1"/>
          </p:cNvSpPr>
          <p:nvPr/>
        </p:nvSpPr>
        <p:spPr bwMode="auto">
          <a:xfrm>
            <a:off x="1017588" y="5319713"/>
            <a:ext cx="552450" cy="366712"/>
          </a:xfrm>
          <a:prstGeom prst="rect">
            <a:avLst/>
          </a:prstGeom>
          <a:noFill/>
          <a:ln w="12700">
            <a:noFill/>
            <a:miter lim="800000"/>
            <a:headEnd/>
            <a:tailEnd/>
          </a:ln>
        </p:spPr>
        <p:txBody>
          <a:bodyPr>
            <a:spAutoFit/>
          </a:bodyPr>
          <a:lstStyle/>
          <a:p>
            <a:pPr defTabSz="762000" eaLnBrk="0" hangingPunct="0">
              <a:spcBef>
                <a:spcPct val="50000"/>
              </a:spcBef>
            </a:pPr>
            <a:r>
              <a:rPr lang="en-GB" i="0">
                <a:solidFill>
                  <a:srgbClr val="660033"/>
                </a:solidFill>
                <a:latin typeface="Arial" pitchFamily="34" charset="0"/>
              </a:rPr>
              <a:t>fail</a:t>
            </a:r>
            <a:endParaRPr lang="en-GB" sz="1200" i="0">
              <a:solidFill>
                <a:srgbClr val="660033"/>
              </a:solidFill>
              <a:latin typeface="Arial" pitchFamily="34" charset="0"/>
            </a:endParaRPr>
          </a:p>
        </p:txBody>
      </p:sp>
      <p:sp>
        <p:nvSpPr>
          <p:cNvPr id="34862" name="Text Box 48"/>
          <p:cNvSpPr txBox="1">
            <a:spLocks noChangeArrowheads="1"/>
          </p:cNvSpPr>
          <p:nvPr/>
        </p:nvSpPr>
        <p:spPr bwMode="auto">
          <a:xfrm>
            <a:off x="2946400" y="5894388"/>
            <a:ext cx="1752600" cy="396875"/>
          </a:xfrm>
          <a:prstGeom prst="rect">
            <a:avLst/>
          </a:prstGeom>
          <a:noFill/>
          <a:ln w="12700">
            <a:noFill/>
            <a:miter lim="800000"/>
            <a:headEnd/>
            <a:tailEnd/>
          </a:ln>
        </p:spPr>
        <p:txBody>
          <a:bodyPr>
            <a:spAutoFit/>
          </a:bodyPr>
          <a:lstStyle/>
          <a:p>
            <a:pPr defTabSz="762000" eaLnBrk="0" hangingPunct="0">
              <a:spcBef>
                <a:spcPct val="50000"/>
              </a:spcBef>
            </a:pPr>
            <a:r>
              <a:rPr lang="en-GB" sz="2000" i="0">
                <a:solidFill>
                  <a:srgbClr val="118548"/>
                </a:solidFill>
                <a:latin typeface="Arial" pitchFamily="34" charset="0"/>
              </a:rPr>
              <a:t>t</a:t>
            </a:r>
            <a:r>
              <a:rPr lang="en-GB" sz="1000" i="0">
                <a:solidFill>
                  <a:srgbClr val="118548"/>
                </a:solidFill>
                <a:latin typeface="Arial" pitchFamily="34" charset="0"/>
              </a:rPr>
              <a:t> </a:t>
            </a:r>
            <a:r>
              <a:rPr lang="en-GB" i="0">
                <a:solidFill>
                  <a:srgbClr val="118548"/>
                </a:solidFill>
                <a:latin typeface="Arial" pitchFamily="34" charset="0"/>
              </a:rPr>
              <a:t>(</a:t>
            </a:r>
            <a:r>
              <a:rPr lang="en-GB" sz="1000" i="0">
                <a:solidFill>
                  <a:srgbClr val="118548"/>
                </a:solidFill>
                <a:latin typeface="Arial" pitchFamily="34" charset="0"/>
              </a:rPr>
              <a:t> </a:t>
            </a:r>
            <a:r>
              <a:rPr lang="en-GB" i="0">
                <a:solidFill>
                  <a:srgbClr val="118548"/>
                </a:solidFill>
                <a:latin typeface="Arial" pitchFamily="34" charset="0"/>
              </a:rPr>
              <a:t>S after !x</a:t>
            </a:r>
            <a:r>
              <a:rPr lang="en-GB" sz="1000" i="0">
                <a:solidFill>
                  <a:srgbClr val="118548"/>
                </a:solidFill>
                <a:latin typeface="Arial" pitchFamily="34" charset="0"/>
                <a:sym typeface="Symbol" pitchFamily="18" charset="2"/>
              </a:rPr>
              <a:t> </a:t>
            </a:r>
            <a:r>
              <a:rPr lang="en-GB" i="0">
                <a:solidFill>
                  <a:srgbClr val="118548"/>
                </a:solidFill>
                <a:latin typeface="Arial" pitchFamily="34" charset="0"/>
              </a:rPr>
              <a:t>)</a:t>
            </a:r>
          </a:p>
        </p:txBody>
      </p:sp>
      <p:sp>
        <p:nvSpPr>
          <p:cNvPr id="34863" name="Text Box 49"/>
          <p:cNvSpPr txBox="1">
            <a:spLocks noChangeArrowheads="1"/>
          </p:cNvSpPr>
          <p:nvPr/>
        </p:nvSpPr>
        <p:spPr bwMode="auto">
          <a:xfrm>
            <a:off x="1536700" y="5319713"/>
            <a:ext cx="628650" cy="366712"/>
          </a:xfrm>
          <a:prstGeom prst="rect">
            <a:avLst/>
          </a:prstGeom>
          <a:noFill/>
          <a:ln w="12700">
            <a:noFill/>
            <a:miter lim="800000"/>
            <a:headEnd/>
            <a:tailEnd/>
          </a:ln>
        </p:spPr>
        <p:txBody>
          <a:bodyPr>
            <a:spAutoFit/>
          </a:bodyPr>
          <a:lstStyle/>
          <a:p>
            <a:pPr defTabSz="762000" eaLnBrk="0" hangingPunct="0">
              <a:spcBef>
                <a:spcPct val="50000"/>
              </a:spcBef>
            </a:pPr>
            <a:r>
              <a:rPr lang="en-GB" i="0">
                <a:solidFill>
                  <a:srgbClr val="660033"/>
                </a:solidFill>
                <a:latin typeface="Arial" pitchFamily="34" charset="0"/>
              </a:rPr>
              <a:t>fail</a:t>
            </a:r>
            <a:endParaRPr lang="en-GB" sz="1200" i="0">
              <a:solidFill>
                <a:srgbClr val="660033"/>
              </a:solidFill>
              <a:latin typeface="Arial" pitchFamily="34" charset="0"/>
            </a:endParaRPr>
          </a:p>
        </p:txBody>
      </p:sp>
      <p:sp>
        <p:nvSpPr>
          <p:cNvPr id="34864" name="Text Box 50"/>
          <p:cNvSpPr txBox="1">
            <a:spLocks noChangeArrowheads="1"/>
          </p:cNvSpPr>
          <p:nvPr/>
        </p:nvSpPr>
        <p:spPr bwMode="auto">
          <a:xfrm>
            <a:off x="2946400" y="4379913"/>
            <a:ext cx="1905000" cy="336550"/>
          </a:xfrm>
          <a:prstGeom prst="rect">
            <a:avLst/>
          </a:prstGeom>
          <a:noFill/>
          <a:ln w="12700">
            <a:noFill/>
            <a:miter lim="800000"/>
            <a:headEnd/>
            <a:tailEnd/>
          </a:ln>
        </p:spPr>
        <p:txBody>
          <a:bodyPr>
            <a:spAutoFit/>
          </a:bodyPr>
          <a:lstStyle/>
          <a:p>
            <a:pPr defTabSz="762000" eaLnBrk="0" hangingPunct="0">
              <a:spcBef>
                <a:spcPct val="50000"/>
              </a:spcBef>
            </a:pPr>
            <a:r>
              <a:rPr lang="en-GB" sz="1600" i="0">
                <a:solidFill>
                  <a:srgbClr val="0D6537"/>
                </a:solidFill>
                <a:latin typeface="Arial" pitchFamily="34" charset="0"/>
              </a:rPr>
              <a:t>allowed outputs</a:t>
            </a:r>
          </a:p>
        </p:txBody>
      </p:sp>
      <p:sp>
        <p:nvSpPr>
          <p:cNvPr id="34865" name="Freeform 51"/>
          <p:cNvSpPr>
            <a:spLocks/>
          </p:cNvSpPr>
          <p:nvPr/>
        </p:nvSpPr>
        <p:spPr bwMode="auto">
          <a:xfrm>
            <a:off x="2744788" y="5014913"/>
            <a:ext cx="825500" cy="104775"/>
          </a:xfrm>
          <a:custGeom>
            <a:avLst/>
            <a:gdLst>
              <a:gd name="T0" fmla="*/ 0 w 797"/>
              <a:gd name="T1" fmla="*/ 69 h 74"/>
              <a:gd name="T2" fmla="*/ 574 w 797"/>
              <a:gd name="T3" fmla="*/ 52 h 74"/>
              <a:gd name="T4" fmla="*/ 720 w 797"/>
              <a:gd name="T5" fmla="*/ 26 h 74"/>
              <a:gd name="T6" fmla="*/ 797 w 797"/>
              <a:gd name="T7" fmla="*/ 0 h 74"/>
              <a:gd name="T8" fmla="*/ 0 60000 65536"/>
              <a:gd name="T9" fmla="*/ 0 60000 65536"/>
              <a:gd name="T10" fmla="*/ 0 60000 65536"/>
              <a:gd name="T11" fmla="*/ 0 60000 65536"/>
              <a:gd name="T12" fmla="*/ 0 w 797"/>
              <a:gd name="T13" fmla="*/ 0 h 74"/>
              <a:gd name="T14" fmla="*/ 797 w 797"/>
              <a:gd name="T15" fmla="*/ 74 h 74"/>
            </a:gdLst>
            <a:ahLst/>
            <a:cxnLst>
              <a:cxn ang="T8">
                <a:pos x="T0" y="T1"/>
              </a:cxn>
              <a:cxn ang="T9">
                <a:pos x="T2" y="T3"/>
              </a:cxn>
              <a:cxn ang="T10">
                <a:pos x="T4" y="T5"/>
              </a:cxn>
              <a:cxn ang="T11">
                <a:pos x="T6" y="T7"/>
              </a:cxn>
            </a:cxnLst>
            <a:rect l="T12" t="T13" r="T14" b="T15"/>
            <a:pathLst>
              <a:path w="797" h="74">
                <a:moveTo>
                  <a:pt x="0" y="69"/>
                </a:moveTo>
                <a:cubicBezTo>
                  <a:pt x="186" y="66"/>
                  <a:pt x="385" y="74"/>
                  <a:pt x="574" y="52"/>
                </a:cubicBezTo>
                <a:cubicBezTo>
                  <a:pt x="623" y="46"/>
                  <a:pt x="672" y="38"/>
                  <a:pt x="720" y="26"/>
                </a:cubicBezTo>
                <a:cubicBezTo>
                  <a:pt x="746" y="20"/>
                  <a:pt x="797" y="0"/>
                  <a:pt x="797" y="0"/>
                </a:cubicBezTo>
              </a:path>
            </a:pathLst>
          </a:custGeom>
          <a:noFill/>
          <a:ln w="12700" cap="flat" cmpd="sng">
            <a:solidFill>
              <a:schemeClr val="tx2"/>
            </a:solidFill>
            <a:prstDash val="sysDot"/>
            <a:round/>
            <a:headEnd type="none" w="med" len="med"/>
            <a:tailEnd type="none" w="med" len="med"/>
          </a:ln>
        </p:spPr>
        <p:txBody>
          <a:bodyPr wrap="none" anchor="ctr"/>
          <a:lstStyle/>
          <a:p>
            <a:endParaRPr lang="en-US"/>
          </a:p>
        </p:txBody>
      </p:sp>
      <p:sp>
        <p:nvSpPr>
          <p:cNvPr id="34866" name="Freeform 52"/>
          <p:cNvSpPr>
            <a:spLocks/>
          </p:cNvSpPr>
          <p:nvPr/>
        </p:nvSpPr>
        <p:spPr bwMode="auto">
          <a:xfrm>
            <a:off x="1487488" y="4938713"/>
            <a:ext cx="703262" cy="203200"/>
          </a:xfrm>
          <a:custGeom>
            <a:avLst/>
            <a:gdLst>
              <a:gd name="T0" fmla="*/ 0 w 480"/>
              <a:gd name="T1" fmla="*/ 0 h 128"/>
              <a:gd name="T2" fmla="*/ 102 w 480"/>
              <a:gd name="T3" fmla="*/ 51 h 128"/>
              <a:gd name="T4" fmla="*/ 480 w 480"/>
              <a:gd name="T5" fmla="*/ 128 h 128"/>
              <a:gd name="T6" fmla="*/ 0 60000 65536"/>
              <a:gd name="T7" fmla="*/ 0 60000 65536"/>
              <a:gd name="T8" fmla="*/ 0 60000 65536"/>
              <a:gd name="T9" fmla="*/ 0 w 480"/>
              <a:gd name="T10" fmla="*/ 0 h 128"/>
              <a:gd name="T11" fmla="*/ 480 w 480"/>
              <a:gd name="T12" fmla="*/ 128 h 128"/>
            </a:gdLst>
            <a:ahLst/>
            <a:cxnLst>
              <a:cxn ang="T6">
                <a:pos x="T0" y="T1"/>
              </a:cxn>
              <a:cxn ang="T7">
                <a:pos x="T2" y="T3"/>
              </a:cxn>
              <a:cxn ang="T8">
                <a:pos x="T4" y="T5"/>
              </a:cxn>
            </a:cxnLst>
            <a:rect l="T9" t="T10" r="T11" b="T12"/>
            <a:pathLst>
              <a:path w="480" h="128">
                <a:moveTo>
                  <a:pt x="0" y="0"/>
                </a:moveTo>
                <a:cubicBezTo>
                  <a:pt x="37" y="12"/>
                  <a:pt x="68" y="34"/>
                  <a:pt x="102" y="51"/>
                </a:cubicBezTo>
                <a:cubicBezTo>
                  <a:pt x="204" y="103"/>
                  <a:pt x="371" y="128"/>
                  <a:pt x="480" y="128"/>
                </a:cubicBezTo>
              </a:path>
            </a:pathLst>
          </a:custGeom>
          <a:noFill/>
          <a:ln w="12700" cap="flat" cmpd="sng">
            <a:solidFill>
              <a:srgbClr val="CC3300"/>
            </a:solidFill>
            <a:prstDash val="sysDot"/>
            <a:round/>
            <a:headEnd type="none" w="med" len="med"/>
            <a:tailEnd type="none" w="med" len="med"/>
          </a:ln>
        </p:spPr>
        <p:txBody>
          <a:bodyPr wrap="none" anchor="ctr"/>
          <a:lstStyle/>
          <a:p>
            <a:endParaRPr lang="en-US"/>
          </a:p>
        </p:txBody>
      </p:sp>
      <p:sp>
        <p:nvSpPr>
          <p:cNvPr id="34867" name="Text Box 53"/>
          <p:cNvSpPr txBox="1">
            <a:spLocks noChangeArrowheads="1"/>
          </p:cNvSpPr>
          <p:nvPr/>
        </p:nvSpPr>
        <p:spPr bwMode="auto">
          <a:xfrm>
            <a:off x="341313" y="4494213"/>
            <a:ext cx="2133600" cy="336550"/>
          </a:xfrm>
          <a:prstGeom prst="rect">
            <a:avLst/>
          </a:prstGeom>
          <a:noFill/>
          <a:ln w="12700">
            <a:noFill/>
            <a:miter lim="800000"/>
            <a:headEnd/>
            <a:tailEnd/>
          </a:ln>
        </p:spPr>
        <p:txBody>
          <a:bodyPr>
            <a:spAutoFit/>
          </a:bodyPr>
          <a:lstStyle/>
          <a:p>
            <a:pPr defTabSz="762000" eaLnBrk="0" hangingPunct="0">
              <a:spcBef>
                <a:spcPct val="50000"/>
              </a:spcBef>
            </a:pPr>
            <a:r>
              <a:rPr lang="en-GB" sz="1600" i="0">
                <a:solidFill>
                  <a:srgbClr val="0D6537"/>
                </a:solidFill>
                <a:latin typeface="Arial" pitchFamily="34" charset="0"/>
              </a:rPr>
              <a:t>forbidden outputs</a:t>
            </a:r>
            <a:endParaRPr lang="en-GB" sz="2000" i="0">
              <a:solidFill>
                <a:srgbClr val="0D6537"/>
              </a:solidFill>
              <a:latin typeface="Arial" pitchFamily="34" charset="0"/>
            </a:endParaRPr>
          </a:p>
        </p:txBody>
      </p:sp>
      <p:sp>
        <p:nvSpPr>
          <p:cNvPr id="34868" name="Text Box 54"/>
          <p:cNvSpPr txBox="1">
            <a:spLocks noChangeArrowheads="1"/>
          </p:cNvSpPr>
          <p:nvPr/>
        </p:nvSpPr>
        <p:spPr bwMode="auto">
          <a:xfrm>
            <a:off x="1125538" y="4710113"/>
            <a:ext cx="528637" cy="366712"/>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?y</a:t>
            </a:r>
          </a:p>
        </p:txBody>
      </p:sp>
      <p:sp>
        <p:nvSpPr>
          <p:cNvPr id="34869" name="Oval 55"/>
          <p:cNvSpPr>
            <a:spLocks noChangeArrowheads="1"/>
          </p:cNvSpPr>
          <p:nvPr/>
        </p:nvSpPr>
        <p:spPr bwMode="auto">
          <a:xfrm>
            <a:off x="2344738" y="4672013"/>
            <a:ext cx="139700" cy="152400"/>
          </a:xfrm>
          <a:prstGeom prst="ellipse">
            <a:avLst/>
          </a:prstGeom>
          <a:solidFill>
            <a:schemeClr val="hlink"/>
          </a:solidFill>
          <a:ln w="12700">
            <a:noFill/>
            <a:round/>
            <a:headEnd/>
            <a:tailEnd/>
          </a:ln>
        </p:spPr>
        <p:txBody>
          <a:bodyPr wrap="none" anchor="ctr"/>
          <a:lstStyle/>
          <a:p>
            <a:endParaRPr lang="en-US"/>
          </a:p>
        </p:txBody>
      </p:sp>
      <p:sp>
        <p:nvSpPr>
          <p:cNvPr id="34870" name="Oval 56"/>
          <p:cNvSpPr>
            <a:spLocks noChangeArrowheads="1"/>
          </p:cNvSpPr>
          <p:nvPr/>
        </p:nvSpPr>
        <p:spPr bwMode="auto">
          <a:xfrm>
            <a:off x="2332038" y="5599113"/>
            <a:ext cx="141287" cy="152400"/>
          </a:xfrm>
          <a:prstGeom prst="ellipse">
            <a:avLst/>
          </a:prstGeom>
          <a:solidFill>
            <a:schemeClr val="hlink"/>
          </a:solidFill>
          <a:ln w="12700">
            <a:noFill/>
            <a:round/>
            <a:headEnd/>
            <a:tailEnd/>
          </a:ln>
        </p:spPr>
        <p:txBody>
          <a:bodyPr wrap="none" anchor="ctr"/>
          <a:lstStyle/>
          <a:p>
            <a:endParaRPr lang="en-US"/>
          </a:p>
        </p:txBody>
      </p:sp>
      <p:sp>
        <p:nvSpPr>
          <p:cNvPr id="34871" name="Oval 57"/>
          <p:cNvSpPr>
            <a:spLocks noChangeArrowheads="1"/>
          </p:cNvSpPr>
          <p:nvPr/>
        </p:nvSpPr>
        <p:spPr bwMode="auto">
          <a:xfrm>
            <a:off x="3679825" y="5243513"/>
            <a:ext cx="141288" cy="152400"/>
          </a:xfrm>
          <a:prstGeom prst="ellipse">
            <a:avLst/>
          </a:prstGeom>
          <a:solidFill>
            <a:schemeClr val="hlink"/>
          </a:solidFill>
          <a:ln w="12700">
            <a:noFill/>
            <a:round/>
            <a:headEnd/>
            <a:tailEnd/>
          </a:ln>
        </p:spPr>
        <p:txBody>
          <a:bodyPr wrap="none" anchor="ctr"/>
          <a:lstStyle/>
          <a:p>
            <a:endParaRPr lang="en-US"/>
          </a:p>
        </p:txBody>
      </p:sp>
      <p:sp>
        <p:nvSpPr>
          <p:cNvPr id="34872" name="Oval 58"/>
          <p:cNvSpPr>
            <a:spLocks noChangeArrowheads="1"/>
          </p:cNvSpPr>
          <p:nvPr/>
        </p:nvSpPr>
        <p:spPr bwMode="auto">
          <a:xfrm>
            <a:off x="2963863" y="5256213"/>
            <a:ext cx="141287" cy="152400"/>
          </a:xfrm>
          <a:prstGeom prst="ellipse">
            <a:avLst/>
          </a:prstGeom>
          <a:solidFill>
            <a:schemeClr val="hlink"/>
          </a:solidFill>
          <a:ln w="12700">
            <a:noFill/>
            <a:round/>
            <a:headEnd/>
            <a:tailEnd/>
          </a:ln>
        </p:spPr>
        <p:txBody>
          <a:bodyPr wrap="none" anchor="ctr"/>
          <a:lstStyle/>
          <a:p>
            <a:endParaRPr lang="en-US"/>
          </a:p>
        </p:txBody>
      </p:sp>
      <p:sp>
        <p:nvSpPr>
          <p:cNvPr id="34873" name="Text Box 59"/>
          <p:cNvSpPr txBox="1">
            <a:spLocks noChangeArrowheads="1"/>
          </p:cNvSpPr>
          <p:nvPr/>
        </p:nvSpPr>
        <p:spPr bwMode="auto">
          <a:xfrm>
            <a:off x="3524250" y="4773613"/>
            <a:ext cx="571500" cy="366712"/>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118548"/>
                </a:solidFill>
                <a:latin typeface="Arial" pitchFamily="34" charset="0"/>
              </a:rPr>
              <a:t>?x</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4"/>
          <p:cNvSpPr>
            <a:spLocks noGrp="1" noChangeArrowheads="1"/>
          </p:cNvSpPr>
          <p:nvPr>
            <p:ph type="sldNum" sz="quarter" idx="10"/>
          </p:nvPr>
        </p:nvSpPr>
        <p:spPr>
          <a:noFill/>
        </p:spPr>
        <p:txBody>
          <a:bodyPr/>
          <a:lstStyle/>
          <a:p>
            <a:r>
              <a:rPr lang="en-US"/>
              <a:t>   </a:t>
            </a:r>
            <a:fld id="{EA45CE06-7C37-455A-94B8-05225719B801}" type="slidenum">
              <a:rPr lang="en-US"/>
              <a:pPr/>
              <a:t>32</a:t>
            </a:fld>
            <a:endParaRPr lang="en-US"/>
          </a:p>
        </p:txBody>
      </p:sp>
      <p:sp>
        <p:nvSpPr>
          <p:cNvPr id="35843" name="Rectangle 2"/>
          <p:cNvSpPr>
            <a:spLocks noGrp="1" noChangeArrowheads="1"/>
          </p:cNvSpPr>
          <p:nvPr>
            <p:ph type="title"/>
          </p:nvPr>
        </p:nvSpPr>
        <p:spPr/>
        <p:txBody>
          <a:bodyPr/>
          <a:lstStyle/>
          <a:p>
            <a:r>
              <a:rPr lang="en-GB" smtClean="0"/>
              <a:t>Example: ioco Test Generation</a:t>
            </a:r>
          </a:p>
        </p:txBody>
      </p:sp>
      <p:sp>
        <p:nvSpPr>
          <p:cNvPr id="35844" name="Text Box 3"/>
          <p:cNvSpPr txBox="1">
            <a:spLocks noChangeArrowheads="1"/>
          </p:cNvSpPr>
          <p:nvPr/>
        </p:nvSpPr>
        <p:spPr bwMode="auto">
          <a:xfrm>
            <a:off x="323850" y="1520825"/>
            <a:ext cx="2317750"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specification</a:t>
            </a:r>
            <a:endParaRPr lang="en-US" sz="1600" i="0">
              <a:solidFill>
                <a:srgbClr val="FF0000"/>
              </a:solidFill>
              <a:latin typeface="Arial" pitchFamily="34" charset="0"/>
            </a:endParaRPr>
          </a:p>
        </p:txBody>
      </p:sp>
      <p:sp>
        <p:nvSpPr>
          <p:cNvPr id="35845" name="Text Box 4"/>
          <p:cNvSpPr txBox="1">
            <a:spLocks noChangeArrowheads="1"/>
          </p:cNvSpPr>
          <p:nvPr/>
        </p:nvSpPr>
        <p:spPr bwMode="auto">
          <a:xfrm>
            <a:off x="973138" y="28654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5846" name="Line 5"/>
          <p:cNvSpPr>
            <a:spLocks noChangeShapeType="1"/>
          </p:cNvSpPr>
          <p:nvPr/>
        </p:nvSpPr>
        <p:spPr bwMode="auto">
          <a:xfrm rot="-2131249">
            <a:off x="2459038" y="2614613"/>
            <a:ext cx="1587" cy="1219200"/>
          </a:xfrm>
          <a:prstGeom prst="line">
            <a:avLst/>
          </a:prstGeom>
          <a:noFill/>
          <a:ln w="38100">
            <a:solidFill>
              <a:srgbClr val="FF0000"/>
            </a:solidFill>
            <a:round/>
            <a:headEnd/>
            <a:tailEnd type="arrow" w="med" len="med"/>
          </a:ln>
        </p:spPr>
        <p:txBody>
          <a:bodyPr wrap="none" anchor="ctr"/>
          <a:lstStyle/>
          <a:p>
            <a:endParaRPr lang="en-US"/>
          </a:p>
        </p:txBody>
      </p:sp>
      <p:sp>
        <p:nvSpPr>
          <p:cNvPr id="35847" name="Line 6"/>
          <p:cNvSpPr>
            <a:spLocks noChangeShapeType="1"/>
          </p:cNvSpPr>
          <p:nvPr/>
        </p:nvSpPr>
        <p:spPr bwMode="auto">
          <a:xfrm rot="2173418" flipH="1">
            <a:off x="1735138" y="2549525"/>
            <a:ext cx="23812" cy="1296988"/>
          </a:xfrm>
          <a:prstGeom prst="line">
            <a:avLst/>
          </a:prstGeom>
          <a:noFill/>
          <a:ln w="38100">
            <a:solidFill>
              <a:srgbClr val="FF0000"/>
            </a:solidFill>
            <a:round/>
            <a:headEnd/>
            <a:tailEnd type="arrow" w="med" len="med"/>
          </a:ln>
        </p:spPr>
        <p:txBody>
          <a:bodyPr wrap="none" anchor="ctr"/>
          <a:lstStyle/>
          <a:p>
            <a:endParaRPr lang="en-US"/>
          </a:p>
        </p:txBody>
      </p:sp>
      <p:sp>
        <p:nvSpPr>
          <p:cNvPr id="35848" name="AutoShape 7"/>
          <p:cNvSpPr>
            <a:spLocks noChangeArrowheads="1"/>
          </p:cNvSpPr>
          <p:nvPr/>
        </p:nvSpPr>
        <p:spPr bwMode="auto">
          <a:xfrm>
            <a:off x="2049463" y="26146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5849" name="AutoShape 8"/>
          <p:cNvSpPr>
            <a:spLocks noChangeArrowheads="1"/>
          </p:cNvSpPr>
          <p:nvPr/>
        </p:nvSpPr>
        <p:spPr bwMode="auto">
          <a:xfrm>
            <a:off x="275431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5850" name="AutoShape 9"/>
          <p:cNvSpPr>
            <a:spLocks noChangeArrowheads="1"/>
          </p:cNvSpPr>
          <p:nvPr/>
        </p:nvSpPr>
        <p:spPr bwMode="auto">
          <a:xfrm>
            <a:off x="127476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5851" name="Text Box 10"/>
          <p:cNvSpPr txBox="1">
            <a:spLocks noChangeArrowheads="1"/>
          </p:cNvSpPr>
          <p:nvPr/>
        </p:nvSpPr>
        <p:spPr bwMode="auto">
          <a:xfrm>
            <a:off x="2768600" y="4040188"/>
            <a:ext cx="920750"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35852" name="Text Box 11"/>
          <p:cNvSpPr txBox="1">
            <a:spLocks noChangeArrowheads="1"/>
          </p:cNvSpPr>
          <p:nvPr/>
        </p:nvSpPr>
        <p:spPr bwMode="auto">
          <a:xfrm>
            <a:off x="2319338" y="28781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5853" name="Line 12"/>
          <p:cNvSpPr>
            <a:spLocks noChangeShapeType="1"/>
          </p:cNvSpPr>
          <p:nvPr/>
        </p:nvSpPr>
        <p:spPr bwMode="auto">
          <a:xfrm>
            <a:off x="2822575" y="3833813"/>
            <a:ext cx="0" cy="974725"/>
          </a:xfrm>
          <a:prstGeom prst="line">
            <a:avLst/>
          </a:prstGeom>
          <a:noFill/>
          <a:ln w="38100">
            <a:solidFill>
              <a:srgbClr val="FF0000"/>
            </a:solidFill>
            <a:round/>
            <a:headEnd/>
            <a:tailEnd type="arrow" w="med" len="med"/>
          </a:ln>
        </p:spPr>
        <p:txBody>
          <a:bodyPr wrap="none" anchor="ctr"/>
          <a:lstStyle/>
          <a:p>
            <a:endParaRPr lang="en-US"/>
          </a:p>
        </p:txBody>
      </p:sp>
      <p:sp>
        <p:nvSpPr>
          <p:cNvPr id="35854" name="AutoShape 13"/>
          <p:cNvSpPr>
            <a:spLocks noChangeArrowheads="1"/>
          </p:cNvSpPr>
          <p:nvPr/>
        </p:nvSpPr>
        <p:spPr bwMode="auto">
          <a:xfrm>
            <a:off x="2752725" y="48244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5855" name="Text Box 14"/>
          <p:cNvSpPr txBox="1">
            <a:spLocks noChangeArrowheads="1"/>
          </p:cNvSpPr>
          <p:nvPr/>
        </p:nvSpPr>
        <p:spPr bwMode="auto">
          <a:xfrm>
            <a:off x="4913313" y="1554163"/>
            <a:ext cx="828675"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test</a:t>
            </a:r>
            <a:endParaRPr lang="en-US" sz="1600" i="0">
              <a:solidFill>
                <a:srgbClr val="FF0000"/>
              </a:solidFill>
              <a:latin typeface="Arial" pitchFamily="34" charset="0"/>
            </a:endParaRPr>
          </a:p>
        </p:txBody>
      </p:sp>
      <p:sp>
        <p:nvSpPr>
          <p:cNvPr id="35856" name="AutoShape 15"/>
          <p:cNvSpPr>
            <a:spLocks noChangeArrowheads="1"/>
          </p:cNvSpPr>
          <p:nvPr/>
        </p:nvSpPr>
        <p:spPr bwMode="auto">
          <a:xfrm>
            <a:off x="1254125" y="362902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5857" name="AutoShape 16"/>
          <p:cNvSpPr>
            <a:spLocks noChangeArrowheads="1"/>
          </p:cNvSpPr>
          <p:nvPr/>
        </p:nvSpPr>
        <p:spPr bwMode="auto">
          <a:xfrm>
            <a:off x="2706688" y="36496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5858" name="AutoShape 17"/>
          <p:cNvSpPr>
            <a:spLocks noChangeArrowheads="1"/>
          </p:cNvSpPr>
          <p:nvPr/>
        </p:nvSpPr>
        <p:spPr bwMode="auto">
          <a:xfrm>
            <a:off x="1990725" y="25447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5859" name="AutoShape 18"/>
          <p:cNvSpPr>
            <a:spLocks noChangeArrowheads="1"/>
          </p:cNvSpPr>
          <p:nvPr/>
        </p:nvSpPr>
        <p:spPr bwMode="auto">
          <a:xfrm>
            <a:off x="2681288" y="475297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4"/>
          <p:cNvSpPr>
            <a:spLocks noGrp="1" noChangeArrowheads="1"/>
          </p:cNvSpPr>
          <p:nvPr>
            <p:ph type="sldNum" sz="quarter" idx="10"/>
          </p:nvPr>
        </p:nvSpPr>
        <p:spPr>
          <a:noFill/>
        </p:spPr>
        <p:txBody>
          <a:bodyPr/>
          <a:lstStyle/>
          <a:p>
            <a:r>
              <a:rPr lang="en-US"/>
              <a:t>   </a:t>
            </a:r>
            <a:fld id="{2D50D333-8D15-4E78-A5E8-E0F66C1172B7}" type="slidenum">
              <a:rPr lang="en-US"/>
              <a:pPr/>
              <a:t>33</a:t>
            </a:fld>
            <a:endParaRPr lang="en-US"/>
          </a:p>
        </p:txBody>
      </p:sp>
      <p:sp>
        <p:nvSpPr>
          <p:cNvPr id="36867" name="Oval 2"/>
          <p:cNvSpPr>
            <a:spLocks noChangeArrowheads="1"/>
          </p:cNvSpPr>
          <p:nvPr/>
        </p:nvSpPr>
        <p:spPr bwMode="auto">
          <a:xfrm>
            <a:off x="1573213" y="2413000"/>
            <a:ext cx="522287" cy="439738"/>
          </a:xfrm>
          <a:prstGeom prst="ellipse">
            <a:avLst/>
          </a:prstGeom>
          <a:noFill/>
          <a:ln w="28575">
            <a:solidFill>
              <a:srgbClr val="FF0000"/>
            </a:solidFill>
            <a:round/>
            <a:headEnd/>
            <a:tailEnd/>
          </a:ln>
        </p:spPr>
        <p:txBody>
          <a:bodyPr wrap="none" anchor="ctr"/>
          <a:lstStyle/>
          <a:p>
            <a:endParaRPr lang="en-US"/>
          </a:p>
        </p:txBody>
      </p:sp>
      <p:sp>
        <p:nvSpPr>
          <p:cNvPr id="36868" name="Oval 3"/>
          <p:cNvSpPr>
            <a:spLocks noChangeArrowheads="1"/>
          </p:cNvSpPr>
          <p:nvPr/>
        </p:nvSpPr>
        <p:spPr bwMode="auto">
          <a:xfrm>
            <a:off x="811213" y="3573463"/>
            <a:ext cx="522287" cy="439737"/>
          </a:xfrm>
          <a:prstGeom prst="ellipse">
            <a:avLst/>
          </a:prstGeom>
          <a:noFill/>
          <a:ln w="28575">
            <a:solidFill>
              <a:srgbClr val="FF0000"/>
            </a:solidFill>
            <a:round/>
            <a:headEnd/>
            <a:tailEnd/>
          </a:ln>
        </p:spPr>
        <p:txBody>
          <a:bodyPr wrap="none" anchor="ctr"/>
          <a:lstStyle/>
          <a:p>
            <a:endParaRPr lang="en-US"/>
          </a:p>
        </p:txBody>
      </p:sp>
      <p:sp>
        <p:nvSpPr>
          <p:cNvPr id="36869" name="Oval 4"/>
          <p:cNvSpPr>
            <a:spLocks noChangeArrowheads="1"/>
          </p:cNvSpPr>
          <p:nvPr/>
        </p:nvSpPr>
        <p:spPr bwMode="auto">
          <a:xfrm>
            <a:off x="2292350" y="4687888"/>
            <a:ext cx="522288" cy="439737"/>
          </a:xfrm>
          <a:prstGeom prst="ellipse">
            <a:avLst/>
          </a:prstGeom>
          <a:noFill/>
          <a:ln w="28575">
            <a:solidFill>
              <a:srgbClr val="FF0000"/>
            </a:solidFill>
            <a:round/>
            <a:headEnd/>
            <a:tailEnd/>
          </a:ln>
        </p:spPr>
        <p:txBody>
          <a:bodyPr wrap="none" anchor="ctr"/>
          <a:lstStyle/>
          <a:p>
            <a:endParaRPr lang="en-US"/>
          </a:p>
        </p:txBody>
      </p:sp>
      <p:sp>
        <p:nvSpPr>
          <p:cNvPr id="36870" name="Text Box 5"/>
          <p:cNvSpPr txBox="1">
            <a:spLocks noChangeArrowheads="1"/>
          </p:cNvSpPr>
          <p:nvPr/>
        </p:nvSpPr>
        <p:spPr bwMode="auto">
          <a:xfrm>
            <a:off x="1973263" y="4635500"/>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6871" name="Text Box 6"/>
          <p:cNvSpPr txBox="1">
            <a:spLocks noChangeArrowheads="1"/>
          </p:cNvSpPr>
          <p:nvPr/>
        </p:nvSpPr>
        <p:spPr bwMode="auto">
          <a:xfrm>
            <a:off x="534988" y="3576638"/>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6872" name="Text Box 7"/>
          <p:cNvSpPr txBox="1">
            <a:spLocks noChangeArrowheads="1"/>
          </p:cNvSpPr>
          <p:nvPr/>
        </p:nvSpPr>
        <p:spPr bwMode="auto">
          <a:xfrm>
            <a:off x="1292225" y="2316163"/>
            <a:ext cx="334963"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6873" name="Rectangle 8"/>
          <p:cNvSpPr>
            <a:spLocks noGrp="1" noChangeArrowheads="1"/>
          </p:cNvSpPr>
          <p:nvPr>
            <p:ph type="title"/>
          </p:nvPr>
        </p:nvSpPr>
        <p:spPr/>
        <p:txBody>
          <a:bodyPr/>
          <a:lstStyle/>
          <a:p>
            <a:r>
              <a:rPr lang="en-GB" smtClean="0"/>
              <a:t>Example: ioco Test Generation</a:t>
            </a:r>
          </a:p>
        </p:txBody>
      </p:sp>
      <p:sp>
        <p:nvSpPr>
          <p:cNvPr id="36874" name="Text Box 9"/>
          <p:cNvSpPr txBox="1">
            <a:spLocks noChangeArrowheads="1"/>
          </p:cNvSpPr>
          <p:nvPr/>
        </p:nvSpPr>
        <p:spPr bwMode="auto">
          <a:xfrm>
            <a:off x="323850" y="1520825"/>
            <a:ext cx="2317750"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specification</a:t>
            </a:r>
            <a:endParaRPr lang="en-US" sz="1600" i="0">
              <a:solidFill>
                <a:srgbClr val="FF0000"/>
              </a:solidFill>
              <a:latin typeface="Arial" pitchFamily="34" charset="0"/>
            </a:endParaRPr>
          </a:p>
        </p:txBody>
      </p:sp>
      <p:sp>
        <p:nvSpPr>
          <p:cNvPr id="36875" name="Text Box 10"/>
          <p:cNvSpPr txBox="1">
            <a:spLocks noChangeArrowheads="1"/>
          </p:cNvSpPr>
          <p:nvPr/>
        </p:nvSpPr>
        <p:spPr bwMode="auto">
          <a:xfrm>
            <a:off x="973138" y="28654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6876" name="Line 11"/>
          <p:cNvSpPr>
            <a:spLocks noChangeShapeType="1"/>
          </p:cNvSpPr>
          <p:nvPr/>
        </p:nvSpPr>
        <p:spPr bwMode="auto">
          <a:xfrm rot="-2131249">
            <a:off x="2459038" y="2614613"/>
            <a:ext cx="1587" cy="1219200"/>
          </a:xfrm>
          <a:prstGeom prst="line">
            <a:avLst/>
          </a:prstGeom>
          <a:noFill/>
          <a:ln w="38100">
            <a:solidFill>
              <a:srgbClr val="FF0000"/>
            </a:solidFill>
            <a:round/>
            <a:headEnd/>
            <a:tailEnd type="arrow" w="med" len="med"/>
          </a:ln>
        </p:spPr>
        <p:txBody>
          <a:bodyPr wrap="none" anchor="ctr"/>
          <a:lstStyle/>
          <a:p>
            <a:endParaRPr lang="en-US"/>
          </a:p>
        </p:txBody>
      </p:sp>
      <p:sp>
        <p:nvSpPr>
          <p:cNvPr id="36877" name="Line 12"/>
          <p:cNvSpPr>
            <a:spLocks noChangeShapeType="1"/>
          </p:cNvSpPr>
          <p:nvPr/>
        </p:nvSpPr>
        <p:spPr bwMode="auto">
          <a:xfrm rot="2173418" flipH="1">
            <a:off x="1735138" y="2549525"/>
            <a:ext cx="23812" cy="1296988"/>
          </a:xfrm>
          <a:prstGeom prst="line">
            <a:avLst/>
          </a:prstGeom>
          <a:noFill/>
          <a:ln w="38100">
            <a:solidFill>
              <a:srgbClr val="FF0000"/>
            </a:solidFill>
            <a:round/>
            <a:headEnd/>
            <a:tailEnd type="arrow" w="med" len="med"/>
          </a:ln>
        </p:spPr>
        <p:txBody>
          <a:bodyPr wrap="none" anchor="ctr"/>
          <a:lstStyle/>
          <a:p>
            <a:endParaRPr lang="en-US"/>
          </a:p>
        </p:txBody>
      </p:sp>
      <p:sp>
        <p:nvSpPr>
          <p:cNvPr id="36878" name="AutoShape 13"/>
          <p:cNvSpPr>
            <a:spLocks noChangeArrowheads="1"/>
          </p:cNvSpPr>
          <p:nvPr/>
        </p:nvSpPr>
        <p:spPr bwMode="auto">
          <a:xfrm>
            <a:off x="2049463" y="26146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6879" name="AutoShape 14"/>
          <p:cNvSpPr>
            <a:spLocks noChangeArrowheads="1"/>
          </p:cNvSpPr>
          <p:nvPr/>
        </p:nvSpPr>
        <p:spPr bwMode="auto">
          <a:xfrm>
            <a:off x="275431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6880" name="AutoShape 15"/>
          <p:cNvSpPr>
            <a:spLocks noChangeArrowheads="1"/>
          </p:cNvSpPr>
          <p:nvPr/>
        </p:nvSpPr>
        <p:spPr bwMode="auto">
          <a:xfrm>
            <a:off x="127476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6881" name="Text Box 16"/>
          <p:cNvSpPr txBox="1">
            <a:spLocks noChangeArrowheads="1"/>
          </p:cNvSpPr>
          <p:nvPr/>
        </p:nvSpPr>
        <p:spPr bwMode="auto">
          <a:xfrm>
            <a:off x="2768600" y="4040188"/>
            <a:ext cx="920750"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36882" name="Text Box 17"/>
          <p:cNvSpPr txBox="1">
            <a:spLocks noChangeArrowheads="1"/>
          </p:cNvSpPr>
          <p:nvPr/>
        </p:nvSpPr>
        <p:spPr bwMode="auto">
          <a:xfrm>
            <a:off x="2319338" y="28781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6883" name="Line 18"/>
          <p:cNvSpPr>
            <a:spLocks noChangeShapeType="1"/>
          </p:cNvSpPr>
          <p:nvPr/>
        </p:nvSpPr>
        <p:spPr bwMode="auto">
          <a:xfrm>
            <a:off x="2822575" y="3833813"/>
            <a:ext cx="0" cy="974725"/>
          </a:xfrm>
          <a:prstGeom prst="line">
            <a:avLst/>
          </a:prstGeom>
          <a:noFill/>
          <a:ln w="38100">
            <a:solidFill>
              <a:srgbClr val="FF0000"/>
            </a:solidFill>
            <a:round/>
            <a:headEnd/>
            <a:tailEnd type="arrow" w="med" len="med"/>
          </a:ln>
        </p:spPr>
        <p:txBody>
          <a:bodyPr wrap="none" anchor="ctr"/>
          <a:lstStyle/>
          <a:p>
            <a:endParaRPr lang="en-US"/>
          </a:p>
        </p:txBody>
      </p:sp>
      <p:sp>
        <p:nvSpPr>
          <p:cNvPr id="36884" name="AutoShape 19"/>
          <p:cNvSpPr>
            <a:spLocks noChangeArrowheads="1"/>
          </p:cNvSpPr>
          <p:nvPr/>
        </p:nvSpPr>
        <p:spPr bwMode="auto">
          <a:xfrm>
            <a:off x="2752725" y="48244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6885" name="Text Box 20"/>
          <p:cNvSpPr txBox="1">
            <a:spLocks noChangeArrowheads="1"/>
          </p:cNvSpPr>
          <p:nvPr/>
        </p:nvSpPr>
        <p:spPr bwMode="auto">
          <a:xfrm>
            <a:off x="4913313" y="1554163"/>
            <a:ext cx="828675"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test</a:t>
            </a:r>
            <a:endParaRPr lang="en-US" sz="1600" i="0">
              <a:solidFill>
                <a:srgbClr val="FF0000"/>
              </a:solidFill>
              <a:latin typeface="Arial" pitchFamily="34" charset="0"/>
            </a:endParaRPr>
          </a:p>
        </p:txBody>
      </p:sp>
      <p:sp>
        <p:nvSpPr>
          <p:cNvPr id="36886" name="AutoShape 21"/>
          <p:cNvSpPr>
            <a:spLocks noChangeArrowheads="1"/>
          </p:cNvSpPr>
          <p:nvPr/>
        </p:nvSpPr>
        <p:spPr bwMode="auto">
          <a:xfrm>
            <a:off x="1254125" y="362902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6887" name="AutoShape 22"/>
          <p:cNvSpPr>
            <a:spLocks noChangeArrowheads="1"/>
          </p:cNvSpPr>
          <p:nvPr/>
        </p:nvSpPr>
        <p:spPr bwMode="auto">
          <a:xfrm>
            <a:off x="2706688" y="36496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6888" name="AutoShape 23"/>
          <p:cNvSpPr>
            <a:spLocks noChangeArrowheads="1"/>
          </p:cNvSpPr>
          <p:nvPr/>
        </p:nvSpPr>
        <p:spPr bwMode="auto">
          <a:xfrm>
            <a:off x="2681288" y="475297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6889" name="AutoShape 24"/>
          <p:cNvSpPr>
            <a:spLocks noChangeArrowheads="1"/>
          </p:cNvSpPr>
          <p:nvPr/>
        </p:nvSpPr>
        <p:spPr bwMode="auto">
          <a:xfrm>
            <a:off x="1990725" y="25447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4"/>
          <p:cNvSpPr>
            <a:spLocks noGrp="1" noChangeArrowheads="1"/>
          </p:cNvSpPr>
          <p:nvPr>
            <p:ph type="sldNum" sz="quarter" idx="10"/>
          </p:nvPr>
        </p:nvSpPr>
        <p:spPr>
          <a:noFill/>
        </p:spPr>
        <p:txBody>
          <a:bodyPr/>
          <a:lstStyle/>
          <a:p>
            <a:r>
              <a:rPr lang="en-US"/>
              <a:t>   </a:t>
            </a:r>
            <a:fld id="{4D3788EF-C962-42CA-9338-78EEB44C3780}" type="slidenum">
              <a:rPr lang="en-US"/>
              <a:pPr/>
              <a:t>34</a:t>
            </a:fld>
            <a:endParaRPr lang="en-US"/>
          </a:p>
        </p:txBody>
      </p:sp>
      <p:sp>
        <p:nvSpPr>
          <p:cNvPr id="37891" name="Oval 2"/>
          <p:cNvSpPr>
            <a:spLocks noChangeArrowheads="1"/>
          </p:cNvSpPr>
          <p:nvPr/>
        </p:nvSpPr>
        <p:spPr bwMode="auto">
          <a:xfrm>
            <a:off x="1573213" y="2413000"/>
            <a:ext cx="522287" cy="439738"/>
          </a:xfrm>
          <a:prstGeom prst="ellipse">
            <a:avLst/>
          </a:prstGeom>
          <a:noFill/>
          <a:ln w="28575">
            <a:solidFill>
              <a:srgbClr val="FF0000"/>
            </a:solidFill>
            <a:round/>
            <a:headEnd/>
            <a:tailEnd/>
          </a:ln>
        </p:spPr>
        <p:txBody>
          <a:bodyPr wrap="none" anchor="ctr"/>
          <a:lstStyle/>
          <a:p>
            <a:endParaRPr lang="en-US"/>
          </a:p>
        </p:txBody>
      </p:sp>
      <p:sp>
        <p:nvSpPr>
          <p:cNvPr id="37892" name="Oval 3"/>
          <p:cNvSpPr>
            <a:spLocks noChangeArrowheads="1"/>
          </p:cNvSpPr>
          <p:nvPr/>
        </p:nvSpPr>
        <p:spPr bwMode="auto">
          <a:xfrm>
            <a:off x="811213" y="3573463"/>
            <a:ext cx="522287" cy="439737"/>
          </a:xfrm>
          <a:prstGeom prst="ellipse">
            <a:avLst/>
          </a:prstGeom>
          <a:noFill/>
          <a:ln w="28575">
            <a:solidFill>
              <a:srgbClr val="FF0000"/>
            </a:solidFill>
            <a:round/>
            <a:headEnd/>
            <a:tailEnd/>
          </a:ln>
        </p:spPr>
        <p:txBody>
          <a:bodyPr wrap="none" anchor="ctr"/>
          <a:lstStyle/>
          <a:p>
            <a:endParaRPr lang="en-US"/>
          </a:p>
        </p:txBody>
      </p:sp>
      <p:sp>
        <p:nvSpPr>
          <p:cNvPr id="37893" name="Oval 4"/>
          <p:cNvSpPr>
            <a:spLocks noChangeArrowheads="1"/>
          </p:cNvSpPr>
          <p:nvPr/>
        </p:nvSpPr>
        <p:spPr bwMode="auto">
          <a:xfrm>
            <a:off x="2292350" y="4687888"/>
            <a:ext cx="522288" cy="439737"/>
          </a:xfrm>
          <a:prstGeom prst="ellipse">
            <a:avLst/>
          </a:prstGeom>
          <a:noFill/>
          <a:ln w="28575">
            <a:solidFill>
              <a:srgbClr val="FF0000"/>
            </a:solidFill>
            <a:round/>
            <a:headEnd/>
            <a:tailEnd/>
          </a:ln>
        </p:spPr>
        <p:txBody>
          <a:bodyPr wrap="none" anchor="ctr"/>
          <a:lstStyle/>
          <a:p>
            <a:endParaRPr lang="en-US"/>
          </a:p>
        </p:txBody>
      </p:sp>
      <p:sp>
        <p:nvSpPr>
          <p:cNvPr id="37894" name="Text Box 5"/>
          <p:cNvSpPr txBox="1">
            <a:spLocks noChangeArrowheads="1"/>
          </p:cNvSpPr>
          <p:nvPr/>
        </p:nvSpPr>
        <p:spPr bwMode="auto">
          <a:xfrm>
            <a:off x="1973263" y="4635500"/>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7895" name="Text Box 6"/>
          <p:cNvSpPr txBox="1">
            <a:spLocks noChangeArrowheads="1"/>
          </p:cNvSpPr>
          <p:nvPr/>
        </p:nvSpPr>
        <p:spPr bwMode="auto">
          <a:xfrm>
            <a:off x="534988" y="3576638"/>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7896" name="Text Box 7"/>
          <p:cNvSpPr txBox="1">
            <a:spLocks noChangeArrowheads="1"/>
          </p:cNvSpPr>
          <p:nvPr/>
        </p:nvSpPr>
        <p:spPr bwMode="auto">
          <a:xfrm>
            <a:off x="1292225" y="2316163"/>
            <a:ext cx="334963"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7897" name="Rectangle 8"/>
          <p:cNvSpPr>
            <a:spLocks noGrp="1" noChangeArrowheads="1"/>
          </p:cNvSpPr>
          <p:nvPr>
            <p:ph type="title"/>
          </p:nvPr>
        </p:nvSpPr>
        <p:spPr/>
        <p:txBody>
          <a:bodyPr/>
          <a:lstStyle/>
          <a:p>
            <a:r>
              <a:rPr lang="en-GB" smtClean="0"/>
              <a:t>Example: ioco Test Generation</a:t>
            </a:r>
          </a:p>
        </p:txBody>
      </p:sp>
      <p:sp>
        <p:nvSpPr>
          <p:cNvPr id="37898" name="Text Box 9"/>
          <p:cNvSpPr txBox="1">
            <a:spLocks noChangeArrowheads="1"/>
          </p:cNvSpPr>
          <p:nvPr/>
        </p:nvSpPr>
        <p:spPr bwMode="auto">
          <a:xfrm>
            <a:off x="323850" y="1520825"/>
            <a:ext cx="2317750"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specification</a:t>
            </a:r>
            <a:endParaRPr lang="en-US" sz="1600" i="0">
              <a:solidFill>
                <a:srgbClr val="FF0000"/>
              </a:solidFill>
              <a:latin typeface="Arial" pitchFamily="34" charset="0"/>
            </a:endParaRPr>
          </a:p>
        </p:txBody>
      </p:sp>
      <p:sp>
        <p:nvSpPr>
          <p:cNvPr id="37899" name="Text Box 10"/>
          <p:cNvSpPr txBox="1">
            <a:spLocks noChangeArrowheads="1"/>
          </p:cNvSpPr>
          <p:nvPr/>
        </p:nvSpPr>
        <p:spPr bwMode="auto">
          <a:xfrm>
            <a:off x="973138" y="28654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7900" name="Line 11"/>
          <p:cNvSpPr>
            <a:spLocks noChangeShapeType="1"/>
          </p:cNvSpPr>
          <p:nvPr/>
        </p:nvSpPr>
        <p:spPr bwMode="auto">
          <a:xfrm rot="-2131249">
            <a:off x="2459038" y="2614613"/>
            <a:ext cx="1587" cy="1219200"/>
          </a:xfrm>
          <a:prstGeom prst="line">
            <a:avLst/>
          </a:prstGeom>
          <a:noFill/>
          <a:ln w="38100">
            <a:solidFill>
              <a:srgbClr val="FF0000"/>
            </a:solidFill>
            <a:round/>
            <a:headEnd/>
            <a:tailEnd type="arrow" w="med" len="med"/>
          </a:ln>
        </p:spPr>
        <p:txBody>
          <a:bodyPr wrap="none" anchor="ctr"/>
          <a:lstStyle/>
          <a:p>
            <a:endParaRPr lang="en-US"/>
          </a:p>
        </p:txBody>
      </p:sp>
      <p:sp>
        <p:nvSpPr>
          <p:cNvPr id="37901" name="Line 12"/>
          <p:cNvSpPr>
            <a:spLocks noChangeShapeType="1"/>
          </p:cNvSpPr>
          <p:nvPr/>
        </p:nvSpPr>
        <p:spPr bwMode="auto">
          <a:xfrm rot="2173418" flipH="1">
            <a:off x="1735138" y="2549525"/>
            <a:ext cx="23812" cy="1296988"/>
          </a:xfrm>
          <a:prstGeom prst="line">
            <a:avLst/>
          </a:prstGeom>
          <a:noFill/>
          <a:ln w="38100">
            <a:solidFill>
              <a:srgbClr val="FF0000"/>
            </a:solidFill>
            <a:round/>
            <a:headEnd/>
            <a:tailEnd type="arrow" w="med" len="med"/>
          </a:ln>
        </p:spPr>
        <p:txBody>
          <a:bodyPr wrap="none" anchor="ctr"/>
          <a:lstStyle/>
          <a:p>
            <a:endParaRPr lang="en-US"/>
          </a:p>
        </p:txBody>
      </p:sp>
      <p:sp>
        <p:nvSpPr>
          <p:cNvPr id="37902" name="AutoShape 13"/>
          <p:cNvSpPr>
            <a:spLocks noChangeArrowheads="1"/>
          </p:cNvSpPr>
          <p:nvPr/>
        </p:nvSpPr>
        <p:spPr bwMode="auto">
          <a:xfrm>
            <a:off x="2049463" y="26146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7903" name="AutoShape 14"/>
          <p:cNvSpPr>
            <a:spLocks noChangeArrowheads="1"/>
          </p:cNvSpPr>
          <p:nvPr/>
        </p:nvSpPr>
        <p:spPr bwMode="auto">
          <a:xfrm>
            <a:off x="275431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7904" name="AutoShape 15"/>
          <p:cNvSpPr>
            <a:spLocks noChangeArrowheads="1"/>
          </p:cNvSpPr>
          <p:nvPr/>
        </p:nvSpPr>
        <p:spPr bwMode="auto">
          <a:xfrm>
            <a:off x="127476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7905" name="Text Box 16"/>
          <p:cNvSpPr txBox="1">
            <a:spLocks noChangeArrowheads="1"/>
          </p:cNvSpPr>
          <p:nvPr/>
        </p:nvSpPr>
        <p:spPr bwMode="auto">
          <a:xfrm>
            <a:off x="2768600" y="4040188"/>
            <a:ext cx="920750"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37906" name="Text Box 17"/>
          <p:cNvSpPr txBox="1">
            <a:spLocks noChangeArrowheads="1"/>
          </p:cNvSpPr>
          <p:nvPr/>
        </p:nvSpPr>
        <p:spPr bwMode="auto">
          <a:xfrm>
            <a:off x="2319338" y="28781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7907" name="Line 18"/>
          <p:cNvSpPr>
            <a:spLocks noChangeShapeType="1"/>
          </p:cNvSpPr>
          <p:nvPr/>
        </p:nvSpPr>
        <p:spPr bwMode="auto">
          <a:xfrm>
            <a:off x="2822575" y="3833813"/>
            <a:ext cx="0" cy="974725"/>
          </a:xfrm>
          <a:prstGeom prst="line">
            <a:avLst/>
          </a:prstGeom>
          <a:noFill/>
          <a:ln w="38100">
            <a:solidFill>
              <a:srgbClr val="FF0000"/>
            </a:solidFill>
            <a:round/>
            <a:headEnd/>
            <a:tailEnd type="arrow" w="med" len="med"/>
          </a:ln>
        </p:spPr>
        <p:txBody>
          <a:bodyPr wrap="none" anchor="ctr"/>
          <a:lstStyle/>
          <a:p>
            <a:endParaRPr lang="en-US"/>
          </a:p>
        </p:txBody>
      </p:sp>
      <p:sp>
        <p:nvSpPr>
          <p:cNvPr id="37908" name="AutoShape 19"/>
          <p:cNvSpPr>
            <a:spLocks noChangeArrowheads="1"/>
          </p:cNvSpPr>
          <p:nvPr/>
        </p:nvSpPr>
        <p:spPr bwMode="auto">
          <a:xfrm>
            <a:off x="2752725" y="48244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7909" name="Text Box 20"/>
          <p:cNvSpPr txBox="1">
            <a:spLocks noChangeArrowheads="1"/>
          </p:cNvSpPr>
          <p:nvPr/>
        </p:nvSpPr>
        <p:spPr bwMode="auto">
          <a:xfrm>
            <a:off x="4913313" y="1554163"/>
            <a:ext cx="828675"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test</a:t>
            </a:r>
            <a:endParaRPr lang="en-US" sz="1600" i="0">
              <a:solidFill>
                <a:srgbClr val="FF0000"/>
              </a:solidFill>
              <a:latin typeface="Arial" pitchFamily="34" charset="0"/>
            </a:endParaRPr>
          </a:p>
        </p:txBody>
      </p:sp>
      <p:sp>
        <p:nvSpPr>
          <p:cNvPr id="37910" name="AutoShape 21"/>
          <p:cNvSpPr>
            <a:spLocks noChangeArrowheads="1"/>
          </p:cNvSpPr>
          <p:nvPr/>
        </p:nvSpPr>
        <p:spPr bwMode="auto">
          <a:xfrm>
            <a:off x="1254125" y="362902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7911" name="AutoShape 22"/>
          <p:cNvSpPr>
            <a:spLocks noChangeArrowheads="1"/>
          </p:cNvSpPr>
          <p:nvPr/>
        </p:nvSpPr>
        <p:spPr bwMode="auto">
          <a:xfrm>
            <a:off x="2706688" y="36496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7912" name="AutoShape 23"/>
          <p:cNvSpPr>
            <a:spLocks noChangeArrowheads="1"/>
          </p:cNvSpPr>
          <p:nvPr/>
        </p:nvSpPr>
        <p:spPr bwMode="auto">
          <a:xfrm>
            <a:off x="6859588" y="187166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7913" name="AutoShape 24"/>
          <p:cNvSpPr>
            <a:spLocks noChangeArrowheads="1"/>
          </p:cNvSpPr>
          <p:nvPr/>
        </p:nvSpPr>
        <p:spPr bwMode="auto">
          <a:xfrm>
            <a:off x="1990725" y="2557463"/>
            <a:ext cx="241300" cy="238125"/>
          </a:xfrm>
          <a:prstGeom prst="flowChartConnector">
            <a:avLst/>
          </a:prstGeom>
          <a:solidFill>
            <a:srgbClr val="99FF99"/>
          </a:solidFill>
          <a:ln w="38100">
            <a:solidFill>
              <a:schemeClr val="tx1"/>
            </a:solidFill>
            <a:round/>
            <a:headEnd/>
            <a:tailEnd/>
          </a:ln>
        </p:spPr>
        <p:txBody>
          <a:bodyPr wrap="none" anchor="ctr"/>
          <a:lstStyle/>
          <a:p>
            <a:pPr algn="ctr" defTabSz="762000" eaLnBrk="0" hangingPunct="0">
              <a:spcBef>
                <a:spcPct val="50000"/>
              </a:spcBef>
            </a:pPr>
            <a:endParaRPr lang="en-US" sz="2000" b="1">
              <a:solidFill>
                <a:srgbClr val="008000"/>
              </a:solidFill>
              <a:latin typeface="Arial" pitchFamily="34" charset="0"/>
            </a:endParaRPr>
          </a:p>
        </p:txBody>
      </p:sp>
      <p:sp>
        <p:nvSpPr>
          <p:cNvPr id="37914" name="AutoShape 25"/>
          <p:cNvSpPr>
            <a:spLocks noChangeArrowheads="1"/>
          </p:cNvSpPr>
          <p:nvPr/>
        </p:nvSpPr>
        <p:spPr bwMode="auto">
          <a:xfrm>
            <a:off x="2681288" y="475297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Grp="1" noChangeArrowheads="1"/>
          </p:cNvSpPr>
          <p:nvPr>
            <p:ph type="sldNum" sz="quarter" idx="10"/>
          </p:nvPr>
        </p:nvSpPr>
        <p:spPr>
          <a:noFill/>
        </p:spPr>
        <p:txBody>
          <a:bodyPr/>
          <a:lstStyle/>
          <a:p>
            <a:r>
              <a:rPr lang="en-US"/>
              <a:t>   </a:t>
            </a:r>
            <a:fld id="{9A6EFB62-CBC9-4A70-AC29-58CEA5BB2959}" type="slidenum">
              <a:rPr lang="en-US"/>
              <a:pPr/>
              <a:t>35</a:t>
            </a:fld>
            <a:endParaRPr lang="en-US"/>
          </a:p>
        </p:txBody>
      </p:sp>
      <p:sp>
        <p:nvSpPr>
          <p:cNvPr id="38915" name="Oval 2"/>
          <p:cNvSpPr>
            <a:spLocks noChangeArrowheads="1"/>
          </p:cNvSpPr>
          <p:nvPr/>
        </p:nvSpPr>
        <p:spPr bwMode="auto">
          <a:xfrm>
            <a:off x="1573213" y="2413000"/>
            <a:ext cx="522287" cy="439738"/>
          </a:xfrm>
          <a:prstGeom prst="ellipse">
            <a:avLst/>
          </a:prstGeom>
          <a:noFill/>
          <a:ln w="28575">
            <a:solidFill>
              <a:srgbClr val="FF0000"/>
            </a:solidFill>
            <a:round/>
            <a:headEnd/>
            <a:tailEnd/>
          </a:ln>
        </p:spPr>
        <p:txBody>
          <a:bodyPr wrap="none" anchor="ctr"/>
          <a:lstStyle/>
          <a:p>
            <a:endParaRPr lang="en-US"/>
          </a:p>
        </p:txBody>
      </p:sp>
      <p:sp>
        <p:nvSpPr>
          <p:cNvPr id="38916" name="Oval 3"/>
          <p:cNvSpPr>
            <a:spLocks noChangeArrowheads="1"/>
          </p:cNvSpPr>
          <p:nvPr/>
        </p:nvSpPr>
        <p:spPr bwMode="auto">
          <a:xfrm>
            <a:off x="811213" y="3573463"/>
            <a:ext cx="522287" cy="439737"/>
          </a:xfrm>
          <a:prstGeom prst="ellipse">
            <a:avLst/>
          </a:prstGeom>
          <a:noFill/>
          <a:ln w="28575">
            <a:solidFill>
              <a:srgbClr val="FF0000"/>
            </a:solidFill>
            <a:round/>
            <a:headEnd/>
            <a:tailEnd/>
          </a:ln>
        </p:spPr>
        <p:txBody>
          <a:bodyPr wrap="none" anchor="ctr"/>
          <a:lstStyle/>
          <a:p>
            <a:endParaRPr lang="en-US"/>
          </a:p>
        </p:txBody>
      </p:sp>
      <p:sp>
        <p:nvSpPr>
          <p:cNvPr id="38917" name="Oval 4"/>
          <p:cNvSpPr>
            <a:spLocks noChangeArrowheads="1"/>
          </p:cNvSpPr>
          <p:nvPr/>
        </p:nvSpPr>
        <p:spPr bwMode="auto">
          <a:xfrm>
            <a:off x="2292350" y="4687888"/>
            <a:ext cx="522288" cy="439737"/>
          </a:xfrm>
          <a:prstGeom prst="ellipse">
            <a:avLst/>
          </a:prstGeom>
          <a:noFill/>
          <a:ln w="28575">
            <a:solidFill>
              <a:srgbClr val="FF0000"/>
            </a:solidFill>
            <a:round/>
            <a:headEnd/>
            <a:tailEnd/>
          </a:ln>
        </p:spPr>
        <p:txBody>
          <a:bodyPr wrap="none" anchor="ctr"/>
          <a:lstStyle/>
          <a:p>
            <a:endParaRPr lang="en-US"/>
          </a:p>
        </p:txBody>
      </p:sp>
      <p:sp>
        <p:nvSpPr>
          <p:cNvPr id="38918" name="Text Box 5"/>
          <p:cNvSpPr txBox="1">
            <a:spLocks noChangeArrowheads="1"/>
          </p:cNvSpPr>
          <p:nvPr/>
        </p:nvSpPr>
        <p:spPr bwMode="auto">
          <a:xfrm>
            <a:off x="1973263" y="4635500"/>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8919" name="Text Box 6"/>
          <p:cNvSpPr txBox="1">
            <a:spLocks noChangeArrowheads="1"/>
          </p:cNvSpPr>
          <p:nvPr/>
        </p:nvSpPr>
        <p:spPr bwMode="auto">
          <a:xfrm>
            <a:off x="534988" y="3576638"/>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8920" name="Text Box 7"/>
          <p:cNvSpPr txBox="1">
            <a:spLocks noChangeArrowheads="1"/>
          </p:cNvSpPr>
          <p:nvPr/>
        </p:nvSpPr>
        <p:spPr bwMode="auto">
          <a:xfrm>
            <a:off x="1292225" y="2316163"/>
            <a:ext cx="334963"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8921" name="Rectangle 8"/>
          <p:cNvSpPr>
            <a:spLocks noGrp="1" noChangeArrowheads="1"/>
          </p:cNvSpPr>
          <p:nvPr>
            <p:ph type="title"/>
          </p:nvPr>
        </p:nvSpPr>
        <p:spPr/>
        <p:txBody>
          <a:bodyPr/>
          <a:lstStyle/>
          <a:p>
            <a:r>
              <a:rPr lang="en-GB" smtClean="0"/>
              <a:t>Example: ioco Test Generation</a:t>
            </a:r>
          </a:p>
        </p:txBody>
      </p:sp>
      <p:sp>
        <p:nvSpPr>
          <p:cNvPr id="38922" name="Text Box 9"/>
          <p:cNvSpPr txBox="1">
            <a:spLocks noChangeArrowheads="1"/>
          </p:cNvSpPr>
          <p:nvPr/>
        </p:nvSpPr>
        <p:spPr bwMode="auto">
          <a:xfrm>
            <a:off x="323850" y="1520825"/>
            <a:ext cx="2317750"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specification</a:t>
            </a:r>
            <a:endParaRPr lang="en-US" sz="1600" i="0">
              <a:solidFill>
                <a:srgbClr val="FF0000"/>
              </a:solidFill>
              <a:latin typeface="Arial" pitchFamily="34" charset="0"/>
            </a:endParaRPr>
          </a:p>
        </p:txBody>
      </p:sp>
      <p:sp>
        <p:nvSpPr>
          <p:cNvPr id="38923" name="Text Box 10"/>
          <p:cNvSpPr txBox="1">
            <a:spLocks noChangeArrowheads="1"/>
          </p:cNvSpPr>
          <p:nvPr/>
        </p:nvSpPr>
        <p:spPr bwMode="auto">
          <a:xfrm>
            <a:off x="973138" y="28654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8924" name="Line 11"/>
          <p:cNvSpPr>
            <a:spLocks noChangeShapeType="1"/>
          </p:cNvSpPr>
          <p:nvPr/>
        </p:nvSpPr>
        <p:spPr bwMode="auto">
          <a:xfrm rot="-2131249">
            <a:off x="2459038" y="2614613"/>
            <a:ext cx="1587" cy="1219200"/>
          </a:xfrm>
          <a:prstGeom prst="line">
            <a:avLst/>
          </a:prstGeom>
          <a:noFill/>
          <a:ln w="38100">
            <a:solidFill>
              <a:srgbClr val="FF0000"/>
            </a:solidFill>
            <a:round/>
            <a:headEnd/>
            <a:tailEnd type="arrow" w="med" len="med"/>
          </a:ln>
        </p:spPr>
        <p:txBody>
          <a:bodyPr wrap="none" anchor="ctr"/>
          <a:lstStyle/>
          <a:p>
            <a:endParaRPr lang="en-US"/>
          </a:p>
        </p:txBody>
      </p:sp>
      <p:sp>
        <p:nvSpPr>
          <p:cNvPr id="38925" name="Line 12"/>
          <p:cNvSpPr>
            <a:spLocks noChangeShapeType="1"/>
          </p:cNvSpPr>
          <p:nvPr/>
        </p:nvSpPr>
        <p:spPr bwMode="auto">
          <a:xfrm rot="2173418" flipH="1">
            <a:off x="1735138" y="2549525"/>
            <a:ext cx="23812" cy="1296988"/>
          </a:xfrm>
          <a:prstGeom prst="line">
            <a:avLst/>
          </a:prstGeom>
          <a:noFill/>
          <a:ln w="38100">
            <a:solidFill>
              <a:srgbClr val="FF0000"/>
            </a:solidFill>
            <a:round/>
            <a:headEnd/>
            <a:tailEnd type="arrow" w="med" len="med"/>
          </a:ln>
        </p:spPr>
        <p:txBody>
          <a:bodyPr wrap="none" anchor="ctr"/>
          <a:lstStyle/>
          <a:p>
            <a:endParaRPr lang="en-US"/>
          </a:p>
        </p:txBody>
      </p:sp>
      <p:sp>
        <p:nvSpPr>
          <p:cNvPr id="38926" name="AutoShape 13"/>
          <p:cNvSpPr>
            <a:spLocks noChangeArrowheads="1"/>
          </p:cNvSpPr>
          <p:nvPr/>
        </p:nvSpPr>
        <p:spPr bwMode="auto">
          <a:xfrm>
            <a:off x="2049463" y="26146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8927" name="AutoShape 14"/>
          <p:cNvSpPr>
            <a:spLocks noChangeArrowheads="1"/>
          </p:cNvSpPr>
          <p:nvPr/>
        </p:nvSpPr>
        <p:spPr bwMode="auto">
          <a:xfrm>
            <a:off x="275431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8928" name="AutoShape 15"/>
          <p:cNvSpPr>
            <a:spLocks noChangeArrowheads="1"/>
          </p:cNvSpPr>
          <p:nvPr/>
        </p:nvSpPr>
        <p:spPr bwMode="auto">
          <a:xfrm>
            <a:off x="127476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8929" name="Text Box 16"/>
          <p:cNvSpPr txBox="1">
            <a:spLocks noChangeArrowheads="1"/>
          </p:cNvSpPr>
          <p:nvPr/>
        </p:nvSpPr>
        <p:spPr bwMode="auto">
          <a:xfrm>
            <a:off x="2768600" y="4040188"/>
            <a:ext cx="920750"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38930" name="Text Box 17"/>
          <p:cNvSpPr txBox="1">
            <a:spLocks noChangeArrowheads="1"/>
          </p:cNvSpPr>
          <p:nvPr/>
        </p:nvSpPr>
        <p:spPr bwMode="auto">
          <a:xfrm>
            <a:off x="2319338" y="28781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8931" name="Line 18"/>
          <p:cNvSpPr>
            <a:spLocks noChangeShapeType="1"/>
          </p:cNvSpPr>
          <p:nvPr/>
        </p:nvSpPr>
        <p:spPr bwMode="auto">
          <a:xfrm>
            <a:off x="2822575" y="3833813"/>
            <a:ext cx="0" cy="974725"/>
          </a:xfrm>
          <a:prstGeom prst="line">
            <a:avLst/>
          </a:prstGeom>
          <a:noFill/>
          <a:ln w="38100">
            <a:solidFill>
              <a:srgbClr val="FF0000"/>
            </a:solidFill>
            <a:round/>
            <a:headEnd/>
            <a:tailEnd type="arrow" w="med" len="med"/>
          </a:ln>
        </p:spPr>
        <p:txBody>
          <a:bodyPr wrap="none" anchor="ctr"/>
          <a:lstStyle/>
          <a:p>
            <a:endParaRPr lang="en-US"/>
          </a:p>
        </p:txBody>
      </p:sp>
      <p:sp>
        <p:nvSpPr>
          <p:cNvPr id="38932" name="AutoShape 19"/>
          <p:cNvSpPr>
            <a:spLocks noChangeArrowheads="1"/>
          </p:cNvSpPr>
          <p:nvPr/>
        </p:nvSpPr>
        <p:spPr bwMode="auto">
          <a:xfrm>
            <a:off x="2752725" y="48244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8933" name="Text Box 20"/>
          <p:cNvSpPr txBox="1">
            <a:spLocks noChangeArrowheads="1"/>
          </p:cNvSpPr>
          <p:nvPr/>
        </p:nvSpPr>
        <p:spPr bwMode="auto">
          <a:xfrm>
            <a:off x="4913313" y="1554163"/>
            <a:ext cx="828675"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test</a:t>
            </a:r>
            <a:endParaRPr lang="en-US" sz="1600" i="0">
              <a:solidFill>
                <a:srgbClr val="FF0000"/>
              </a:solidFill>
              <a:latin typeface="Arial" pitchFamily="34" charset="0"/>
            </a:endParaRPr>
          </a:p>
        </p:txBody>
      </p:sp>
      <p:sp>
        <p:nvSpPr>
          <p:cNvPr id="38934" name="AutoShape 21"/>
          <p:cNvSpPr>
            <a:spLocks noChangeArrowheads="1"/>
          </p:cNvSpPr>
          <p:nvPr/>
        </p:nvSpPr>
        <p:spPr bwMode="auto">
          <a:xfrm>
            <a:off x="1254125" y="362902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8935" name="AutoShape 22"/>
          <p:cNvSpPr>
            <a:spLocks noChangeArrowheads="1"/>
          </p:cNvSpPr>
          <p:nvPr/>
        </p:nvSpPr>
        <p:spPr bwMode="auto">
          <a:xfrm>
            <a:off x="2706688" y="36496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8936" name="AutoShape 23"/>
          <p:cNvSpPr>
            <a:spLocks noChangeArrowheads="1"/>
          </p:cNvSpPr>
          <p:nvPr/>
        </p:nvSpPr>
        <p:spPr bwMode="auto">
          <a:xfrm>
            <a:off x="6859588" y="187166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8937" name="AutoShape 24"/>
          <p:cNvSpPr>
            <a:spLocks noChangeArrowheads="1"/>
          </p:cNvSpPr>
          <p:nvPr/>
        </p:nvSpPr>
        <p:spPr bwMode="auto">
          <a:xfrm>
            <a:off x="2681288" y="475297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grpSp>
        <p:nvGrpSpPr>
          <p:cNvPr id="2" name="Group 25"/>
          <p:cNvGrpSpPr>
            <a:grpSpLocks/>
          </p:cNvGrpSpPr>
          <p:nvPr/>
        </p:nvGrpSpPr>
        <p:grpSpPr bwMode="auto">
          <a:xfrm>
            <a:off x="6791325" y="2006600"/>
            <a:ext cx="917575" cy="1111250"/>
            <a:chOff x="4073" y="1066"/>
            <a:chExt cx="578" cy="700"/>
          </a:xfrm>
        </p:grpSpPr>
        <p:sp>
          <p:nvSpPr>
            <p:cNvPr id="38942" name="Line 26"/>
            <p:cNvSpPr>
              <a:spLocks noChangeShapeType="1"/>
            </p:cNvSpPr>
            <p:nvPr/>
          </p:nvSpPr>
          <p:spPr bwMode="auto">
            <a:xfrm>
              <a:off x="4166" y="1066"/>
              <a:ext cx="0" cy="614"/>
            </a:xfrm>
            <a:prstGeom prst="line">
              <a:avLst/>
            </a:prstGeom>
            <a:noFill/>
            <a:ln w="38100">
              <a:solidFill>
                <a:srgbClr val="8B3A02"/>
              </a:solidFill>
              <a:round/>
              <a:headEnd/>
              <a:tailEnd type="arrow" w="med" len="med"/>
            </a:ln>
          </p:spPr>
          <p:txBody>
            <a:bodyPr wrap="none" anchor="ctr"/>
            <a:lstStyle/>
            <a:p>
              <a:endParaRPr lang="en-US"/>
            </a:p>
          </p:txBody>
        </p:sp>
        <p:sp>
          <p:nvSpPr>
            <p:cNvPr id="38943" name="Text Box 27"/>
            <p:cNvSpPr txBox="1">
              <a:spLocks noChangeArrowheads="1"/>
            </p:cNvSpPr>
            <p:nvPr/>
          </p:nvSpPr>
          <p:spPr bwMode="auto">
            <a:xfrm>
              <a:off x="4073" y="1211"/>
              <a:ext cx="578"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i="0">
                  <a:solidFill>
                    <a:srgbClr val="036A66"/>
                  </a:solidFill>
                  <a:latin typeface="Arial" pitchFamily="34" charset="0"/>
                </a:rPr>
                <a:t>!</a:t>
              </a:r>
              <a:r>
                <a:rPr lang="en-US" sz="1600" b="1" i="0">
                  <a:solidFill>
                    <a:srgbClr val="036A66"/>
                  </a:solidFill>
                  <a:latin typeface="Arial" pitchFamily="34" charset="0"/>
                </a:rPr>
                <a:t>dime</a:t>
              </a:r>
            </a:p>
          </p:txBody>
        </p:sp>
        <p:sp>
          <p:nvSpPr>
            <p:cNvPr id="38944" name="AutoShape 28"/>
            <p:cNvSpPr>
              <a:spLocks noChangeArrowheads="1"/>
            </p:cNvSpPr>
            <p:nvPr/>
          </p:nvSpPr>
          <p:spPr bwMode="auto">
            <a:xfrm>
              <a:off x="4115" y="1676"/>
              <a:ext cx="94" cy="90"/>
            </a:xfrm>
            <a:prstGeom prst="flowChartConnector">
              <a:avLst/>
            </a:prstGeom>
            <a:solidFill>
              <a:schemeClr val="accent2"/>
            </a:solidFill>
            <a:ln w="9525">
              <a:solidFill>
                <a:srgbClr val="8B3A02"/>
              </a:solidFill>
              <a:round/>
              <a:headEnd/>
              <a:tailEnd/>
            </a:ln>
          </p:spPr>
          <p:txBody>
            <a:bodyPr wrap="none" anchor="ctr"/>
            <a:lstStyle/>
            <a:p>
              <a:endParaRPr lang="en-US"/>
            </a:p>
          </p:txBody>
        </p:sp>
      </p:grpSp>
      <p:sp>
        <p:nvSpPr>
          <p:cNvPr id="38939" name="AutoShape 29"/>
          <p:cNvSpPr>
            <a:spLocks noChangeArrowheads="1"/>
          </p:cNvSpPr>
          <p:nvPr/>
        </p:nvSpPr>
        <p:spPr bwMode="auto">
          <a:xfrm>
            <a:off x="1255713" y="3625850"/>
            <a:ext cx="241300" cy="238125"/>
          </a:xfrm>
          <a:prstGeom prst="flowChartConnector">
            <a:avLst/>
          </a:prstGeom>
          <a:solidFill>
            <a:srgbClr val="99FF99"/>
          </a:solidFill>
          <a:ln w="38100">
            <a:solidFill>
              <a:schemeClr val="tx1"/>
            </a:solidFill>
            <a:round/>
            <a:headEnd/>
            <a:tailEnd/>
          </a:ln>
        </p:spPr>
        <p:txBody>
          <a:bodyPr wrap="none" anchor="ctr"/>
          <a:lstStyle/>
          <a:p>
            <a:pPr algn="ctr" defTabSz="762000" eaLnBrk="0" hangingPunct="0">
              <a:spcBef>
                <a:spcPct val="50000"/>
              </a:spcBef>
            </a:pPr>
            <a:endParaRPr lang="en-US" sz="2000" b="1">
              <a:solidFill>
                <a:srgbClr val="008000"/>
              </a:solidFill>
              <a:latin typeface="Arial" pitchFamily="34" charset="0"/>
            </a:endParaRPr>
          </a:p>
        </p:txBody>
      </p:sp>
      <p:sp>
        <p:nvSpPr>
          <p:cNvPr id="38940" name="AutoShape 30"/>
          <p:cNvSpPr>
            <a:spLocks noChangeArrowheads="1"/>
          </p:cNvSpPr>
          <p:nvPr/>
        </p:nvSpPr>
        <p:spPr bwMode="auto">
          <a:xfrm>
            <a:off x="2005013" y="256381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8941" name="AutoShape 31"/>
          <p:cNvSpPr>
            <a:spLocks noChangeArrowheads="1"/>
          </p:cNvSpPr>
          <p:nvPr/>
        </p:nvSpPr>
        <p:spPr bwMode="auto">
          <a:xfrm>
            <a:off x="2705100" y="3640138"/>
            <a:ext cx="241300" cy="238125"/>
          </a:xfrm>
          <a:prstGeom prst="flowChartConnector">
            <a:avLst/>
          </a:prstGeom>
          <a:solidFill>
            <a:srgbClr val="99FF99"/>
          </a:solidFill>
          <a:ln w="38100">
            <a:solidFill>
              <a:schemeClr val="tx1"/>
            </a:solidFill>
            <a:round/>
            <a:headEnd/>
            <a:tailEnd/>
          </a:ln>
        </p:spPr>
        <p:txBody>
          <a:bodyPr wrap="none" anchor="ctr"/>
          <a:lstStyle/>
          <a:p>
            <a:pPr algn="ctr" defTabSz="762000" eaLnBrk="0" hangingPunct="0">
              <a:spcBef>
                <a:spcPct val="50000"/>
              </a:spcBef>
            </a:pPr>
            <a:endParaRPr lang="en-US" sz="2000" b="1">
              <a:solidFill>
                <a:srgbClr val="008000"/>
              </a:solidFill>
              <a:latin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4"/>
          <p:cNvSpPr>
            <a:spLocks noGrp="1" noChangeArrowheads="1"/>
          </p:cNvSpPr>
          <p:nvPr>
            <p:ph type="sldNum" sz="quarter" idx="10"/>
          </p:nvPr>
        </p:nvSpPr>
        <p:spPr>
          <a:noFill/>
        </p:spPr>
        <p:txBody>
          <a:bodyPr/>
          <a:lstStyle/>
          <a:p>
            <a:r>
              <a:rPr lang="en-US"/>
              <a:t>   </a:t>
            </a:r>
            <a:fld id="{61421206-26C3-4C64-A5A7-7B1A819420AD}" type="slidenum">
              <a:rPr lang="en-US"/>
              <a:pPr/>
              <a:t>36</a:t>
            </a:fld>
            <a:endParaRPr lang="en-US"/>
          </a:p>
        </p:txBody>
      </p:sp>
      <p:sp>
        <p:nvSpPr>
          <p:cNvPr id="39939" name="Oval 2"/>
          <p:cNvSpPr>
            <a:spLocks noChangeArrowheads="1"/>
          </p:cNvSpPr>
          <p:nvPr/>
        </p:nvSpPr>
        <p:spPr bwMode="auto">
          <a:xfrm>
            <a:off x="1573213" y="2413000"/>
            <a:ext cx="522287" cy="439738"/>
          </a:xfrm>
          <a:prstGeom prst="ellipse">
            <a:avLst/>
          </a:prstGeom>
          <a:noFill/>
          <a:ln w="28575">
            <a:solidFill>
              <a:srgbClr val="FF0000"/>
            </a:solidFill>
            <a:round/>
            <a:headEnd/>
            <a:tailEnd/>
          </a:ln>
        </p:spPr>
        <p:txBody>
          <a:bodyPr wrap="none" anchor="ctr"/>
          <a:lstStyle/>
          <a:p>
            <a:endParaRPr lang="en-US"/>
          </a:p>
        </p:txBody>
      </p:sp>
      <p:sp>
        <p:nvSpPr>
          <p:cNvPr id="39940" name="Oval 3"/>
          <p:cNvSpPr>
            <a:spLocks noChangeArrowheads="1"/>
          </p:cNvSpPr>
          <p:nvPr/>
        </p:nvSpPr>
        <p:spPr bwMode="auto">
          <a:xfrm>
            <a:off x="811213" y="3573463"/>
            <a:ext cx="522287" cy="439737"/>
          </a:xfrm>
          <a:prstGeom prst="ellipse">
            <a:avLst/>
          </a:prstGeom>
          <a:noFill/>
          <a:ln w="28575">
            <a:solidFill>
              <a:srgbClr val="FF0000"/>
            </a:solidFill>
            <a:round/>
            <a:headEnd/>
            <a:tailEnd/>
          </a:ln>
        </p:spPr>
        <p:txBody>
          <a:bodyPr wrap="none" anchor="ctr"/>
          <a:lstStyle/>
          <a:p>
            <a:endParaRPr lang="en-US"/>
          </a:p>
        </p:txBody>
      </p:sp>
      <p:sp>
        <p:nvSpPr>
          <p:cNvPr id="39941" name="Oval 4"/>
          <p:cNvSpPr>
            <a:spLocks noChangeArrowheads="1"/>
          </p:cNvSpPr>
          <p:nvPr/>
        </p:nvSpPr>
        <p:spPr bwMode="auto">
          <a:xfrm>
            <a:off x="2292350" y="4687888"/>
            <a:ext cx="522288" cy="439737"/>
          </a:xfrm>
          <a:prstGeom prst="ellipse">
            <a:avLst/>
          </a:prstGeom>
          <a:noFill/>
          <a:ln w="28575">
            <a:solidFill>
              <a:srgbClr val="FF0000"/>
            </a:solidFill>
            <a:round/>
            <a:headEnd/>
            <a:tailEnd/>
          </a:ln>
        </p:spPr>
        <p:txBody>
          <a:bodyPr wrap="none" anchor="ctr"/>
          <a:lstStyle/>
          <a:p>
            <a:endParaRPr lang="en-US"/>
          </a:p>
        </p:txBody>
      </p:sp>
      <p:sp>
        <p:nvSpPr>
          <p:cNvPr id="39942" name="Text Box 5"/>
          <p:cNvSpPr txBox="1">
            <a:spLocks noChangeArrowheads="1"/>
          </p:cNvSpPr>
          <p:nvPr/>
        </p:nvSpPr>
        <p:spPr bwMode="auto">
          <a:xfrm>
            <a:off x="1973263" y="4635500"/>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9943" name="Text Box 6"/>
          <p:cNvSpPr txBox="1">
            <a:spLocks noChangeArrowheads="1"/>
          </p:cNvSpPr>
          <p:nvPr/>
        </p:nvSpPr>
        <p:spPr bwMode="auto">
          <a:xfrm>
            <a:off x="534988" y="3576638"/>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9944" name="Text Box 7"/>
          <p:cNvSpPr txBox="1">
            <a:spLocks noChangeArrowheads="1"/>
          </p:cNvSpPr>
          <p:nvPr/>
        </p:nvSpPr>
        <p:spPr bwMode="auto">
          <a:xfrm>
            <a:off x="1292225" y="2316163"/>
            <a:ext cx="334963"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39945" name="Rectangle 8"/>
          <p:cNvSpPr>
            <a:spLocks noGrp="1" noChangeArrowheads="1"/>
          </p:cNvSpPr>
          <p:nvPr>
            <p:ph type="title"/>
          </p:nvPr>
        </p:nvSpPr>
        <p:spPr/>
        <p:txBody>
          <a:bodyPr/>
          <a:lstStyle/>
          <a:p>
            <a:r>
              <a:rPr lang="en-GB" smtClean="0"/>
              <a:t>Example: ioco Test Generation</a:t>
            </a:r>
          </a:p>
        </p:txBody>
      </p:sp>
      <p:sp>
        <p:nvSpPr>
          <p:cNvPr id="39946" name="Text Box 9"/>
          <p:cNvSpPr txBox="1">
            <a:spLocks noChangeArrowheads="1"/>
          </p:cNvSpPr>
          <p:nvPr/>
        </p:nvSpPr>
        <p:spPr bwMode="auto">
          <a:xfrm>
            <a:off x="323850" y="1520825"/>
            <a:ext cx="2317750"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specification</a:t>
            </a:r>
            <a:endParaRPr lang="en-US" sz="1600" i="0">
              <a:solidFill>
                <a:srgbClr val="FF0000"/>
              </a:solidFill>
              <a:latin typeface="Arial" pitchFamily="34" charset="0"/>
            </a:endParaRPr>
          </a:p>
        </p:txBody>
      </p:sp>
      <p:sp>
        <p:nvSpPr>
          <p:cNvPr id="39947" name="Text Box 10"/>
          <p:cNvSpPr txBox="1">
            <a:spLocks noChangeArrowheads="1"/>
          </p:cNvSpPr>
          <p:nvPr/>
        </p:nvSpPr>
        <p:spPr bwMode="auto">
          <a:xfrm>
            <a:off x="973138" y="28654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9948" name="Line 11"/>
          <p:cNvSpPr>
            <a:spLocks noChangeShapeType="1"/>
          </p:cNvSpPr>
          <p:nvPr/>
        </p:nvSpPr>
        <p:spPr bwMode="auto">
          <a:xfrm rot="-2131249">
            <a:off x="2459038" y="2614613"/>
            <a:ext cx="1587" cy="1219200"/>
          </a:xfrm>
          <a:prstGeom prst="line">
            <a:avLst/>
          </a:prstGeom>
          <a:noFill/>
          <a:ln w="38100">
            <a:solidFill>
              <a:srgbClr val="FF0000"/>
            </a:solidFill>
            <a:round/>
            <a:headEnd/>
            <a:tailEnd type="arrow" w="med" len="med"/>
          </a:ln>
        </p:spPr>
        <p:txBody>
          <a:bodyPr wrap="none" anchor="ctr"/>
          <a:lstStyle/>
          <a:p>
            <a:endParaRPr lang="en-US"/>
          </a:p>
        </p:txBody>
      </p:sp>
      <p:sp>
        <p:nvSpPr>
          <p:cNvPr id="39949" name="Line 12"/>
          <p:cNvSpPr>
            <a:spLocks noChangeShapeType="1"/>
          </p:cNvSpPr>
          <p:nvPr/>
        </p:nvSpPr>
        <p:spPr bwMode="auto">
          <a:xfrm rot="2173418" flipH="1">
            <a:off x="1735138" y="2549525"/>
            <a:ext cx="23812" cy="1296988"/>
          </a:xfrm>
          <a:prstGeom prst="line">
            <a:avLst/>
          </a:prstGeom>
          <a:noFill/>
          <a:ln w="38100">
            <a:solidFill>
              <a:srgbClr val="FF0000"/>
            </a:solidFill>
            <a:round/>
            <a:headEnd/>
            <a:tailEnd type="arrow" w="med" len="med"/>
          </a:ln>
        </p:spPr>
        <p:txBody>
          <a:bodyPr wrap="none" anchor="ctr"/>
          <a:lstStyle/>
          <a:p>
            <a:endParaRPr lang="en-US"/>
          </a:p>
        </p:txBody>
      </p:sp>
      <p:sp>
        <p:nvSpPr>
          <p:cNvPr id="39950" name="AutoShape 13"/>
          <p:cNvSpPr>
            <a:spLocks noChangeArrowheads="1"/>
          </p:cNvSpPr>
          <p:nvPr/>
        </p:nvSpPr>
        <p:spPr bwMode="auto">
          <a:xfrm>
            <a:off x="2049463" y="26146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9951" name="AutoShape 14"/>
          <p:cNvSpPr>
            <a:spLocks noChangeArrowheads="1"/>
          </p:cNvSpPr>
          <p:nvPr/>
        </p:nvSpPr>
        <p:spPr bwMode="auto">
          <a:xfrm>
            <a:off x="275431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9952" name="AutoShape 15"/>
          <p:cNvSpPr>
            <a:spLocks noChangeArrowheads="1"/>
          </p:cNvSpPr>
          <p:nvPr/>
        </p:nvSpPr>
        <p:spPr bwMode="auto">
          <a:xfrm>
            <a:off x="127476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9953" name="Text Box 16"/>
          <p:cNvSpPr txBox="1">
            <a:spLocks noChangeArrowheads="1"/>
          </p:cNvSpPr>
          <p:nvPr/>
        </p:nvSpPr>
        <p:spPr bwMode="auto">
          <a:xfrm>
            <a:off x="2768600" y="4040188"/>
            <a:ext cx="920750"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39954" name="Text Box 17"/>
          <p:cNvSpPr txBox="1">
            <a:spLocks noChangeArrowheads="1"/>
          </p:cNvSpPr>
          <p:nvPr/>
        </p:nvSpPr>
        <p:spPr bwMode="auto">
          <a:xfrm>
            <a:off x="2319338" y="28781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39955" name="Line 18"/>
          <p:cNvSpPr>
            <a:spLocks noChangeShapeType="1"/>
          </p:cNvSpPr>
          <p:nvPr/>
        </p:nvSpPr>
        <p:spPr bwMode="auto">
          <a:xfrm>
            <a:off x="2822575" y="3833813"/>
            <a:ext cx="0" cy="974725"/>
          </a:xfrm>
          <a:prstGeom prst="line">
            <a:avLst/>
          </a:prstGeom>
          <a:noFill/>
          <a:ln w="38100">
            <a:solidFill>
              <a:srgbClr val="FF0000"/>
            </a:solidFill>
            <a:round/>
            <a:headEnd/>
            <a:tailEnd type="arrow" w="med" len="med"/>
          </a:ln>
        </p:spPr>
        <p:txBody>
          <a:bodyPr wrap="none" anchor="ctr"/>
          <a:lstStyle/>
          <a:p>
            <a:endParaRPr lang="en-US"/>
          </a:p>
        </p:txBody>
      </p:sp>
      <p:sp>
        <p:nvSpPr>
          <p:cNvPr id="39956" name="AutoShape 19"/>
          <p:cNvSpPr>
            <a:spLocks noChangeArrowheads="1"/>
          </p:cNvSpPr>
          <p:nvPr/>
        </p:nvSpPr>
        <p:spPr bwMode="auto">
          <a:xfrm>
            <a:off x="2752725" y="48244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9957" name="Text Box 20"/>
          <p:cNvSpPr txBox="1">
            <a:spLocks noChangeArrowheads="1"/>
          </p:cNvSpPr>
          <p:nvPr/>
        </p:nvSpPr>
        <p:spPr bwMode="auto">
          <a:xfrm>
            <a:off x="4913313" y="1554163"/>
            <a:ext cx="828675"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test</a:t>
            </a:r>
            <a:endParaRPr lang="en-US" sz="1600" i="0">
              <a:solidFill>
                <a:srgbClr val="FF0000"/>
              </a:solidFill>
              <a:latin typeface="Arial" pitchFamily="34" charset="0"/>
            </a:endParaRPr>
          </a:p>
        </p:txBody>
      </p:sp>
      <p:sp>
        <p:nvSpPr>
          <p:cNvPr id="39958" name="AutoShape 21"/>
          <p:cNvSpPr>
            <a:spLocks noChangeArrowheads="1"/>
          </p:cNvSpPr>
          <p:nvPr/>
        </p:nvSpPr>
        <p:spPr bwMode="auto">
          <a:xfrm>
            <a:off x="1254125" y="362902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9959" name="AutoShape 22"/>
          <p:cNvSpPr>
            <a:spLocks noChangeArrowheads="1"/>
          </p:cNvSpPr>
          <p:nvPr/>
        </p:nvSpPr>
        <p:spPr bwMode="auto">
          <a:xfrm>
            <a:off x="2706688" y="36496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9960" name="AutoShape 23"/>
          <p:cNvSpPr>
            <a:spLocks noChangeArrowheads="1"/>
          </p:cNvSpPr>
          <p:nvPr/>
        </p:nvSpPr>
        <p:spPr bwMode="auto">
          <a:xfrm>
            <a:off x="6859588" y="187166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9961" name="AutoShape 24"/>
          <p:cNvSpPr>
            <a:spLocks noChangeArrowheads="1"/>
          </p:cNvSpPr>
          <p:nvPr/>
        </p:nvSpPr>
        <p:spPr bwMode="auto">
          <a:xfrm>
            <a:off x="2681288" y="475297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grpSp>
        <p:nvGrpSpPr>
          <p:cNvPr id="2" name="Group 25"/>
          <p:cNvGrpSpPr>
            <a:grpSpLocks/>
          </p:cNvGrpSpPr>
          <p:nvPr/>
        </p:nvGrpSpPr>
        <p:grpSpPr bwMode="auto">
          <a:xfrm>
            <a:off x="6791325" y="2006600"/>
            <a:ext cx="917575" cy="1111250"/>
            <a:chOff x="4073" y="1066"/>
            <a:chExt cx="578" cy="700"/>
          </a:xfrm>
        </p:grpSpPr>
        <p:sp>
          <p:nvSpPr>
            <p:cNvPr id="39974" name="Line 26"/>
            <p:cNvSpPr>
              <a:spLocks noChangeShapeType="1"/>
            </p:cNvSpPr>
            <p:nvPr/>
          </p:nvSpPr>
          <p:spPr bwMode="auto">
            <a:xfrm>
              <a:off x="4166" y="1066"/>
              <a:ext cx="0" cy="614"/>
            </a:xfrm>
            <a:prstGeom prst="line">
              <a:avLst/>
            </a:prstGeom>
            <a:noFill/>
            <a:ln w="38100">
              <a:solidFill>
                <a:srgbClr val="8B3A02"/>
              </a:solidFill>
              <a:round/>
              <a:headEnd/>
              <a:tailEnd type="arrow" w="med" len="med"/>
            </a:ln>
          </p:spPr>
          <p:txBody>
            <a:bodyPr wrap="none" anchor="ctr"/>
            <a:lstStyle/>
            <a:p>
              <a:endParaRPr lang="en-US"/>
            </a:p>
          </p:txBody>
        </p:sp>
        <p:sp>
          <p:nvSpPr>
            <p:cNvPr id="39975" name="Text Box 27"/>
            <p:cNvSpPr txBox="1">
              <a:spLocks noChangeArrowheads="1"/>
            </p:cNvSpPr>
            <p:nvPr/>
          </p:nvSpPr>
          <p:spPr bwMode="auto">
            <a:xfrm>
              <a:off x="4073" y="1211"/>
              <a:ext cx="578"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i="0">
                  <a:solidFill>
                    <a:srgbClr val="036A66"/>
                  </a:solidFill>
                  <a:latin typeface="Arial" pitchFamily="34" charset="0"/>
                </a:rPr>
                <a:t>!</a:t>
              </a:r>
              <a:r>
                <a:rPr lang="en-US" sz="1600" b="1" i="0">
                  <a:solidFill>
                    <a:srgbClr val="036A66"/>
                  </a:solidFill>
                  <a:latin typeface="Arial" pitchFamily="34" charset="0"/>
                </a:rPr>
                <a:t>dime</a:t>
              </a:r>
            </a:p>
          </p:txBody>
        </p:sp>
        <p:sp>
          <p:nvSpPr>
            <p:cNvPr id="39976" name="AutoShape 28"/>
            <p:cNvSpPr>
              <a:spLocks noChangeArrowheads="1"/>
            </p:cNvSpPr>
            <p:nvPr/>
          </p:nvSpPr>
          <p:spPr bwMode="auto">
            <a:xfrm>
              <a:off x="4115" y="1676"/>
              <a:ext cx="94" cy="90"/>
            </a:xfrm>
            <a:prstGeom prst="flowChartConnector">
              <a:avLst/>
            </a:prstGeom>
            <a:solidFill>
              <a:schemeClr val="accent2"/>
            </a:solidFill>
            <a:ln w="9525">
              <a:solidFill>
                <a:srgbClr val="8B3A02"/>
              </a:solidFill>
              <a:round/>
              <a:headEnd/>
              <a:tailEnd/>
            </a:ln>
          </p:spPr>
          <p:txBody>
            <a:bodyPr wrap="none" anchor="ctr"/>
            <a:lstStyle/>
            <a:p>
              <a:endParaRPr lang="en-US"/>
            </a:p>
          </p:txBody>
        </p:sp>
      </p:grpSp>
      <p:sp>
        <p:nvSpPr>
          <p:cNvPr id="39963" name="AutoShape 29"/>
          <p:cNvSpPr>
            <a:spLocks noChangeArrowheads="1"/>
          </p:cNvSpPr>
          <p:nvPr/>
        </p:nvSpPr>
        <p:spPr bwMode="auto">
          <a:xfrm>
            <a:off x="1255713" y="3625850"/>
            <a:ext cx="241300" cy="238125"/>
          </a:xfrm>
          <a:prstGeom prst="flowChartConnector">
            <a:avLst/>
          </a:prstGeom>
          <a:solidFill>
            <a:srgbClr val="99FF99"/>
          </a:solidFill>
          <a:ln w="38100">
            <a:solidFill>
              <a:schemeClr val="tx1"/>
            </a:solidFill>
            <a:round/>
            <a:headEnd/>
            <a:tailEnd/>
          </a:ln>
        </p:spPr>
        <p:txBody>
          <a:bodyPr wrap="none" anchor="ctr"/>
          <a:lstStyle/>
          <a:p>
            <a:pPr algn="ctr" defTabSz="762000" eaLnBrk="0" hangingPunct="0">
              <a:spcBef>
                <a:spcPct val="50000"/>
              </a:spcBef>
            </a:pPr>
            <a:endParaRPr lang="en-US" sz="2000" b="1">
              <a:solidFill>
                <a:srgbClr val="008000"/>
              </a:solidFill>
              <a:latin typeface="Arial" pitchFamily="34" charset="0"/>
            </a:endParaRPr>
          </a:p>
        </p:txBody>
      </p:sp>
      <p:sp>
        <p:nvSpPr>
          <p:cNvPr id="39964" name="AutoShape 30"/>
          <p:cNvSpPr>
            <a:spLocks noChangeArrowheads="1"/>
          </p:cNvSpPr>
          <p:nvPr/>
        </p:nvSpPr>
        <p:spPr bwMode="auto">
          <a:xfrm>
            <a:off x="2005013" y="256381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39965" name="AutoShape 31"/>
          <p:cNvSpPr>
            <a:spLocks noChangeArrowheads="1"/>
          </p:cNvSpPr>
          <p:nvPr/>
        </p:nvSpPr>
        <p:spPr bwMode="auto">
          <a:xfrm>
            <a:off x="2705100" y="3640138"/>
            <a:ext cx="241300" cy="238125"/>
          </a:xfrm>
          <a:prstGeom prst="flowChartConnector">
            <a:avLst/>
          </a:prstGeom>
          <a:solidFill>
            <a:srgbClr val="99FF99"/>
          </a:solidFill>
          <a:ln w="38100">
            <a:solidFill>
              <a:schemeClr val="tx1"/>
            </a:solidFill>
            <a:round/>
            <a:headEnd/>
            <a:tailEnd/>
          </a:ln>
        </p:spPr>
        <p:txBody>
          <a:bodyPr wrap="none" anchor="ctr"/>
          <a:lstStyle/>
          <a:p>
            <a:pPr algn="ctr" defTabSz="762000" eaLnBrk="0" hangingPunct="0">
              <a:spcBef>
                <a:spcPct val="50000"/>
              </a:spcBef>
            </a:pPr>
            <a:endParaRPr lang="en-US" sz="2000" b="1">
              <a:solidFill>
                <a:srgbClr val="008000"/>
              </a:solidFill>
              <a:latin typeface="Arial" pitchFamily="34" charset="0"/>
            </a:endParaRPr>
          </a:p>
        </p:txBody>
      </p:sp>
      <p:sp>
        <p:nvSpPr>
          <p:cNvPr id="39966" name="Line 32"/>
          <p:cNvSpPr>
            <a:spLocks noChangeShapeType="1"/>
          </p:cNvSpPr>
          <p:nvPr/>
        </p:nvSpPr>
        <p:spPr bwMode="auto">
          <a:xfrm flipH="1">
            <a:off x="5627688" y="1960563"/>
            <a:ext cx="1231900" cy="1114425"/>
          </a:xfrm>
          <a:prstGeom prst="line">
            <a:avLst/>
          </a:prstGeom>
          <a:noFill/>
          <a:ln w="38100">
            <a:solidFill>
              <a:srgbClr val="8B3A02"/>
            </a:solidFill>
            <a:round/>
            <a:headEnd/>
            <a:tailEnd type="arrow" w="med" len="med"/>
          </a:ln>
        </p:spPr>
        <p:txBody>
          <a:bodyPr wrap="none" anchor="ctr"/>
          <a:lstStyle/>
          <a:p>
            <a:endParaRPr lang="en-US"/>
          </a:p>
        </p:txBody>
      </p:sp>
      <p:sp>
        <p:nvSpPr>
          <p:cNvPr id="39967" name="Line 33"/>
          <p:cNvSpPr>
            <a:spLocks noChangeShapeType="1"/>
          </p:cNvSpPr>
          <p:nvPr/>
        </p:nvSpPr>
        <p:spPr bwMode="auto">
          <a:xfrm rot="2173418">
            <a:off x="6540500" y="1928813"/>
            <a:ext cx="125413" cy="1155700"/>
          </a:xfrm>
          <a:prstGeom prst="line">
            <a:avLst/>
          </a:prstGeom>
          <a:noFill/>
          <a:ln w="38100">
            <a:solidFill>
              <a:srgbClr val="8B3A02"/>
            </a:solidFill>
            <a:round/>
            <a:headEnd/>
            <a:tailEnd type="arrow" w="med" len="med"/>
          </a:ln>
        </p:spPr>
        <p:txBody>
          <a:bodyPr wrap="none" anchor="ctr"/>
          <a:lstStyle/>
          <a:p>
            <a:endParaRPr lang="en-US"/>
          </a:p>
        </p:txBody>
      </p:sp>
      <p:sp>
        <p:nvSpPr>
          <p:cNvPr id="39968" name="AutoShape 34"/>
          <p:cNvSpPr>
            <a:spLocks noChangeArrowheads="1"/>
          </p:cNvSpPr>
          <p:nvPr/>
        </p:nvSpPr>
        <p:spPr bwMode="auto">
          <a:xfrm>
            <a:off x="5514975" y="3040063"/>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9969" name="Text Box 35"/>
          <p:cNvSpPr txBox="1">
            <a:spLocks noChangeArrowheads="1"/>
          </p:cNvSpPr>
          <p:nvPr/>
        </p:nvSpPr>
        <p:spPr bwMode="auto">
          <a:xfrm>
            <a:off x="5530850" y="1979613"/>
            <a:ext cx="9763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39970" name="AutoShape 36"/>
          <p:cNvSpPr>
            <a:spLocks noChangeArrowheads="1"/>
          </p:cNvSpPr>
          <p:nvPr/>
        </p:nvSpPr>
        <p:spPr bwMode="auto">
          <a:xfrm>
            <a:off x="6203950" y="3006725"/>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39971" name="Text Box 37"/>
          <p:cNvSpPr txBox="1">
            <a:spLocks noChangeArrowheads="1"/>
          </p:cNvSpPr>
          <p:nvPr/>
        </p:nvSpPr>
        <p:spPr bwMode="auto">
          <a:xfrm>
            <a:off x="5832475" y="2451100"/>
            <a:ext cx="6715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?tea</a:t>
            </a:r>
          </a:p>
        </p:txBody>
      </p:sp>
      <p:sp>
        <p:nvSpPr>
          <p:cNvPr id="39972" name="Text Box 38"/>
          <p:cNvSpPr txBox="1">
            <a:spLocks noChangeArrowheads="1"/>
          </p:cNvSpPr>
          <p:nvPr/>
        </p:nvSpPr>
        <p:spPr bwMode="auto">
          <a:xfrm>
            <a:off x="5324475" y="3087688"/>
            <a:ext cx="514350" cy="366712"/>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39973" name="Text Box 39"/>
          <p:cNvSpPr txBox="1">
            <a:spLocks noChangeArrowheads="1"/>
          </p:cNvSpPr>
          <p:nvPr/>
        </p:nvSpPr>
        <p:spPr bwMode="auto">
          <a:xfrm>
            <a:off x="5997575" y="3062288"/>
            <a:ext cx="514350" cy="366712"/>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4"/>
          <p:cNvSpPr>
            <a:spLocks noGrp="1" noChangeArrowheads="1"/>
          </p:cNvSpPr>
          <p:nvPr>
            <p:ph type="sldNum" sz="quarter" idx="10"/>
          </p:nvPr>
        </p:nvSpPr>
        <p:spPr>
          <a:noFill/>
        </p:spPr>
        <p:txBody>
          <a:bodyPr/>
          <a:lstStyle/>
          <a:p>
            <a:r>
              <a:rPr lang="en-US"/>
              <a:t>   </a:t>
            </a:r>
            <a:fld id="{35A80FF0-FF27-4D67-8B55-54FDC3A3AF89}" type="slidenum">
              <a:rPr lang="en-US"/>
              <a:pPr/>
              <a:t>37</a:t>
            </a:fld>
            <a:endParaRPr lang="en-US"/>
          </a:p>
        </p:txBody>
      </p:sp>
      <p:sp>
        <p:nvSpPr>
          <p:cNvPr id="40963" name="Line 2"/>
          <p:cNvSpPr>
            <a:spLocks noChangeShapeType="1"/>
          </p:cNvSpPr>
          <p:nvPr/>
        </p:nvSpPr>
        <p:spPr bwMode="auto">
          <a:xfrm rot="-2131249">
            <a:off x="7269163" y="2911475"/>
            <a:ext cx="65087" cy="1219200"/>
          </a:xfrm>
          <a:prstGeom prst="line">
            <a:avLst/>
          </a:prstGeom>
          <a:noFill/>
          <a:ln w="38100">
            <a:solidFill>
              <a:srgbClr val="8B3A02"/>
            </a:solidFill>
            <a:round/>
            <a:headEnd/>
            <a:tailEnd type="arrow" w="med" len="med"/>
          </a:ln>
        </p:spPr>
        <p:txBody>
          <a:bodyPr wrap="none" anchor="ctr"/>
          <a:lstStyle/>
          <a:p>
            <a:endParaRPr lang="en-US"/>
          </a:p>
        </p:txBody>
      </p:sp>
      <p:sp>
        <p:nvSpPr>
          <p:cNvPr id="40964" name="Line 3"/>
          <p:cNvSpPr>
            <a:spLocks noChangeShapeType="1"/>
          </p:cNvSpPr>
          <p:nvPr/>
        </p:nvSpPr>
        <p:spPr bwMode="auto">
          <a:xfrm>
            <a:off x="6919913" y="3078163"/>
            <a:ext cx="0" cy="974725"/>
          </a:xfrm>
          <a:prstGeom prst="line">
            <a:avLst/>
          </a:prstGeom>
          <a:noFill/>
          <a:ln w="38100">
            <a:solidFill>
              <a:srgbClr val="8B3A02"/>
            </a:solidFill>
            <a:round/>
            <a:headEnd/>
            <a:tailEnd type="arrow" w="med" len="med"/>
          </a:ln>
        </p:spPr>
        <p:txBody>
          <a:bodyPr wrap="none" anchor="ctr"/>
          <a:lstStyle/>
          <a:p>
            <a:endParaRPr lang="en-US"/>
          </a:p>
        </p:txBody>
      </p:sp>
      <p:sp>
        <p:nvSpPr>
          <p:cNvPr id="40965" name="Line 4"/>
          <p:cNvSpPr>
            <a:spLocks noChangeShapeType="1"/>
          </p:cNvSpPr>
          <p:nvPr/>
        </p:nvSpPr>
        <p:spPr bwMode="auto">
          <a:xfrm rot="2173418" flipH="1">
            <a:off x="6465888" y="2914650"/>
            <a:ext cx="77787" cy="1244600"/>
          </a:xfrm>
          <a:prstGeom prst="line">
            <a:avLst/>
          </a:prstGeom>
          <a:noFill/>
          <a:ln w="38100">
            <a:solidFill>
              <a:srgbClr val="8B3A02"/>
            </a:solidFill>
            <a:round/>
            <a:headEnd/>
            <a:tailEnd type="arrow" w="med" len="med"/>
          </a:ln>
        </p:spPr>
        <p:txBody>
          <a:bodyPr wrap="none" anchor="ctr"/>
          <a:lstStyle/>
          <a:p>
            <a:endParaRPr lang="en-US"/>
          </a:p>
        </p:txBody>
      </p:sp>
      <p:sp>
        <p:nvSpPr>
          <p:cNvPr id="40966" name="AutoShape 5"/>
          <p:cNvSpPr>
            <a:spLocks noChangeArrowheads="1"/>
          </p:cNvSpPr>
          <p:nvPr/>
        </p:nvSpPr>
        <p:spPr bwMode="auto">
          <a:xfrm>
            <a:off x="6032500" y="3992563"/>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0967" name="Text Box 6"/>
          <p:cNvSpPr txBox="1">
            <a:spLocks noChangeArrowheads="1"/>
          </p:cNvSpPr>
          <p:nvPr/>
        </p:nvSpPr>
        <p:spPr bwMode="auto">
          <a:xfrm>
            <a:off x="5502275" y="3287713"/>
            <a:ext cx="9763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40968" name="AutoShape 7"/>
          <p:cNvSpPr>
            <a:spLocks noChangeArrowheads="1"/>
          </p:cNvSpPr>
          <p:nvPr/>
        </p:nvSpPr>
        <p:spPr bwMode="auto">
          <a:xfrm>
            <a:off x="7645400" y="3989388"/>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0969" name="AutoShape 8"/>
          <p:cNvSpPr>
            <a:spLocks noChangeArrowheads="1"/>
          </p:cNvSpPr>
          <p:nvPr/>
        </p:nvSpPr>
        <p:spPr bwMode="auto">
          <a:xfrm>
            <a:off x="6848475" y="4035425"/>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0970" name="Text Box 9"/>
          <p:cNvSpPr txBox="1">
            <a:spLocks noChangeArrowheads="1"/>
          </p:cNvSpPr>
          <p:nvPr/>
        </p:nvSpPr>
        <p:spPr bwMode="auto">
          <a:xfrm>
            <a:off x="6675438" y="4076700"/>
            <a:ext cx="514350" cy="366713"/>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40971" name="Text Box 10"/>
          <p:cNvSpPr txBox="1">
            <a:spLocks noChangeArrowheads="1"/>
          </p:cNvSpPr>
          <p:nvPr/>
        </p:nvSpPr>
        <p:spPr bwMode="auto">
          <a:xfrm>
            <a:off x="7296150" y="3176588"/>
            <a:ext cx="342900" cy="530225"/>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400" b="1" i="0">
                <a:solidFill>
                  <a:schemeClr val="tx2"/>
                </a:solidFill>
                <a:latin typeface="Arial" pitchFamily="34" charset="0"/>
                <a:sym typeface="Symbol" pitchFamily="18" charset="2"/>
              </a:rPr>
              <a:t></a:t>
            </a:r>
            <a:endParaRPr lang="en-US" sz="2400" b="1" i="0">
              <a:solidFill>
                <a:schemeClr val="tx2"/>
              </a:solidFill>
              <a:latin typeface="Arial" pitchFamily="34" charset="0"/>
            </a:endParaRPr>
          </a:p>
        </p:txBody>
      </p:sp>
      <p:sp>
        <p:nvSpPr>
          <p:cNvPr id="40972" name="Text Box 11"/>
          <p:cNvSpPr txBox="1">
            <a:spLocks noChangeArrowheads="1"/>
          </p:cNvSpPr>
          <p:nvPr/>
        </p:nvSpPr>
        <p:spPr bwMode="auto">
          <a:xfrm>
            <a:off x="6299200" y="3492500"/>
            <a:ext cx="6715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?tea</a:t>
            </a:r>
          </a:p>
        </p:txBody>
      </p:sp>
      <p:sp>
        <p:nvSpPr>
          <p:cNvPr id="40973" name="Oval 12"/>
          <p:cNvSpPr>
            <a:spLocks noChangeArrowheads="1"/>
          </p:cNvSpPr>
          <p:nvPr/>
        </p:nvSpPr>
        <p:spPr bwMode="auto">
          <a:xfrm>
            <a:off x="1573213" y="2413000"/>
            <a:ext cx="522287" cy="439738"/>
          </a:xfrm>
          <a:prstGeom prst="ellipse">
            <a:avLst/>
          </a:prstGeom>
          <a:noFill/>
          <a:ln w="28575">
            <a:solidFill>
              <a:srgbClr val="FF0000"/>
            </a:solidFill>
            <a:round/>
            <a:headEnd/>
            <a:tailEnd/>
          </a:ln>
        </p:spPr>
        <p:txBody>
          <a:bodyPr wrap="none" anchor="ctr"/>
          <a:lstStyle/>
          <a:p>
            <a:endParaRPr lang="en-US"/>
          </a:p>
        </p:txBody>
      </p:sp>
      <p:sp>
        <p:nvSpPr>
          <p:cNvPr id="40974" name="Oval 13"/>
          <p:cNvSpPr>
            <a:spLocks noChangeArrowheads="1"/>
          </p:cNvSpPr>
          <p:nvPr/>
        </p:nvSpPr>
        <p:spPr bwMode="auto">
          <a:xfrm>
            <a:off x="811213" y="3573463"/>
            <a:ext cx="522287" cy="439737"/>
          </a:xfrm>
          <a:prstGeom prst="ellipse">
            <a:avLst/>
          </a:prstGeom>
          <a:noFill/>
          <a:ln w="28575">
            <a:solidFill>
              <a:srgbClr val="FF0000"/>
            </a:solidFill>
            <a:round/>
            <a:headEnd/>
            <a:tailEnd/>
          </a:ln>
        </p:spPr>
        <p:txBody>
          <a:bodyPr wrap="none" anchor="ctr"/>
          <a:lstStyle/>
          <a:p>
            <a:endParaRPr lang="en-US"/>
          </a:p>
        </p:txBody>
      </p:sp>
      <p:sp>
        <p:nvSpPr>
          <p:cNvPr id="40975" name="Oval 14"/>
          <p:cNvSpPr>
            <a:spLocks noChangeArrowheads="1"/>
          </p:cNvSpPr>
          <p:nvPr/>
        </p:nvSpPr>
        <p:spPr bwMode="auto">
          <a:xfrm>
            <a:off x="2292350" y="4687888"/>
            <a:ext cx="522288" cy="439737"/>
          </a:xfrm>
          <a:prstGeom prst="ellipse">
            <a:avLst/>
          </a:prstGeom>
          <a:noFill/>
          <a:ln w="28575">
            <a:solidFill>
              <a:srgbClr val="FF0000"/>
            </a:solidFill>
            <a:round/>
            <a:headEnd/>
            <a:tailEnd/>
          </a:ln>
        </p:spPr>
        <p:txBody>
          <a:bodyPr wrap="none" anchor="ctr"/>
          <a:lstStyle/>
          <a:p>
            <a:endParaRPr lang="en-US"/>
          </a:p>
        </p:txBody>
      </p:sp>
      <p:sp>
        <p:nvSpPr>
          <p:cNvPr id="40976" name="Text Box 15"/>
          <p:cNvSpPr txBox="1">
            <a:spLocks noChangeArrowheads="1"/>
          </p:cNvSpPr>
          <p:nvPr/>
        </p:nvSpPr>
        <p:spPr bwMode="auto">
          <a:xfrm>
            <a:off x="1973263" y="4635500"/>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40977" name="Text Box 16"/>
          <p:cNvSpPr txBox="1">
            <a:spLocks noChangeArrowheads="1"/>
          </p:cNvSpPr>
          <p:nvPr/>
        </p:nvSpPr>
        <p:spPr bwMode="auto">
          <a:xfrm>
            <a:off x="534988" y="3576638"/>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40978" name="Text Box 17"/>
          <p:cNvSpPr txBox="1">
            <a:spLocks noChangeArrowheads="1"/>
          </p:cNvSpPr>
          <p:nvPr/>
        </p:nvSpPr>
        <p:spPr bwMode="auto">
          <a:xfrm>
            <a:off x="1292225" y="2316163"/>
            <a:ext cx="334963"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40979" name="Rectangle 18"/>
          <p:cNvSpPr>
            <a:spLocks noGrp="1" noChangeArrowheads="1"/>
          </p:cNvSpPr>
          <p:nvPr>
            <p:ph type="title"/>
          </p:nvPr>
        </p:nvSpPr>
        <p:spPr/>
        <p:txBody>
          <a:bodyPr/>
          <a:lstStyle/>
          <a:p>
            <a:r>
              <a:rPr lang="en-GB" smtClean="0"/>
              <a:t>Example: ioco Test Generation</a:t>
            </a:r>
          </a:p>
        </p:txBody>
      </p:sp>
      <p:sp>
        <p:nvSpPr>
          <p:cNvPr id="40980" name="Text Box 19"/>
          <p:cNvSpPr txBox="1">
            <a:spLocks noChangeArrowheads="1"/>
          </p:cNvSpPr>
          <p:nvPr/>
        </p:nvSpPr>
        <p:spPr bwMode="auto">
          <a:xfrm>
            <a:off x="323850" y="1520825"/>
            <a:ext cx="2317750"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specification</a:t>
            </a:r>
            <a:endParaRPr lang="en-US" sz="1600" i="0">
              <a:solidFill>
                <a:srgbClr val="FF0000"/>
              </a:solidFill>
              <a:latin typeface="Arial" pitchFamily="34" charset="0"/>
            </a:endParaRPr>
          </a:p>
        </p:txBody>
      </p:sp>
      <p:sp>
        <p:nvSpPr>
          <p:cNvPr id="40981" name="Text Box 20"/>
          <p:cNvSpPr txBox="1">
            <a:spLocks noChangeArrowheads="1"/>
          </p:cNvSpPr>
          <p:nvPr/>
        </p:nvSpPr>
        <p:spPr bwMode="auto">
          <a:xfrm>
            <a:off x="973138" y="28654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40982" name="Line 21"/>
          <p:cNvSpPr>
            <a:spLocks noChangeShapeType="1"/>
          </p:cNvSpPr>
          <p:nvPr/>
        </p:nvSpPr>
        <p:spPr bwMode="auto">
          <a:xfrm rot="-2131249">
            <a:off x="2459038" y="2614613"/>
            <a:ext cx="1587" cy="1219200"/>
          </a:xfrm>
          <a:prstGeom prst="line">
            <a:avLst/>
          </a:prstGeom>
          <a:noFill/>
          <a:ln w="38100">
            <a:solidFill>
              <a:srgbClr val="FF0000"/>
            </a:solidFill>
            <a:round/>
            <a:headEnd/>
            <a:tailEnd type="arrow" w="med" len="med"/>
          </a:ln>
        </p:spPr>
        <p:txBody>
          <a:bodyPr wrap="none" anchor="ctr"/>
          <a:lstStyle/>
          <a:p>
            <a:endParaRPr lang="en-US"/>
          </a:p>
        </p:txBody>
      </p:sp>
      <p:sp>
        <p:nvSpPr>
          <p:cNvPr id="40983" name="Line 22"/>
          <p:cNvSpPr>
            <a:spLocks noChangeShapeType="1"/>
          </p:cNvSpPr>
          <p:nvPr/>
        </p:nvSpPr>
        <p:spPr bwMode="auto">
          <a:xfrm rot="2173418" flipH="1">
            <a:off x="1735138" y="2549525"/>
            <a:ext cx="23812" cy="1296988"/>
          </a:xfrm>
          <a:prstGeom prst="line">
            <a:avLst/>
          </a:prstGeom>
          <a:noFill/>
          <a:ln w="38100">
            <a:solidFill>
              <a:srgbClr val="FF0000"/>
            </a:solidFill>
            <a:round/>
            <a:headEnd/>
            <a:tailEnd type="arrow" w="med" len="med"/>
          </a:ln>
        </p:spPr>
        <p:txBody>
          <a:bodyPr wrap="none" anchor="ctr"/>
          <a:lstStyle/>
          <a:p>
            <a:endParaRPr lang="en-US"/>
          </a:p>
        </p:txBody>
      </p:sp>
      <p:sp>
        <p:nvSpPr>
          <p:cNvPr id="40984" name="AutoShape 23"/>
          <p:cNvSpPr>
            <a:spLocks noChangeArrowheads="1"/>
          </p:cNvSpPr>
          <p:nvPr/>
        </p:nvSpPr>
        <p:spPr bwMode="auto">
          <a:xfrm>
            <a:off x="2049463" y="26146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0985" name="AutoShape 24"/>
          <p:cNvSpPr>
            <a:spLocks noChangeArrowheads="1"/>
          </p:cNvSpPr>
          <p:nvPr/>
        </p:nvSpPr>
        <p:spPr bwMode="auto">
          <a:xfrm>
            <a:off x="275431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0986" name="AutoShape 25"/>
          <p:cNvSpPr>
            <a:spLocks noChangeArrowheads="1"/>
          </p:cNvSpPr>
          <p:nvPr/>
        </p:nvSpPr>
        <p:spPr bwMode="auto">
          <a:xfrm>
            <a:off x="127476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0987" name="Text Box 26"/>
          <p:cNvSpPr txBox="1">
            <a:spLocks noChangeArrowheads="1"/>
          </p:cNvSpPr>
          <p:nvPr/>
        </p:nvSpPr>
        <p:spPr bwMode="auto">
          <a:xfrm>
            <a:off x="2768600" y="4040188"/>
            <a:ext cx="920750"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40988" name="Text Box 27"/>
          <p:cNvSpPr txBox="1">
            <a:spLocks noChangeArrowheads="1"/>
          </p:cNvSpPr>
          <p:nvPr/>
        </p:nvSpPr>
        <p:spPr bwMode="auto">
          <a:xfrm>
            <a:off x="2319338" y="28781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40989" name="Line 28"/>
          <p:cNvSpPr>
            <a:spLocks noChangeShapeType="1"/>
          </p:cNvSpPr>
          <p:nvPr/>
        </p:nvSpPr>
        <p:spPr bwMode="auto">
          <a:xfrm>
            <a:off x="2822575" y="3833813"/>
            <a:ext cx="0" cy="974725"/>
          </a:xfrm>
          <a:prstGeom prst="line">
            <a:avLst/>
          </a:prstGeom>
          <a:noFill/>
          <a:ln w="38100">
            <a:solidFill>
              <a:srgbClr val="FF0000"/>
            </a:solidFill>
            <a:round/>
            <a:headEnd/>
            <a:tailEnd type="arrow" w="med" len="med"/>
          </a:ln>
        </p:spPr>
        <p:txBody>
          <a:bodyPr wrap="none" anchor="ctr"/>
          <a:lstStyle/>
          <a:p>
            <a:endParaRPr lang="en-US"/>
          </a:p>
        </p:txBody>
      </p:sp>
      <p:sp>
        <p:nvSpPr>
          <p:cNvPr id="40990" name="AutoShape 29"/>
          <p:cNvSpPr>
            <a:spLocks noChangeArrowheads="1"/>
          </p:cNvSpPr>
          <p:nvPr/>
        </p:nvSpPr>
        <p:spPr bwMode="auto">
          <a:xfrm>
            <a:off x="2752725" y="48244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0991" name="Text Box 30"/>
          <p:cNvSpPr txBox="1">
            <a:spLocks noChangeArrowheads="1"/>
          </p:cNvSpPr>
          <p:nvPr/>
        </p:nvSpPr>
        <p:spPr bwMode="auto">
          <a:xfrm>
            <a:off x="4913313" y="1554163"/>
            <a:ext cx="828675"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test</a:t>
            </a:r>
            <a:endParaRPr lang="en-US" sz="1600" i="0">
              <a:solidFill>
                <a:srgbClr val="FF0000"/>
              </a:solidFill>
              <a:latin typeface="Arial" pitchFamily="34" charset="0"/>
            </a:endParaRPr>
          </a:p>
        </p:txBody>
      </p:sp>
      <p:sp>
        <p:nvSpPr>
          <p:cNvPr id="40992" name="AutoShape 31"/>
          <p:cNvSpPr>
            <a:spLocks noChangeArrowheads="1"/>
          </p:cNvSpPr>
          <p:nvPr/>
        </p:nvSpPr>
        <p:spPr bwMode="auto">
          <a:xfrm>
            <a:off x="1254125" y="362902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40993" name="AutoShape 32"/>
          <p:cNvSpPr>
            <a:spLocks noChangeArrowheads="1"/>
          </p:cNvSpPr>
          <p:nvPr/>
        </p:nvSpPr>
        <p:spPr bwMode="auto">
          <a:xfrm>
            <a:off x="2706688" y="36496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40994" name="AutoShape 33"/>
          <p:cNvSpPr>
            <a:spLocks noChangeArrowheads="1"/>
          </p:cNvSpPr>
          <p:nvPr/>
        </p:nvSpPr>
        <p:spPr bwMode="auto">
          <a:xfrm>
            <a:off x="6859588" y="187166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0995" name="AutoShape 34"/>
          <p:cNvSpPr>
            <a:spLocks noChangeArrowheads="1"/>
          </p:cNvSpPr>
          <p:nvPr/>
        </p:nvSpPr>
        <p:spPr bwMode="auto">
          <a:xfrm>
            <a:off x="1978025" y="25447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40996" name="AutoShape 35"/>
          <p:cNvSpPr>
            <a:spLocks noChangeArrowheads="1"/>
          </p:cNvSpPr>
          <p:nvPr/>
        </p:nvSpPr>
        <p:spPr bwMode="auto">
          <a:xfrm>
            <a:off x="2681288" y="475297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grpSp>
        <p:nvGrpSpPr>
          <p:cNvPr id="2" name="Group 36"/>
          <p:cNvGrpSpPr>
            <a:grpSpLocks/>
          </p:cNvGrpSpPr>
          <p:nvPr/>
        </p:nvGrpSpPr>
        <p:grpSpPr bwMode="auto">
          <a:xfrm>
            <a:off x="6791325" y="2006600"/>
            <a:ext cx="917575" cy="1111250"/>
            <a:chOff x="4073" y="1066"/>
            <a:chExt cx="578" cy="700"/>
          </a:xfrm>
        </p:grpSpPr>
        <p:sp>
          <p:nvSpPr>
            <p:cNvPr id="41010" name="Line 37"/>
            <p:cNvSpPr>
              <a:spLocks noChangeShapeType="1"/>
            </p:cNvSpPr>
            <p:nvPr/>
          </p:nvSpPr>
          <p:spPr bwMode="auto">
            <a:xfrm>
              <a:off x="4166" y="1066"/>
              <a:ext cx="0" cy="614"/>
            </a:xfrm>
            <a:prstGeom prst="line">
              <a:avLst/>
            </a:prstGeom>
            <a:noFill/>
            <a:ln w="38100">
              <a:solidFill>
                <a:srgbClr val="8B3A02"/>
              </a:solidFill>
              <a:round/>
              <a:headEnd/>
              <a:tailEnd type="arrow" w="med" len="med"/>
            </a:ln>
          </p:spPr>
          <p:txBody>
            <a:bodyPr wrap="none" anchor="ctr"/>
            <a:lstStyle/>
            <a:p>
              <a:endParaRPr lang="en-US"/>
            </a:p>
          </p:txBody>
        </p:sp>
        <p:sp>
          <p:nvSpPr>
            <p:cNvPr id="41011" name="Text Box 38"/>
            <p:cNvSpPr txBox="1">
              <a:spLocks noChangeArrowheads="1"/>
            </p:cNvSpPr>
            <p:nvPr/>
          </p:nvSpPr>
          <p:spPr bwMode="auto">
            <a:xfrm>
              <a:off x="4073" y="1211"/>
              <a:ext cx="578"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i="0">
                  <a:solidFill>
                    <a:srgbClr val="036A66"/>
                  </a:solidFill>
                  <a:latin typeface="Arial" pitchFamily="34" charset="0"/>
                </a:rPr>
                <a:t>!</a:t>
              </a:r>
              <a:r>
                <a:rPr lang="en-US" sz="1600" b="1" i="0">
                  <a:solidFill>
                    <a:srgbClr val="036A66"/>
                  </a:solidFill>
                  <a:latin typeface="Arial" pitchFamily="34" charset="0"/>
                </a:rPr>
                <a:t>dime</a:t>
              </a:r>
            </a:p>
          </p:txBody>
        </p:sp>
        <p:sp>
          <p:nvSpPr>
            <p:cNvPr id="41012" name="AutoShape 39"/>
            <p:cNvSpPr>
              <a:spLocks noChangeArrowheads="1"/>
            </p:cNvSpPr>
            <p:nvPr/>
          </p:nvSpPr>
          <p:spPr bwMode="auto">
            <a:xfrm>
              <a:off x="4115" y="1676"/>
              <a:ext cx="94" cy="90"/>
            </a:xfrm>
            <a:prstGeom prst="flowChartConnector">
              <a:avLst/>
            </a:prstGeom>
            <a:solidFill>
              <a:schemeClr val="accent2"/>
            </a:solidFill>
            <a:ln w="9525">
              <a:solidFill>
                <a:srgbClr val="8B3A02"/>
              </a:solidFill>
              <a:round/>
              <a:headEnd/>
              <a:tailEnd/>
            </a:ln>
          </p:spPr>
          <p:txBody>
            <a:bodyPr wrap="none" anchor="ctr"/>
            <a:lstStyle/>
            <a:p>
              <a:endParaRPr lang="en-US"/>
            </a:p>
          </p:txBody>
        </p:sp>
      </p:grpSp>
      <p:sp>
        <p:nvSpPr>
          <p:cNvPr id="40998" name="AutoShape 40"/>
          <p:cNvSpPr>
            <a:spLocks noChangeArrowheads="1"/>
          </p:cNvSpPr>
          <p:nvPr/>
        </p:nvSpPr>
        <p:spPr bwMode="auto">
          <a:xfrm>
            <a:off x="2692400" y="4757738"/>
            <a:ext cx="241300" cy="238125"/>
          </a:xfrm>
          <a:prstGeom prst="flowChartConnector">
            <a:avLst/>
          </a:prstGeom>
          <a:solidFill>
            <a:srgbClr val="99FF99"/>
          </a:solidFill>
          <a:ln w="38100">
            <a:solidFill>
              <a:schemeClr val="tx1"/>
            </a:solidFill>
            <a:round/>
            <a:headEnd/>
            <a:tailEnd/>
          </a:ln>
        </p:spPr>
        <p:txBody>
          <a:bodyPr wrap="none" anchor="ctr"/>
          <a:lstStyle/>
          <a:p>
            <a:pPr algn="ctr" defTabSz="762000" eaLnBrk="0" hangingPunct="0">
              <a:spcBef>
                <a:spcPct val="50000"/>
              </a:spcBef>
            </a:pPr>
            <a:endParaRPr lang="en-US" sz="2000">
              <a:solidFill>
                <a:srgbClr val="008000"/>
              </a:solidFill>
              <a:latin typeface="Arial" pitchFamily="34" charset="0"/>
            </a:endParaRPr>
          </a:p>
        </p:txBody>
      </p:sp>
      <p:cxnSp>
        <p:nvCxnSpPr>
          <p:cNvPr id="40999" name="AutoShape 41"/>
          <p:cNvCxnSpPr>
            <a:cxnSpLocks noChangeShapeType="1"/>
            <a:stCxn id="40998" idx="6"/>
            <a:endCxn id="40966" idx="4"/>
          </p:cNvCxnSpPr>
          <p:nvPr/>
        </p:nvCxnSpPr>
        <p:spPr bwMode="auto">
          <a:xfrm flipV="1">
            <a:off x="2952750" y="4135438"/>
            <a:ext cx="3154363" cy="741362"/>
          </a:xfrm>
          <a:prstGeom prst="curvedConnector2">
            <a:avLst/>
          </a:prstGeom>
          <a:noFill/>
          <a:ln w="12700">
            <a:solidFill>
              <a:schemeClr val="tx1"/>
            </a:solidFill>
            <a:round/>
            <a:headEnd type="triangle" w="med" len="med"/>
            <a:tailEnd type="triangle" w="med" len="med"/>
          </a:ln>
        </p:spPr>
      </p:cxnSp>
      <p:cxnSp>
        <p:nvCxnSpPr>
          <p:cNvPr id="41000" name="AutoShape 42"/>
          <p:cNvCxnSpPr>
            <a:cxnSpLocks noChangeShapeType="1"/>
            <a:stCxn id="40992" idx="4"/>
            <a:endCxn id="40968" idx="4"/>
          </p:cNvCxnSpPr>
          <p:nvPr/>
        </p:nvCxnSpPr>
        <p:spPr bwMode="auto">
          <a:xfrm rot="16200000" flipH="1">
            <a:off x="4414837" y="827088"/>
            <a:ext cx="265113" cy="6345238"/>
          </a:xfrm>
          <a:prstGeom prst="curvedConnector3">
            <a:avLst>
              <a:gd name="adj1" fmla="val 775449"/>
            </a:avLst>
          </a:prstGeom>
          <a:noFill/>
          <a:ln w="12700">
            <a:solidFill>
              <a:schemeClr val="tx1"/>
            </a:solidFill>
            <a:round/>
            <a:headEnd type="triangle" w="med" len="med"/>
            <a:tailEnd type="triangle" w="med" len="med"/>
          </a:ln>
        </p:spPr>
      </p:cxnSp>
      <p:sp>
        <p:nvSpPr>
          <p:cNvPr id="41001" name="Line 43"/>
          <p:cNvSpPr>
            <a:spLocks noChangeShapeType="1"/>
          </p:cNvSpPr>
          <p:nvPr/>
        </p:nvSpPr>
        <p:spPr bwMode="auto">
          <a:xfrm flipH="1">
            <a:off x="5627688" y="1960563"/>
            <a:ext cx="1231900" cy="1114425"/>
          </a:xfrm>
          <a:prstGeom prst="line">
            <a:avLst/>
          </a:prstGeom>
          <a:noFill/>
          <a:ln w="38100">
            <a:solidFill>
              <a:srgbClr val="8B3A02"/>
            </a:solidFill>
            <a:round/>
            <a:headEnd/>
            <a:tailEnd type="arrow" w="med" len="med"/>
          </a:ln>
        </p:spPr>
        <p:txBody>
          <a:bodyPr wrap="none" anchor="ctr"/>
          <a:lstStyle/>
          <a:p>
            <a:endParaRPr lang="en-US"/>
          </a:p>
        </p:txBody>
      </p:sp>
      <p:sp>
        <p:nvSpPr>
          <p:cNvPr id="41002" name="Line 44"/>
          <p:cNvSpPr>
            <a:spLocks noChangeShapeType="1"/>
          </p:cNvSpPr>
          <p:nvPr/>
        </p:nvSpPr>
        <p:spPr bwMode="auto">
          <a:xfrm rot="2173418">
            <a:off x="6540500" y="1928813"/>
            <a:ext cx="125413" cy="1155700"/>
          </a:xfrm>
          <a:prstGeom prst="line">
            <a:avLst/>
          </a:prstGeom>
          <a:noFill/>
          <a:ln w="38100">
            <a:solidFill>
              <a:srgbClr val="8B3A02"/>
            </a:solidFill>
            <a:round/>
            <a:headEnd/>
            <a:tailEnd type="arrow" w="med" len="med"/>
          </a:ln>
        </p:spPr>
        <p:txBody>
          <a:bodyPr wrap="none" anchor="ctr"/>
          <a:lstStyle/>
          <a:p>
            <a:endParaRPr lang="en-US"/>
          </a:p>
        </p:txBody>
      </p:sp>
      <p:sp>
        <p:nvSpPr>
          <p:cNvPr id="41003" name="AutoShape 45"/>
          <p:cNvSpPr>
            <a:spLocks noChangeArrowheads="1"/>
          </p:cNvSpPr>
          <p:nvPr/>
        </p:nvSpPr>
        <p:spPr bwMode="auto">
          <a:xfrm>
            <a:off x="5514975" y="3040063"/>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1004" name="Text Box 46"/>
          <p:cNvSpPr txBox="1">
            <a:spLocks noChangeArrowheads="1"/>
          </p:cNvSpPr>
          <p:nvPr/>
        </p:nvSpPr>
        <p:spPr bwMode="auto">
          <a:xfrm>
            <a:off x="5530850" y="1979613"/>
            <a:ext cx="9763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41005" name="AutoShape 47"/>
          <p:cNvSpPr>
            <a:spLocks noChangeArrowheads="1"/>
          </p:cNvSpPr>
          <p:nvPr/>
        </p:nvSpPr>
        <p:spPr bwMode="auto">
          <a:xfrm>
            <a:off x="6203950" y="3006725"/>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1006" name="Text Box 48"/>
          <p:cNvSpPr txBox="1">
            <a:spLocks noChangeArrowheads="1"/>
          </p:cNvSpPr>
          <p:nvPr/>
        </p:nvSpPr>
        <p:spPr bwMode="auto">
          <a:xfrm>
            <a:off x="5832475" y="2451100"/>
            <a:ext cx="6715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?tea</a:t>
            </a:r>
          </a:p>
        </p:txBody>
      </p:sp>
      <p:sp>
        <p:nvSpPr>
          <p:cNvPr id="41007" name="Text Box 49"/>
          <p:cNvSpPr txBox="1">
            <a:spLocks noChangeArrowheads="1"/>
          </p:cNvSpPr>
          <p:nvPr/>
        </p:nvSpPr>
        <p:spPr bwMode="auto">
          <a:xfrm>
            <a:off x="5324475" y="3087688"/>
            <a:ext cx="514350" cy="366712"/>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41008" name="Text Box 50"/>
          <p:cNvSpPr txBox="1">
            <a:spLocks noChangeArrowheads="1"/>
          </p:cNvSpPr>
          <p:nvPr/>
        </p:nvSpPr>
        <p:spPr bwMode="auto">
          <a:xfrm>
            <a:off x="5997575" y="3062288"/>
            <a:ext cx="514350" cy="366712"/>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41009" name="Text Box 51"/>
          <p:cNvSpPr txBox="1">
            <a:spLocks noChangeArrowheads="1"/>
          </p:cNvSpPr>
          <p:nvPr/>
        </p:nvSpPr>
        <p:spPr bwMode="auto">
          <a:xfrm>
            <a:off x="7700963" y="4013200"/>
            <a:ext cx="704850" cy="366713"/>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008000"/>
                </a:solidFill>
                <a:latin typeface="Arial" pitchFamily="34" charset="0"/>
              </a:rPr>
              <a:t>pass</a:t>
            </a:r>
            <a:endParaRPr lang="en-GB" b="1" i="0">
              <a:solidFill>
                <a:srgbClr val="008000"/>
              </a:solidFill>
              <a:latin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sldNum" sz="quarter" idx="10"/>
          </p:nvPr>
        </p:nvSpPr>
        <p:spPr>
          <a:noFill/>
        </p:spPr>
        <p:txBody>
          <a:bodyPr/>
          <a:lstStyle/>
          <a:p>
            <a:r>
              <a:rPr lang="en-US"/>
              <a:t>   </a:t>
            </a:r>
            <a:fld id="{4AE16E6C-4C5C-4B77-BDBE-2B783A29FD60}" type="slidenum">
              <a:rPr lang="en-US"/>
              <a:pPr/>
              <a:t>38</a:t>
            </a:fld>
            <a:endParaRPr lang="en-US"/>
          </a:p>
        </p:txBody>
      </p:sp>
      <p:sp>
        <p:nvSpPr>
          <p:cNvPr id="41987" name="Line 2"/>
          <p:cNvSpPr>
            <a:spLocks noChangeShapeType="1"/>
          </p:cNvSpPr>
          <p:nvPr/>
        </p:nvSpPr>
        <p:spPr bwMode="auto">
          <a:xfrm rot="-2131249">
            <a:off x="7269163" y="2911475"/>
            <a:ext cx="65087" cy="1219200"/>
          </a:xfrm>
          <a:prstGeom prst="line">
            <a:avLst/>
          </a:prstGeom>
          <a:noFill/>
          <a:ln w="38100">
            <a:solidFill>
              <a:srgbClr val="8B3A02"/>
            </a:solidFill>
            <a:round/>
            <a:headEnd/>
            <a:tailEnd type="arrow" w="med" len="med"/>
          </a:ln>
        </p:spPr>
        <p:txBody>
          <a:bodyPr wrap="none" anchor="ctr"/>
          <a:lstStyle/>
          <a:p>
            <a:endParaRPr lang="en-US"/>
          </a:p>
        </p:txBody>
      </p:sp>
      <p:sp>
        <p:nvSpPr>
          <p:cNvPr id="41988" name="Line 3"/>
          <p:cNvSpPr>
            <a:spLocks noChangeShapeType="1"/>
          </p:cNvSpPr>
          <p:nvPr/>
        </p:nvSpPr>
        <p:spPr bwMode="auto">
          <a:xfrm>
            <a:off x="6919913" y="3078163"/>
            <a:ext cx="0" cy="974725"/>
          </a:xfrm>
          <a:prstGeom prst="line">
            <a:avLst/>
          </a:prstGeom>
          <a:noFill/>
          <a:ln w="38100">
            <a:solidFill>
              <a:srgbClr val="8B3A02"/>
            </a:solidFill>
            <a:round/>
            <a:headEnd/>
            <a:tailEnd type="arrow" w="med" len="med"/>
          </a:ln>
        </p:spPr>
        <p:txBody>
          <a:bodyPr wrap="none" anchor="ctr"/>
          <a:lstStyle/>
          <a:p>
            <a:endParaRPr lang="en-US"/>
          </a:p>
        </p:txBody>
      </p:sp>
      <p:sp>
        <p:nvSpPr>
          <p:cNvPr id="41989" name="Line 4"/>
          <p:cNvSpPr>
            <a:spLocks noChangeShapeType="1"/>
          </p:cNvSpPr>
          <p:nvPr/>
        </p:nvSpPr>
        <p:spPr bwMode="auto">
          <a:xfrm rot="2173418" flipH="1">
            <a:off x="6465888" y="2914650"/>
            <a:ext cx="77787" cy="1244600"/>
          </a:xfrm>
          <a:prstGeom prst="line">
            <a:avLst/>
          </a:prstGeom>
          <a:noFill/>
          <a:ln w="38100">
            <a:solidFill>
              <a:srgbClr val="8B3A02"/>
            </a:solidFill>
            <a:round/>
            <a:headEnd/>
            <a:tailEnd type="arrow" w="med" len="med"/>
          </a:ln>
        </p:spPr>
        <p:txBody>
          <a:bodyPr wrap="none" anchor="ctr"/>
          <a:lstStyle/>
          <a:p>
            <a:endParaRPr lang="en-US"/>
          </a:p>
        </p:txBody>
      </p:sp>
      <p:sp>
        <p:nvSpPr>
          <p:cNvPr id="41990" name="AutoShape 5"/>
          <p:cNvSpPr>
            <a:spLocks noChangeArrowheads="1"/>
          </p:cNvSpPr>
          <p:nvPr/>
        </p:nvSpPr>
        <p:spPr bwMode="auto">
          <a:xfrm>
            <a:off x="6032500" y="3992563"/>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1991" name="AutoShape 6"/>
          <p:cNvSpPr>
            <a:spLocks noChangeArrowheads="1"/>
          </p:cNvSpPr>
          <p:nvPr/>
        </p:nvSpPr>
        <p:spPr bwMode="auto">
          <a:xfrm>
            <a:off x="7645400" y="3989388"/>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1992" name="AutoShape 7"/>
          <p:cNvSpPr>
            <a:spLocks noChangeArrowheads="1"/>
          </p:cNvSpPr>
          <p:nvPr/>
        </p:nvSpPr>
        <p:spPr bwMode="auto">
          <a:xfrm>
            <a:off x="6848475" y="4035425"/>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1993" name="Text Box 8"/>
          <p:cNvSpPr txBox="1">
            <a:spLocks noChangeArrowheads="1"/>
          </p:cNvSpPr>
          <p:nvPr/>
        </p:nvSpPr>
        <p:spPr bwMode="auto">
          <a:xfrm>
            <a:off x="7296150" y="3176588"/>
            <a:ext cx="342900" cy="530225"/>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400" b="1" i="0">
                <a:solidFill>
                  <a:schemeClr val="tx2"/>
                </a:solidFill>
                <a:latin typeface="Arial" pitchFamily="34" charset="0"/>
                <a:sym typeface="Symbol" pitchFamily="18" charset="2"/>
              </a:rPr>
              <a:t></a:t>
            </a:r>
            <a:endParaRPr lang="en-US" sz="2400" b="1" i="0">
              <a:solidFill>
                <a:schemeClr val="tx2"/>
              </a:solidFill>
              <a:latin typeface="Arial" pitchFamily="34" charset="0"/>
            </a:endParaRPr>
          </a:p>
        </p:txBody>
      </p:sp>
      <p:sp>
        <p:nvSpPr>
          <p:cNvPr id="41994" name="Oval 9"/>
          <p:cNvSpPr>
            <a:spLocks noChangeArrowheads="1"/>
          </p:cNvSpPr>
          <p:nvPr/>
        </p:nvSpPr>
        <p:spPr bwMode="auto">
          <a:xfrm>
            <a:off x="1573213" y="2413000"/>
            <a:ext cx="522287" cy="439738"/>
          </a:xfrm>
          <a:prstGeom prst="ellipse">
            <a:avLst/>
          </a:prstGeom>
          <a:noFill/>
          <a:ln w="28575">
            <a:solidFill>
              <a:srgbClr val="FF0000"/>
            </a:solidFill>
            <a:round/>
            <a:headEnd/>
            <a:tailEnd/>
          </a:ln>
        </p:spPr>
        <p:txBody>
          <a:bodyPr wrap="none" anchor="ctr"/>
          <a:lstStyle/>
          <a:p>
            <a:endParaRPr lang="en-US"/>
          </a:p>
        </p:txBody>
      </p:sp>
      <p:sp>
        <p:nvSpPr>
          <p:cNvPr id="41995" name="Oval 10"/>
          <p:cNvSpPr>
            <a:spLocks noChangeArrowheads="1"/>
          </p:cNvSpPr>
          <p:nvPr/>
        </p:nvSpPr>
        <p:spPr bwMode="auto">
          <a:xfrm>
            <a:off x="811213" y="3573463"/>
            <a:ext cx="522287" cy="439737"/>
          </a:xfrm>
          <a:prstGeom prst="ellipse">
            <a:avLst/>
          </a:prstGeom>
          <a:noFill/>
          <a:ln w="28575">
            <a:solidFill>
              <a:srgbClr val="FF0000"/>
            </a:solidFill>
            <a:round/>
            <a:headEnd/>
            <a:tailEnd/>
          </a:ln>
        </p:spPr>
        <p:txBody>
          <a:bodyPr wrap="none" anchor="ctr"/>
          <a:lstStyle/>
          <a:p>
            <a:endParaRPr lang="en-US"/>
          </a:p>
        </p:txBody>
      </p:sp>
      <p:sp>
        <p:nvSpPr>
          <p:cNvPr id="41996" name="Oval 11"/>
          <p:cNvSpPr>
            <a:spLocks noChangeArrowheads="1"/>
          </p:cNvSpPr>
          <p:nvPr/>
        </p:nvSpPr>
        <p:spPr bwMode="auto">
          <a:xfrm>
            <a:off x="2292350" y="4687888"/>
            <a:ext cx="522288" cy="439737"/>
          </a:xfrm>
          <a:prstGeom prst="ellipse">
            <a:avLst/>
          </a:prstGeom>
          <a:noFill/>
          <a:ln w="28575">
            <a:solidFill>
              <a:srgbClr val="FF0000"/>
            </a:solidFill>
            <a:round/>
            <a:headEnd/>
            <a:tailEnd/>
          </a:ln>
        </p:spPr>
        <p:txBody>
          <a:bodyPr wrap="none" anchor="ctr"/>
          <a:lstStyle/>
          <a:p>
            <a:endParaRPr lang="en-US"/>
          </a:p>
        </p:txBody>
      </p:sp>
      <p:sp>
        <p:nvSpPr>
          <p:cNvPr id="41997" name="Text Box 12"/>
          <p:cNvSpPr txBox="1">
            <a:spLocks noChangeArrowheads="1"/>
          </p:cNvSpPr>
          <p:nvPr/>
        </p:nvSpPr>
        <p:spPr bwMode="auto">
          <a:xfrm>
            <a:off x="1973263" y="4635500"/>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41998" name="Text Box 13"/>
          <p:cNvSpPr txBox="1">
            <a:spLocks noChangeArrowheads="1"/>
          </p:cNvSpPr>
          <p:nvPr/>
        </p:nvSpPr>
        <p:spPr bwMode="auto">
          <a:xfrm>
            <a:off x="534988" y="3576638"/>
            <a:ext cx="334962"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41999" name="Text Box 14"/>
          <p:cNvSpPr txBox="1">
            <a:spLocks noChangeArrowheads="1"/>
          </p:cNvSpPr>
          <p:nvPr/>
        </p:nvSpPr>
        <p:spPr bwMode="auto">
          <a:xfrm>
            <a:off x="1292225" y="2316163"/>
            <a:ext cx="334963" cy="457200"/>
          </a:xfrm>
          <a:prstGeom prst="rect">
            <a:avLst/>
          </a:prstGeom>
          <a:noFill/>
          <a:ln w="9525">
            <a:noFill/>
            <a:miter lim="800000"/>
            <a:headEnd/>
            <a:tailEnd/>
          </a:ln>
        </p:spPr>
        <p:txBody>
          <a:bodyPr wrap="none">
            <a:spAutoFit/>
          </a:bodyPr>
          <a:lstStyle/>
          <a:p>
            <a:pPr algn="r" eaLnBrk="0" hangingPunct="0">
              <a:spcBef>
                <a:spcPct val="50000"/>
              </a:spcBef>
            </a:pPr>
            <a:r>
              <a:rPr lang="en-GB" sz="2400" b="1" i="0">
                <a:solidFill>
                  <a:schemeClr val="tx2"/>
                </a:solidFill>
                <a:latin typeface="Arial" pitchFamily="34" charset="0"/>
                <a:sym typeface="Symbol" pitchFamily="18" charset="2"/>
              </a:rPr>
              <a:t></a:t>
            </a:r>
            <a:endParaRPr lang="en-GB" sz="2400" b="1" i="0">
              <a:solidFill>
                <a:schemeClr val="tx2"/>
              </a:solidFill>
              <a:latin typeface="Arial" pitchFamily="34" charset="0"/>
            </a:endParaRPr>
          </a:p>
        </p:txBody>
      </p:sp>
      <p:sp>
        <p:nvSpPr>
          <p:cNvPr id="42000" name="Rectangle 15"/>
          <p:cNvSpPr>
            <a:spLocks noGrp="1" noChangeArrowheads="1"/>
          </p:cNvSpPr>
          <p:nvPr>
            <p:ph type="title"/>
          </p:nvPr>
        </p:nvSpPr>
        <p:spPr/>
        <p:txBody>
          <a:bodyPr/>
          <a:lstStyle/>
          <a:p>
            <a:r>
              <a:rPr lang="en-GB" smtClean="0"/>
              <a:t>Example: ioco Test Generation</a:t>
            </a:r>
          </a:p>
        </p:txBody>
      </p:sp>
      <p:sp>
        <p:nvSpPr>
          <p:cNvPr id="42001" name="Text Box 16"/>
          <p:cNvSpPr txBox="1">
            <a:spLocks noChangeArrowheads="1"/>
          </p:cNvSpPr>
          <p:nvPr/>
        </p:nvSpPr>
        <p:spPr bwMode="auto">
          <a:xfrm>
            <a:off x="323850" y="1520825"/>
            <a:ext cx="2317750"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specification</a:t>
            </a:r>
            <a:endParaRPr lang="en-US" sz="1600" i="0">
              <a:solidFill>
                <a:srgbClr val="FF0000"/>
              </a:solidFill>
              <a:latin typeface="Arial" pitchFamily="34" charset="0"/>
            </a:endParaRPr>
          </a:p>
        </p:txBody>
      </p:sp>
      <p:sp>
        <p:nvSpPr>
          <p:cNvPr id="42002" name="Text Box 17"/>
          <p:cNvSpPr txBox="1">
            <a:spLocks noChangeArrowheads="1"/>
          </p:cNvSpPr>
          <p:nvPr/>
        </p:nvSpPr>
        <p:spPr bwMode="auto">
          <a:xfrm>
            <a:off x="973138" y="28654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42003" name="Line 18"/>
          <p:cNvSpPr>
            <a:spLocks noChangeShapeType="1"/>
          </p:cNvSpPr>
          <p:nvPr/>
        </p:nvSpPr>
        <p:spPr bwMode="auto">
          <a:xfrm rot="-2131249">
            <a:off x="2459038" y="2614613"/>
            <a:ext cx="1587" cy="1219200"/>
          </a:xfrm>
          <a:prstGeom prst="line">
            <a:avLst/>
          </a:prstGeom>
          <a:noFill/>
          <a:ln w="38100">
            <a:solidFill>
              <a:srgbClr val="FF0000"/>
            </a:solidFill>
            <a:round/>
            <a:headEnd/>
            <a:tailEnd type="arrow" w="med" len="med"/>
          </a:ln>
        </p:spPr>
        <p:txBody>
          <a:bodyPr wrap="none" anchor="ctr"/>
          <a:lstStyle/>
          <a:p>
            <a:endParaRPr lang="en-US"/>
          </a:p>
        </p:txBody>
      </p:sp>
      <p:sp>
        <p:nvSpPr>
          <p:cNvPr id="42004" name="Line 19"/>
          <p:cNvSpPr>
            <a:spLocks noChangeShapeType="1"/>
          </p:cNvSpPr>
          <p:nvPr/>
        </p:nvSpPr>
        <p:spPr bwMode="auto">
          <a:xfrm rot="2173418" flipH="1">
            <a:off x="1735138" y="2549525"/>
            <a:ext cx="23812" cy="1296988"/>
          </a:xfrm>
          <a:prstGeom prst="line">
            <a:avLst/>
          </a:prstGeom>
          <a:noFill/>
          <a:ln w="38100">
            <a:solidFill>
              <a:srgbClr val="FF0000"/>
            </a:solidFill>
            <a:round/>
            <a:headEnd/>
            <a:tailEnd type="arrow" w="med" len="med"/>
          </a:ln>
        </p:spPr>
        <p:txBody>
          <a:bodyPr wrap="none" anchor="ctr"/>
          <a:lstStyle/>
          <a:p>
            <a:endParaRPr lang="en-US"/>
          </a:p>
        </p:txBody>
      </p:sp>
      <p:sp>
        <p:nvSpPr>
          <p:cNvPr id="42005" name="AutoShape 20"/>
          <p:cNvSpPr>
            <a:spLocks noChangeArrowheads="1"/>
          </p:cNvSpPr>
          <p:nvPr/>
        </p:nvSpPr>
        <p:spPr bwMode="auto">
          <a:xfrm>
            <a:off x="2049463" y="26146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06" name="AutoShape 21"/>
          <p:cNvSpPr>
            <a:spLocks noChangeArrowheads="1"/>
          </p:cNvSpPr>
          <p:nvPr/>
        </p:nvSpPr>
        <p:spPr bwMode="auto">
          <a:xfrm>
            <a:off x="275431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07" name="AutoShape 22"/>
          <p:cNvSpPr>
            <a:spLocks noChangeArrowheads="1"/>
          </p:cNvSpPr>
          <p:nvPr/>
        </p:nvSpPr>
        <p:spPr bwMode="auto">
          <a:xfrm>
            <a:off x="1274763" y="3690938"/>
            <a:ext cx="147637"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08" name="Text Box 23"/>
          <p:cNvSpPr txBox="1">
            <a:spLocks noChangeArrowheads="1"/>
          </p:cNvSpPr>
          <p:nvPr/>
        </p:nvSpPr>
        <p:spPr bwMode="auto">
          <a:xfrm>
            <a:off x="2768600" y="4040188"/>
            <a:ext cx="920750"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42009" name="Text Box 24"/>
          <p:cNvSpPr txBox="1">
            <a:spLocks noChangeArrowheads="1"/>
          </p:cNvSpPr>
          <p:nvPr/>
        </p:nvSpPr>
        <p:spPr bwMode="auto">
          <a:xfrm>
            <a:off x="2319338" y="2878138"/>
            <a:ext cx="917575" cy="385762"/>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42010" name="Line 25"/>
          <p:cNvSpPr>
            <a:spLocks noChangeShapeType="1"/>
          </p:cNvSpPr>
          <p:nvPr/>
        </p:nvSpPr>
        <p:spPr bwMode="auto">
          <a:xfrm>
            <a:off x="2822575" y="3833813"/>
            <a:ext cx="0" cy="974725"/>
          </a:xfrm>
          <a:prstGeom prst="line">
            <a:avLst/>
          </a:prstGeom>
          <a:noFill/>
          <a:ln w="38100">
            <a:solidFill>
              <a:srgbClr val="FF0000"/>
            </a:solidFill>
            <a:round/>
            <a:headEnd/>
            <a:tailEnd type="arrow" w="med" len="med"/>
          </a:ln>
        </p:spPr>
        <p:txBody>
          <a:bodyPr wrap="none" anchor="ctr"/>
          <a:lstStyle/>
          <a:p>
            <a:endParaRPr lang="en-US"/>
          </a:p>
        </p:txBody>
      </p:sp>
      <p:sp>
        <p:nvSpPr>
          <p:cNvPr id="42011" name="AutoShape 26"/>
          <p:cNvSpPr>
            <a:spLocks noChangeArrowheads="1"/>
          </p:cNvSpPr>
          <p:nvPr/>
        </p:nvSpPr>
        <p:spPr bwMode="auto">
          <a:xfrm>
            <a:off x="2752725" y="482441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12" name="Text Box 27"/>
          <p:cNvSpPr txBox="1">
            <a:spLocks noChangeArrowheads="1"/>
          </p:cNvSpPr>
          <p:nvPr/>
        </p:nvSpPr>
        <p:spPr bwMode="auto">
          <a:xfrm>
            <a:off x="4913313" y="1554163"/>
            <a:ext cx="828675" cy="530225"/>
          </a:xfrm>
          <a:prstGeom prst="rect">
            <a:avLst/>
          </a:prstGeom>
          <a:noFill/>
          <a:ln w="12700">
            <a:noFill/>
            <a:miter lim="800000"/>
            <a:headEnd/>
            <a:tailEnd/>
          </a:ln>
        </p:spPr>
        <p:txBody>
          <a:bodyPr anchor="ctr">
            <a:spAutoFit/>
          </a:bodyPr>
          <a:lstStyle/>
          <a:p>
            <a:pPr algn="ctr" eaLnBrk="0" hangingPunct="0">
              <a:lnSpc>
                <a:spcPct val="120000"/>
              </a:lnSpc>
              <a:spcBef>
                <a:spcPct val="20000"/>
              </a:spcBef>
            </a:pPr>
            <a:r>
              <a:rPr lang="en-US" sz="2400" b="1">
                <a:solidFill>
                  <a:srgbClr val="FF0000"/>
                </a:solidFill>
                <a:latin typeface="Arial" pitchFamily="34" charset="0"/>
              </a:rPr>
              <a:t>test</a:t>
            </a:r>
            <a:endParaRPr lang="en-US" sz="1600" i="0">
              <a:solidFill>
                <a:srgbClr val="FF0000"/>
              </a:solidFill>
              <a:latin typeface="Arial" pitchFamily="34" charset="0"/>
            </a:endParaRPr>
          </a:p>
        </p:txBody>
      </p:sp>
      <p:sp>
        <p:nvSpPr>
          <p:cNvPr id="42013" name="AutoShape 28"/>
          <p:cNvSpPr>
            <a:spLocks noChangeArrowheads="1"/>
          </p:cNvSpPr>
          <p:nvPr/>
        </p:nvSpPr>
        <p:spPr bwMode="auto">
          <a:xfrm>
            <a:off x="1254125" y="362902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42014" name="AutoShape 29"/>
          <p:cNvSpPr>
            <a:spLocks noChangeArrowheads="1"/>
          </p:cNvSpPr>
          <p:nvPr/>
        </p:nvSpPr>
        <p:spPr bwMode="auto">
          <a:xfrm>
            <a:off x="2706688" y="36496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42015" name="AutoShape 30"/>
          <p:cNvSpPr>
            <a:spLocks noChangeArrowheads="1"/>
          </p:cNvSpPr>
          <p:nvPr/>
        </p:nvSpPr>
        <p:spPr bwMode="auto">
          <a:xfrm>
            <a:off x="6859588" y="1871663"/>
            <a:ext cx="149225"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16" name="AutoShape 31"/>
          <p:cNvSpPr>
            <a:spLocks noChangeArrowheads="1"/>
          </p:cNvSpPr>
          <p:nvPr/>
        </p:nvSpPr>
        <p:spPr bwMode="auto">
          <a:xfrm>
            <a:off x="1978025" y="2544763"/>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sp>
        <p:nvSpPr>
          <p:cNvPr id="42017" name="AutoShape 32"/>
          <p:cNvSpPr>
            <a:spLocks noChangeArrowheads="1"/>
          </p:cNvSpPr>
          <p:nvPr/>
        </p:nvSpPr>
        <p:spPr bwMode="auto">
          <a:xfrm>
            <a:off x="2681288" y="4752975"/>
            <a:ext cx="241300" cy="238125"/>
          </a:xfrm>
          <a:prstGeom prst="flowChartConnector">
            <a:avLst/>
          </a:prstGeom>
          <a:solidFill>
            <a:srgbClr val="800080"/>
          </a:solidFill>
          <a:ln w="9525">
            <a:solidFill>
              <a:srgbClr val="8B3A02"/>
            </a:solidFill>
            <a:round/>
            <a:headEnd/>
            <a:tailEnd/>
          </a:ln>
        </p:spPr>
        <p:txBody>
          <a:bodyPr wrap="none" anchor="ctr"/>
          <a:lstStyle/>
          <a:p>
            <a:endParaRPr lang="en-US"/>
          </a:p>
        </p:txBody>
      </p:sp>
      <p:grpSp>
        <p:nvGrpSpPr>
          <p:cNvPr id="2" name="Group 33"/>
          <p:cNvGrpSpPr>
            <a:grpSpLocks/>
          </p:cNvGrpSpPr>
          <p:nvPr/>
        </p:nvGrpSpPr>
        <p:grpSpPr bwMode="auto">
          <a:xfrm>
            <a:off x="6791325" y="2006600"/>
            <a:ext cx="917575" cy="1111250"/>
            <a:chOff x="4073" y="1066"/>
            <a:chExt cx="578" cy="700"/>
          </a:xfrm>
        </p:grpSpPr>
        <p:sp>
          <p:nvSpPr>
            <p:cNvPr id="42045" name="Line 34"/>
            <p:cNvSpPr>
              <a:spLocks noChangeShapeType="1"/>
            </p:cNvSpPr>
            <p:nvPr/>
          </p:nvSpPr>
          <p:spPr bwMode="auto">
            <a:xfrm>
              <a:off x="4166" y="1066"/>
              <a:ext cx="0" cy="614"/>
            </a:xfrm>
            <a:prstGeom prst="line">
              <a:avLst/>
            </a:prstGeom>
            <a:noFill/>
            <a:ln w="38100">
              <a:solidFill>
                <a:srgbClr val="8B3A02"/>
              </a:solidFill>
              <a:round/>
              <a:headEnd/>
              <a:tailEnd type="arrow" w="med" len="med"/>
            </a:ln>
          </p:spPr>
          <p:txBody>
            <a:bodyPr wrap="none" anchor="ctr"/>
            <a:lstStyle/>
            <a:p>
              <a:endParaRPr lang="en-US"/>
            </a:p>
          </p:txBody>
        </p:sp>
        <p:sp>
          <p:nvSpPr>
            <p:cNvPr id="42046" name="Text Box 35"/>
            <p:cNvSpPr txBox="1">
              <a:spLocks noChangeArrowheads="1"/>
            </p:cNvSpPr>
            <p:nvPr/>
          </p:nvSpPr>
          <p:spPr bwMode="auto">
            <a:xfrm>
              <a:off x="4073" y="1211"/>
              <a:ext cx="578" cy="243"/>
            </a:xfrm>
            <a:prstGeom prst="rect">
              <a:avLst/>
            </a:prstGeom>
            <a:noFill/>
            <a:ln w="9525">
              <a:noFill/>
              <a:miter lim="800000"/>
              <a:headEnd/>
              <a:tailEnd/>
            </a:ln>
          </p:spPr>
          <p:txBody>
            <a:bodyPr anchor="ctr">
              <a:spAutoFit/>
            </a:bodyPr>
            <a:lstStyle/>
            <a:p>
              <a:pPr algn="ctr" eaLnBrk="0" hangingPunct="0">
                <a:lnSpc>
                  <a:spcPct val="120000"/>
                </a:lnSpc>
                <a:spcBef>
                  <a:spcPct val="20000"/>
                </a:spcBef>
              </a:pPr>
              <a:r>
                <a:rPr lang="en-US" sz="1600" b="1" i="0">
                  <a:solidFill>
                    <a:srgbClr val="036A66"/>
                  </a:solidFill>
                  <a:latin typeface="Arial" pitchFamily="34" charset="0"/>
                </a:rPr>
                <a:t>!dime</a:t>
              </a:r>
            </a:p>
          </p:txBody>
        </p:sp>
        <p:sp>
          <p:nvSpPr>
            <p:cNvPr id="42047" name="AutoShape 36"/>
            <p:cNvSpPr>
              <a:spLocks noChangeArrowheads="1"/>
            </p:cNvSpPr>
            <p:nvPr/>
          </p:nvSpPr>
          <p:spPr bwMode="auto">
            <a:xfrm>
              <a:off x="4115" y="1676"/>
              <a:ext cx="94" cy="90"/>
            </a:xfrm>
            <a:prstGeom prst="flowChartConnector">
              <a:avLst/>
            </a:prstGeom>
            <a:solidFill>
              <a:schemeClr val="accent2"/>
            </a:solidFill>
            <a:ln w="9525">
              <a:solidFill>
                <a:srgbClr val="8B3A02"/>
              </a:solidFill>
              <a:round/>
              <a:headEnd/>
              <a:tailEnd/>
            </a:ln>
          </p:spPr>
          <p:txBody>
            <a:bodyPr wrap="none" anchor="ctr"/>
            <a:lstStyle/>
            <a:p>
              <a:endParaRPr lang="en-US"/>
            </a:p>
          </p:txBody>
        </p:sp>
      </p:grpSp>
      <p:sp>
        <p:nvSpPr>
          <p:cNvPr id="42019" name="AutoShape 37"/>
          <p:cNvSpPr>
            <a:spLocks noChangeArrowheads="1"/>
          </p:cNvSpPr>
          <p:nvPr/>
        </p:nvSpPr>
        <p:spPr bwMode="auto">
          <a:xfrm>
            <a:off x="2692400" y="4757738"/>
            <a:ext cx="241300" cy="238125"/>
          </a:xfrm>
          <a:prstGeom prst="flowChartConnector">
            <a:avLst/>
          </a:prstGeom>
          <a:solidFill>
            <a:srgbClr val="99FF99"/>
          </a:solidFill>
          <a:ln w="38100">
            <a:solidFill>
              <a:schemeClr val="tx1"/>
            </a:solidFill>
            <a:round/>
            <a:headEnd/>
            <a:tailEnd/>
          </a:ln>
        </p:spPr>
        <p:txBody>
          <a:bodyPr wrap="none" anchor="ctr"/>
          <a:lstStyle/>
          <a:p>
            <a:pPr algn="ctr" defTabSz="762000" eaLnBrk="0" hangingPunct="0">
              <a:spcBef>
                <a:spcPct val="50000"/>
              </a:spcBef>
            </a:pPr>
            <a:endParaRPr lang="en-US" sz="2000">
              <a:solidFill>
                <a:srgbClr val="008000"/>
              </a:solidFill>
              <a:latin typeface="Arial" pitchFamily="34" charset="0"/>
            </a:endParaRPr>
          </a:p>
        </p:txBody>
      </p:sp>
      <p:sp>
        <p:nvSpPr>
          <p:cNvPr id="42020" name="Line 38"/>
          <p:cNvSpPr>
            <a:spLocks noChangeShapeType="1"/>
          </p:cNvSpPr>
          <p:nvPr/>
        </p:nvSpPr>
        <p:spPr bwMode="auto">
          <a:xfrm rot="-2131249">
            <a:off x="6492875" y="3997325"/>
            <a:ext cx="1588" cy="1219200"/>
          </a:xfrm>
          <a:prstGeom prst="line">
            <a:avLst/>
          </a:prstGeom>
          <a:noFill/>
          <a:ln w="38100">
            <a:solidFill>
              <a:srgbClr val="8B3A02"/>
            </a:solidFill>
            <a:round/>
            <a:headEnd/>
            <a:tailEnd type="arrow" w="med" len="med"/>
          </a:ln>
        </p:spPr>
        <p:txBody>
          <a:bodyPr wrap="none" anchor="ctr"/>
          <a:lstStyle/>
          <a:p>
            <a:endParaRPr lang="en-US"/>
          </a:p>
        </p:txBody>
      </p:sp>
      <p:sp>
        <p:nvSpPr>
          <p:cNvPr id="42021" name="Line 39"/>
          <p:cNvSpPr>
            <a:spLocks noChangeShapeType="1"/>
          </p:cNvSpPr>
          <p:nvPr/>
        </p:nvSpPr>
        <p:spPr bwMode="auto">
          <a:xfrm>
            <a:off x="6084888" y="4144963"/>
            <a:ext cx="0" cy="974725"/>
          </a:xfrm>
          <a:prstGeom prst="line">
            <a:avLst/>
          </a:prstGeom>
          <a:noFill/>
          <a:ln w="38100">
            <a:solidFill>
              <a:srgbClr val="8B3A02"/>
            </a:solidFill>
            <a:round/>
            <a:headEnd/>
            <a:tailEnd type="arrow" w="med" len="med"/>
          </a:ln>
        </p:spPr>
        <p:txBody>
          <a:bodyPr wrap="none" anchor="ctr"/>
          <a:lstStyle/>
          <a:p>
            <a:endParaRPr lang="en-US"/>
          </a:p>
        </p:txBody>
      </p:sp>
      <p:sp>
        <p:nvSpPr>
          <p:cNvPr id="42022" name="Line 40"/>
          <p:cNvSpPr>
            <a:spLocks noChangeShapeType="1"/>
          </p:cNvSpPr>
          <p:nvPr/>
        </p:nvSpPr>
        <p:spPr bwMode="auto">
          <a:xfrm rot="2173418" flipH="1">
            <a:off x="5651500" y="3956050"/>
            <a:ext cx="23813" cy="1296988"/>
          </a:xfrm>
          <a:prstGeom prst="line">
            <a:avLst/>
          </a:prstGeom>
          <a:noFill/>
          <a:ln w="38100">
            <a:solidFill>
              <a:srgbClr val="8B3A02"/>
            </a:solidFill>
            <a:round/>
            <a:headEnd/>
            <a:tailEnd type="arrow" w="med" len="med"/>
          </a:ln>
        </p:spPr>
        <p:txBody>
          <a:bodyPr wrap="none" anchor="ctr"/>
          <a:lstStyle/>
          <a:p>
            <a:endParaRPr lang="en-US"/>
          </a:p>
        </p:txBody>
      </p:sp>
      <p:sp>
        <p:nvSpPr>
          <p:cNvPr id="42023" name="AutoShape 41"/>
          <p:cNvSpPr>
            <a:spLocks noChangeArrowheads="1"/>
          </p:cNvSpPr>
          <p:nvPr/>
        </p:nvSpPr>
        <p:spPr bwMode="auto">
          <a:xfrm>
            <a:off x="5197475" y="5059363"/>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24" name="Text Box 42"/>
          <p:cNvSpPr txBox="1">
            <a:spLocks noChangeArrowheads="1"/>
          </p:cNvSpPr>
          <p:nvPr/>
        </p:nvSpPr>
        <p:spPr bwMode="auto">
          <a:xfrm>
            <a:off x="4794250" y="4164013"/>
            <a:ext cx="9763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42025" name="AutoShape 43"/>
          <p:cNvSpPr>
            <a:spLocks noChangeArrowheads="1"/>
          </p:cNvSpPr>
          <p:nvPr/>
        </p:nvSpPr>
        <p:spPr bwMode="auto">
          <a:xfrm>
            <a:off x="6810375" y="5056188"/>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26" name="AutoShape 44"/>
          <p:cNvSpPr>
            <a:spLocks noChangeArrowheads="1"/>
          </p:cNvSpPr>
          <p:nvPr/>
        </p:nvSpPr>
        <p:spPr bwMode="auto">
          <a:xfrm>
            <a:off x="6013450" y="5102225"/>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27" name="Text Box 45"/>
          <p:cNvSpPr txBox="1">
            <a:spLocks noChangeArrowheads="1"/>
          </p:cNvSpPr>
          <p:nvPr/>
        </p:nvSpPr>
        <p:spPr bwMode="auto">
          <a:xfrm>
            <a:off x="6450013" y="4267200"/>
            <a:ext cx="342900" cy="530225"/>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400" b="1" i="0">
                <a:solidFill>
                  <a:schemeClr val="tx2"/>
                </a:solidFill>
                <a:latin typeface="Arial" pitchFamily="34" charset="0"/>
                <a:sym typeface="Symbol" pitchFamily="18" charset="2"/>
              </a:rPr>
              <a:t></a:t>
            </a:r>
            <a:endParaRPr lang="en-US" sz="2400" b="1" i="0">
              <a:solidFill>
                <a:schemeClr val="tx2"/>
              </a:solidFill>
              <a:latin typeface="Arial" pitchFamily="34" charset="0"/>
            </a:endParaRPr>
          </a:p>
        </p:txBody>
      </p:sp>
      <p:sp>
        <p:nvSpPr>
          <p:cNvPr id="42028" name="Text Box 46"/>
          <p:cNvSpPr txBox="1">
            <a:spLocks noChangeArrowheads="1"/>
          </p:cNvSpPr>
          <p:nvPr/>
        </p:nvSpPr>
        <p:spPr bwMode="auto">
          <a:xfrm>
            <a:off x="5464175" y="4559300"/>
            <a:ext cx="6715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?tea</a:t>
            </a:r>
          </a:p>
        </p:txBody>
      </p:sp>
      <p:sp>
        <p:nvSpPr>
          <p:cNvPr id="42029" name="Text Box 47"/>
          <p:cNvSpPr txBox="1">
            <a:spLocks noChangeArrowheads="1"/>
          </p:cNvSpPr>
          <p:nvPr/>
        </p:nvSpPr>
        <p:spPr bwMode="auto">
          <a:xfrm>
            <a:off x="6840538" y="5106988"/>
            <a:ext cx="704850" cy="366712"/>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008000"/>
                </a:solidFill>
                <a:latin typeface="Arial" pitchFamily="34" charset="0"/>
              </a:rPr>
              <a:t>pass</a:t>
            </a:r>
            <a:endParaRPr lang="en-GB" b="1" i="0">
              <a:solidFill>
                <a:srgbClr val="008000"/>
              </a:solidFill>
              <a:latin typeface="Arial" pitchFamily="34" charset="0"/>
            </a:endParaRPr>
          </a:p>
        </p:txBody>
      </p:sp>
      <p:sp>
        <p:nvSpPr>
          <p:cNvPr id="42030" name="Text Box 48"/>
          <p:cNvSpPr txBox="1">
            <a:spLocks noChangeArrowheads="1"/>
          </p:cNvSpPr>
          <p:nvPr/>
        </p:nvSpPr>
        <p:spPr bwMode="auto">
          <a:xfrm>
            <a:off x="4994275" y="5119688"/>
            <a:ext cx="514350" cy="366712"/>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42031" name="Text Box 49"/>
          <p:cNvSpPr txBox="1">
            <a:spLocks noChangeArrowheads="1"/>
          </p:cNvSpPr>
          <p:nvPr/>
        </p:nvSpPr>
        <p:spPr bwMode="auto">
          <a:xfrm>
            <a:off x="5837238" y="5145088"/>
            <a:ext cx="514350" cy="366712"/>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cxnSp>
        <p:nvCxnSpPr>
          <p:cNvPr id="42032" name="AutoShape 50"/>
          <p:cNvCxnSpPr>
            <a:cxnSpLocks noChangeShapeType="1"/>
            <a:stCxn id="42019" idx="4"/>
            <a:endCxn id="42025" idx="4"/>
          </p:cNvCxnSpPr>
          <p:nvPr/>
        </p:nvCxnSpPr>
        <p:spPr bwMode="auto">
          <a:xfrm rot="16200000" flipH="1">
            <a:off x="4756944" y="3071019"/>
            <a:ext cx="184150" cy="4071938"/>
          </a:xfrm>
          <a:prstGeom prst="curvedConnector3">
            <a:avLst>
              <a:gd name="adj1" fmla="val 466375"/>
            </a:avLst>
          </a:prstGeom>
          <a:noFill/>
          <a:ln w="12700">
            <a:solidFill>
              <a:schemeClr val="tx1"/>
            </a:solidFill>
            <a:round/>
            <a:headEnd type="triangle" w="med" len="med"/>
            <a:tailEnd type="triangle" w="med" len="med"/>
          </a:ln>
        </p:spPr>
      </p:cxnSp>
      <p:sp>
        <p:nvSpPr>
          <p:cNvPr id="42033" name="Line 51"/>
          <p:cNvSpPr>
            <a:spLocks noChangeShapeType="1"/>
          </p:cNvSpPr>
          <p:nvPr/>
        </p:nvSpPr>
        <p:spPr bwMode="auto">
          <a:xfrm flipH="1">
            <a:off x="5627688" y="1960563"/>
            <a:ext cx="1231900" cy="1114425"/>
          </a:xfrm>
          <a:prstGeom prst="line">
            <a:avLst/>
          </a:prstGeom>
          <a:noFill/>
          <a:ln w="38100">
            <a:solidFill>
              <a:srgbClr val="8B3A02"/>
            </a:solidFill>
            <a:round/>
            <a:headEnd/>
            <a:tailEnd type="arrow" w="med" len="med"/>
          </a:ln>
        </p:spPr>
        <p:txBody>
          <a:bodyPr wrap="none" anchor="ctr"/>
          <a:lstStyle/>
          <a:p>
            <a:endParaRPr lang="en-US"/>
          </a:p>
        </p:txBody>
      </p:sp>
      <p:sp>
        <p:nvSpPr>
          <p:cNvPr id="42034" name="Line 52"/>
          <p:cNvSpPr>
            <a:spLocks noChangeShapeType="1"/>
          </p:cNvSpPr>
          <p:nvPr/>
        </p:nvSpPr>
        <p:spPr bwMode="auto">
          <a:xfrm rot="2173418">
            <a:off x="6540500" y="1928813"/>
            <a:ext cx="125413" cy="1155700"/>
          </a:xfrm>
          <a:prstGeom prst="line">
            <a:avLst/>
          </a:prstGeom>
          <a:noFill/>
          <a:ln w="38100">
            <a:solidFill>
              <a:srgbClr val="8B3A02"/>
            </a:solidFill>
            <a:round/>
            <a:headEnd/>
            <a:tailEnd type="arrow" w="med" len="med"/>
          </a:ln>
        </p:spPr>
        <p:txBody>
          <a:bodyPr wrap="none" anchor="ctr"/>
          <a:lstStyle/>
          <a:p>
            <a:endParaRPr lang="en-US"/>
          </a:p>
        </p:txBody>
      </p:sp>
      <p:sp>
        <p:nvSpPr>
          <p:cNvPr id="42035" name="AutoShape 53"/>
          <p:cNvSpPr>
            <a:spLocks noChangeArrowheads="1"/>
          </p:cNvSpPr>
          <p:nvPr/>
        </p:nvSpPr>
        <p:spPr bwMode="auto">
          <a:xfrm>
            <a:off x="5514975" y="3040063"/>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36" name="Text Box 54"/>
          <p:cNvSpPr txBox="1">
            <a:spLocks noChangeArrowheads="1"/>
          </p:cNvSpPr>
          <p:nvPr/>
        </p:nvSpPr>
        <p:spPr bwMode="auto">
          <a:xfrm>
            <a:off x="5530850" y="1979613"/>
            <a:ext cx="9763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42037" name="AutoShape 55"/>
          <p:cNvSpPr>
            <a:spLocks noChangeArrowheads="1"/>
          </p:cNvSpPr>
          <p:nvPr/>
        </p:nvSpPr>
        <p:spPr bwMode="auto">
          <a:xfrm>
            <a:off x="6203950" y="3006725"/>
            <a:ext cx="147638" cy="142875"/>
          </a:xfrm>
          <a:prstGeom prst="flowChartConnector">
            <a:avLst/>
          </a:prstGeom>
          <a:solidFill>
            <a:schemeClr val="accent2"/>
          </a:solidFill>
          <a:ln w="9525">
            <a:solidFill>
              <a:srgbClr val="8B3A02"/>
            </a:solidFill>
            <a:round/>
            <a:headEnd/>
            <a:tailEnd/>
          </a:ln>
        </p:spPr>
        <p:txBody>
          <a:bodyPr wrap="none" anchor="ctr"/>
          <a:lstStyle/>
          <a:p>
            <a:endParaRPr lang="en-US"/>
          </a:p>
        </p:txBody>
      </p:sp>
      <p:sp>
        <p:nvSpPr>
          <p:cNvPr id="42038" name="Text Box 56"/>
          <p:cNvSpPr txBox="1">
            <a:spLocks noChangeArrowheads="1"/>
          </p:cNvSpPr>
          <p:nvPr/>
        </p:nvSpPr>
        <p:spPr bwMode="auto">
          <a:xfrm>
            <a:off x="5832475" y="2451100"/>
            <a:ext cx="6715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?tea</a:t>
            </a:r>
          </a:p>
        </p:txBody>
      </p:sp>
      <p:sp>
        <p:nvSpPr>
          <p:cNvPr id="42039" name="Text Box 57"/>
          <p:cNvSpPr txBox="1">
            <a:spLocks noChangeArrowheads="1"/>
          </p:cNvSpPr>
          <p:nvPr/>
        </p:nvSpPr>
        <p:spPr bwMode="auto">
          <a:xfrm>
            <a:off x="5324475" y="3087688"/>
            <a:ext cx="514350" cy="366712"/>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42040" name="Text Box 58"/>
          <p:cNvSpPr txBox="1">
            <a:spLocks noChangeArrowheads="1"/>
          </p:cNvSpPr>
          <p:nvPr/>
        </p:nvSpPr>
        <p:spPr bwMode="auto">
          <a:xfrm>
            <a:off x="5997575" y="3062288"/>
            <a:ext cx="514350" cy="366712"/>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
        <p:nvSpPr>
          <p:cNvPr id="42041" name="Text Box 59"/>
          <p:cNvSpPr txBox="1">
            <a:spLocks noChangeArrowheads="1"/>
          </p:cNvSpPr>
          <p:nvPr/>
        </p:nvSpPr>
        <p:spPr bwMode="auto">
          <a:xfrm>
            <a:off x="5502275" y="3287713"/>
            <a:ext cx="9763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?coffee</a:t>
            </a:r>
          </a:p>
        </p:txBody>
      </p:sp>
      <p:sp>
        <p:nvSpPr>
          <p:cNvPr id="42042" name="Text Box 60"/>
          <p:cNvSpPr txBox="1">
            <a:spLocks noChangeArrowheads="1"/>
          </p:cNvSpPr>
          <p:nvPr/>
        </p:nvSpPr>
        <p:spPr bwMode="auto">
          <a:xfrm>
            <a:off x="6299200" y="3492500"/>
            <a:ext cx="671513" cy="457200"/>
          </a:xfrm>
          <a:prstGeom prst="rect">
            <a:avLst/>
          </a:prstGeom>
          <a:noFill/>
          <a:ln w="9525">
            <a:noFill/>
            <a:miter lim="800000"/>
            <a:headEnd/>
            <a:tailEnd/>
          </a:ln>
        </p:spPr>
        <p:txBody>
          <a:bodyPr wrap="none" anchor="ctr">
            <a:spAutoFit/>
          </a:bodyPr>
          <a:lstStyle/>
          <a:p>
            <a:pPr algn="ctr" eaLnBrk="0" hangingPunct="0">
              <a:lnSpc>
                <a:spcPct val="120000"/>
              </a:lnSpc>
              <a:spcBef>
                <a:spcPct val="20000"/>
              </a:spcBef>
            </a:pPr>
            <a:r>
              <a:rPr lang="en-US" sz="2000" b="1" i="0">
                <a:solidFill>
                  <a:srgbClr val="036A66"/>
                </a:solidFill>
                <a:latin typeface="Arial" pitchFamily="34" charset="0"/>
              </a:rPr>
              <a:t> </a:t>
            </a:r>
            <a:r>
              <a:rPr lang="en-US" sz="1600" b="1" i="0">
                <a:solidFill>
                  <a:srgbClr val="036A66"/>
                </a:solidFill>
                <a:latin typeface="Arial" pitchFamily="34" charset="0"/>
              </a:rPr>
              <a:t>?tea</a:t>
            </a:r>
          </a:p>
        </p:txBody>
      </p:sp>
      <p:sp>
        <p:nvSpPr>
          <p:cNvPr id="42043" name="Text Box 61"/>
          <p:cNvSpPr txBox="1">
            <a:spLocks noChangeArrowheads="1"/>
          </p:cNvSpPr>
          <p:nvPr/>
        </p:nvSpPr>
        <p:spPr bwMode="auto">
          <a:xfrm>
            <a:off x="7700963" y="4013200"/>
            <a:ext cx="704850" cy="366713"/>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008000"/>
                </a:solidFill>
                <a:latin typeface="Arial" pitchFamily="34" charset="0"/>
              </a:rPr>
              <a:t>pass</a:t>
            </a:r>
            <a:endParaRPr lang="en-GB" b="1" i="0">
              <a:solidFill>
                <a:srgbClr val="008000"/>
              </a:solidFill>
              <a:latin typeface="Arial" pitchFamily="34" charset="0"/>
            </a:endParaRPr>
          </a:p>
        </p:txBody>
      </p:sp>
      <p:sp>
        <p:nvSpPr>
          <p:cNvPr id="42044" name="Text Box 62"/>
          <p:cNvSpPr txBox="1">
            <a:spLocks noChangeArrowheads="1"/>
          </p:cNvSpPr>
          <p:nvPr/>
        </p:nvSpPr>
        <p:spPr bwMode="auto">
          <a:xfrm>
            <a:off x="6675438" y="4076700"/>
            <a:ext cx="514350" cy="366713"/>
          </a:xfrm>
          <a:prstGeom prst="rect">
            <a:avLst/>
          </a:prstGeom>
          <a:noFill/>
          <a:ln w="9525">
            <a:noFill/>
            <a:miter lim="800000"/>
            <a:headEnd/>
            <a:tailEnd/>
          </a:ln>
        </p:spPr>
        <p:txBody>
          <a:bodyPr wrap="none">
            <a:spAutoFit/>
          </a:bodyPr>
          <a:lstStyle/>
          <a:p>
            <a:pPr algn="r" eaLnBrk="0" hangingPunct="0">
              <a:spcBef>
                <a:spcPct val="50000"/>
              </a:spcBef>
            </a:pPr>
            <a:r>
              <a:rPr lang="en-US" b="1" i="0">
                <a:solidFill>
                  <a:srgbClr val="FF0000"/>
                </a:solidFill>
                <a:latin typeface="Arial" pitchFamily="34" charset="0"/>
              </a:rPr>
              <a:t>fail</a:t>
            </a:r>
            <a:endParaRPr lang="en-GB" b="1" i="0">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   </a:t>
            </a:r>
            <a:fld id="{51725745-0B42-4E50-9540-A5A047525828}" type="slidenum">
              <a:rPr lang="en-US"/>
              <a:pPr/>
              <a:t>39</a:t>
            </a:fld>
            <a:endParaRPr lang="en-US"/>
          </a:p>
        </p:txBody>
      </p:sp>
      <p:sp>
        <p:nvSpPr>
          <p:cNvPr id="697346" name="Rectangle 2"/>
          <p:cNvSpPr>
            <a:spLocks noGrp="1" noChangeArrowheads="1"/>
          </p:cNvSpPr>
          <p:nvPr>
            <p:ph type="title"/>
          </p:nvPr>
        </p:nvSpPr>
        <p:spPr/>
        <p:txBody>
          <a:bodyPr/>
          <a:lstStyle/>
          <a:p>
            <a:r>
              <a:rPr lang="en-GB" smtClean="0"/>
              <a:t>Test Result Analysis: Completeness</a:t>
            </a:r>
          </a:p>
        </p:txBody>
      </p:sp>
      <p:sp>
        <p:nvSpPr>
          <p:cNvPr id="697347" name="Rectangle 3"/>
          <p:cNvSpPr>
            <a:spLocks noGrp="1" noChangeArrowheads="1"/>
          </p:cNvSpPr>
          <p:nvPr>
            <p:ph type="body" idx="1"/>
          </p:nvPr>
        </p:nvSpPr>
        <p:spPr>
          <a:xfrm>
            <a:off x="457200" y="1662370"/>
            <a:ext cx="8229600" cy="4628893"/>
          </a:xfrm>
          <a:noFill/>
          <a:ln/>
        </p:spPr>
        <p:txBody>
          <a:bodyPr/>
          <a:lstStyle/>
          <a:p>
            <a:pPr marL="342900" indent="-342900">
              <a:lnSpc>
                <a:spcPct val="130000"/>
              </a:lnSpc>
              <a:buFontTx/>
              <a:buNone/>
            </a:pPr>
            <a:r>
              <a:rPr lang="en-GB" sz="2000" dirty="0" smtClean="0"/>
              <a:t>For every test </a:t>
            </a:r>
            <a:r>
              <a:rPr lang="en-GB" sz="2000" dirty="0" smtClean="0">
                <a:solidFill>
                  <a:srgbClr val="990033"/>
                </a:solidFill>
              </a:rPr>
              <a:t> </a:t>
            </a:r>
            <a:r>
              <a:rPr lang="en-GB" sz="2000" dirty="0" smtClean="0">
                <a:solidFill>
                  <a:srgbClr val="CC3300"/>
                </a:solidFill>
              </a:rPr>
              <a:t>t</a:t>
            </a:r>
            <a:br>
              <a:rPr lang="en-GB" sz="2000" dirty="0" smtClean="0">
                <a:solidFill>
                  <a:srgbClr val="CC3300"/>
                </a:solidFill>
              </a:rPr>
            </a:br>
            <a:r>
              <a:rPr lang="en-GB" sz="2000" dirty="0" smtClean="0"/>
              <a:t>generated with the </a:t>
            </a:r>
            <a:r>
              <a:rPr lang="en-GB" sz="2000" dirty="0" err="1" smtClean="0">
                <a:solidFill>
                  <a:srgbClr val="CC3300"/>
                </a:solidFill>
              </a:rPr>
              <a:t>ioco</a:t>
            </a:r>
            <a:r>
              <a:rPr lang="en-GB" sz="2000" dirty="0" smtClean="0"/>
              <a:t> test generation algorithm we have:</a:t>
            </a:r>
          </a:p>
          <a:p>
            <a:pPr marL="342900" indent="-342900">
              <a:lnSpc>
                <a:spcPct val="110000"/>
              </a:lnSpc>
              <a:buFontTx/>
              <a:buNone/>
            </a:pPr>
            <a:endParaRPr lang="en-GB" sz="2000" dirty="0" smtClean="0"/>
          </a:p>
          <a:p>
            <a:pPr marL="342900" indent="-342900">
              <a:lnSpc>
                <a:spcPct val="130000"/>
              </a:lnSpc>
            </a:pPr>
            <a:r>
              <a:rPr lang="en-GB" sz="2000" dirty="0" smtClean="0">
                <a:solidFill>
                  <a:srgbClr val="CC3300"/>
                </a:solidFill>
              </a:rPr>
              <a:t>Soundness :</a:t>
            </a:r>
            <a:br>
              <a:rPr lang="en-GB" sz="2000" dirty="0" smtClean="0">
                <a:solidFill>
                  <a:srgbClr val="CC3300"/>
                </a:solidFill>
              </a:rPr>
            </a:br>
            <a:r>
              <a:rPr lang="en-GB" sz="2000" dirty="0" smtClean="0">
                <a:solidFill>
                  <a:srgbClr val="CC3300"/>
                </a:solidFill>
              </a:rPr>
              <a:t>t</a:t>
            </a:r>
            <a:r>
              <a:rPr lang="en-GB" sz="2000" dirty="0" smtClean="0">
                <a:solidFill>
                  <a:srgbClr val="990033"/>
                </a:solidFill>
              </a:rPr>
              <a:t> </a:t>
            </a:r>
            <a:r>
              <a:rPr lang="en-GB" sz="2000" dirty="0" smtClean="0"/>
              <a:t> will never fail with a correct implementation</a:t>
            </a:r>
            <a:br>
              <a:rPr lang="en-GB" sz="2000" dirty="0" smtClean="0"/>
            </a:br>
            <a:r>
              <a:rPr lang="en-GB" sz="2000" dirty="0" smtClean="0"/>
              <a:t>	</a:t>
            </a:r>
            <a:r>
              <a:rPr lang="en-GB" sz="2000" dirty="0" err="1" smtClean="0">
                <a:solidFill>
                  <a:srgbClr val="336699"/>
                </a:solidFill>
              </a:rPr>
              <a:t>i</a:t>
            </a:r>
            <a:r>
              <a:rPr lang="en-GB" sz="2000" dirty="0" smtClean="0"/>
              <a:t> </a:t>
            </a:r>
            <a:r>
              <a:rPr lang="en-GB" sz="2000" dirty="0" err="1" smtClean="0">
                <a:solidFill>
                  <a:srgbClr val="CC3300"/>
                </a:solidFill>
              </a:rPr>
              <a:t>ioco</a:t>
            </a:r>
            <a:r>
              <a:rPr lang="en-GB" sz="2000" dirty="0" smtClean="0">
                <a:solidFill>
                  <a:schemeClr val="tx1"/>
                </a:solidFill>
              </a:rPr>
              <a:t> s   </a:t>
            </a:r>
            <a:r>
              <a:rPr lang="en-GB" sz="2000" dirty="0" smtClean="0"/>
              <a:t> implies    </a:t>
            </a:r>
            <a:r>
              <a:rPr lang="en-GB" sz="2000" dirty="0" err="1" smtClean="0">
                <a:solidFill>
                  <a:srgbClr val="CC3300"/>
                </a:solidFill>
              </a:rPr>
              <a:t>i</a:t>
            </a:r>
            <a:r>
              <a:rPr lang="en-GB" sz="2000" dirty="0" smtClean="0">
                <a:solidFill>
                  <a:schemeClr val="tx1"/>
                </a:solidFill>
              </a:rPr>
              <a:t> </a:t>
            </a:r>
            <a:r>
              <a:rPr lang="en-GB" sz="2000" dirty="0" smtClean="0"/>
              <a:t>passes </a:t>
            </a:r>
            <a:r>
              <a:rPr lang="en-GB" sz="2000" dirty="0" smtClean="0">
                <a:solidFill>
                  <a:srgbClr val="CC3300"/>
                </a:solidFill>
              </a:rPr>
              <a:t>t</a:t>
            </a:r>
          </a:p>
          <a:p>
            <a:pPr marL="342900" indent="-342900">
              <a:lnSpc>
                <a:spcPct val="130000"/>
              </a:lnSpc>
            </a:pPr>
            <a:endParaRPr lang="en-GB" sz="2000" dirty="0" smtClean="0">
              <a:solidFill>
                <a:srgbClr val="990033"/>
              </a:solidFill>
            </a:endParaRPr>
          </a:p>
          <a:p>
            <a:pPr marL="342900" indent="-342900">
              <a:lnSpc>
                <a:spcPct val="130000"/>
              </a:lnSpc>
            </a:pPr>
            <a:r>
              <a:rPr lang="en-GB" sz="2000" dirty="0" smtClean="0">
                <a:solidFill>
                  <a:srgbClr val="CC3300"/>
                </a:solidFill>
              </a:rPr>
              <a:t>Exhaustiveness :</a:t>
            </a:r>
            <a:r>
              <a:rPr lang="en-GB" sz="2000" dirty="0" smtClean="0"/>
              <a:t/>
            </a:r>
            <a:br>
              <a:rPr lang="en-GB" sz="2000" dirty="0" smtClean="0"/>
            </a:br>
            <a:r>
              <a:rPr lang="en-GB" sz="2000" dirty="0" smtClean="0"/>
              <a:t>each incorrect implementation can be detected</a:t>
            </a:r>
            <a:br>
              <a:rPr lang="en-GB" sz="2000" dirty="0" smtClean="0"/>
            </a:br>
            <a:r>
              <a:rPr lang="en-GB" sz="2000" dirty="0" smtClean="0"/>
              <a:t>with a generated test </a:t>
            </a:r>
            <a:r>
              <a:rPr lang="en-GB" sz="2000" dirty="0" smtClean="0">
                <a:solidFill>
                  <a:srgbClr val="CC3300"/>
                </a:solidFill>
              </a:rPr>
              <a:t>t</a:t>
            </a:r>
            <a:br>
              <a:rPr lang="en-GB" sz="2000" dirty="0" smtClean="0">
                <a:solidFill>
                  <a:srgbClr val="CC3300"/>
                </a:solidFill>
              </a:rPr>
            </a:br>
            <a:r>
              <a:rPr lang="en-GB" sz="2000" dirty="0" smtClean="0"/>
              <a:t>	</a:t>
            </a:r>
            <a:r>
              <a:rPr lang="en-GB" sz="2000" dirty="0" err="1" smtClean="0">
                <a:solidFill>
                  <a:schemeClr val="tx1"/>
                </a:solidFill>
              </a:rPr>
              <a:t>i</a:t>
            </a:r>
            <a:r>
              <a:rPr lang="en-GB" sz="2000" dirty="0" smtClean="0"/>
              <a:t> </a:t>
            </a:r>
            <a:r>
              <a:rPr lang="en-GB" sz="2000" dirty="0" err="1" smtClean="0">
                <a:solidFill>
                  <a:srgbClr val="CC3300"/>
                </a:solidFill>
              </a:rPr>
              <a:t>ioco</a:t>
            </a:r>
            <a:r>
              <a:rPr lang="en-GB" sz="2000" dirty="0" smtClean="0"/>
              <a:t> </a:t>
            </a:r>
            <a:r>
              <a:rPr lang="en-GB" sz="2000" dirty="0" smtClean="0">
                <a:solidFill>
                  <a:schemeClr val="tx1"/>
                </a:solidFill>
              </a:rPr>
              <a:t>s    </a:t>
            </a:r>
            <a:r>
              <a:rPr lang="en-GB" sz="2000" dirty="0" smtClean="0"/>
              <a:t>implies</a:t>
            </a:r>
            <a:r>
              <a:rPr lang="en-GB" sz="2000" dirty="0" smtClean="0">
                <a:solidFill>
                  <a:schemeClr val="tx1"/>
                </a:solidFill>
              </a:rPr>
              <a:t>    </a:t>
            </a:r>
            <a:r>
              <a:rPr lang="en-GB" sz="2000" dirty="0" smtClean="0">
                <a:sym typeface="Symbol" pitchFamily="18" charset="2"/>
              </a:rPr>
              <a:t></a:t>
            </a:r>
            <a:r>
              <a:rPr lang="en-GB" sz="2000" dirty="0" smtClean="0">
                <a:solidFill>
                  <a:schemeClr val="tx1"/>
                </a:solidFill>
              </a:rPr>
              <a:t> </a:t>
            </a:r>
            <a:r>
              <a:rPr lang="en-GB" sz="2000" dirty="0" smtClean="0">
                <a:solidFill>
                  <a:srgbClr val="CC3300"/>
                </a:solidFill>
              </a:rPr>
              <a:t>t</a:t>
            </a:r>
            <a:r>
              <a:rPr lang="en-GB" sz="2000" dirty="0" smtClean="0">
                <a:solidFill>
                  <a:schemeClr val="tx1"/>
                </a:solidFill>
              </a:rPr>
              <a:t> :   </a:t>
            </a:r>
            <a:r>
              <a:rPr lang="en-GB" sz="2000" dirty="0" err="1" smtClean="0">
                <a:solidFill>
                  <a:schemeClr val="tx1"/>
                </a:solidFill>
              </a:rPr>
              <a:t>i</a:t>
            </a:r>
            <a:r>
              <a:rPr lang="en-GB" sz="2000" dirty="0" smtClean="0">
                <a:solidFill>
                  <a:schemeClr val="tx1"/>
                </a:solidFill>
              </a:rPr>
              <a:t> </a:t>
            </a:r>
            <a:r>
              <a:rPr lang="en-GB" sz="2000" dirty="0" smtClean="0"/>
              <a:t>fails</a:t>
            </a:r>
            <a:r>
              <a:rPr lang="en-GB" sz="2000" dirty="0" smtClean="0">
                <a:solidFill>
                  <a:schemeClr val="tx1"/>
                </a:solidFill>
              </a:rPr>
              <a:t> </a:t>
            </a:r>
            <a:r>
              <a:rPr lang="en-GB" sz="2000" dirty="0" smtClean="0">
                <a:solidFill>
                  <a:srgbClr val="CC3300"/>
                </a:solidFill>
              </a:rPr>
              <a:t>t</a:t>
            </a:r>
          </a:p>
        </p:txBody>
      </p:sp>
      <p:sp>
        <p:nvSpPr>
          <p:cNvPr id="697348" name="Line 4"/>
          <p:cNvSpPr>
            <a:spLocks noChangeShapeType="1"/>
          </p:cNvSpPr>
          <p:nvPr/>
        </p:nvSpPr>
        <p:spPr bwMode="auto">
          <a:xfrm flipH="1">
            <a:off x="1614815" y="5886920"/>
            <a:ext cx="322262" cy="407987"/>
          </a:xfrm>
          <a:prstGeom prst="line">
            <a:avLst/>
          </a:prstGeom>
          <a:noFill/>
          <a:ln w="38100">
            <a:solidFill>
              <a:schemeClr val="tx1"/>
            </a:solid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r>
              <a:rPr lang="en-US"/>
              <a:t>   </a:t>
            </a:r>
            <a:fld id="{AF5567E9-6A2F-4AE2-BB29-E1618D278F32}" type="slidenum">
              <a:rPr lang="en-US"/>
              <a:pPr/>
              <a:t>4</a:t>
            </a:fld>
            <a:endParaRPr lang="en-US"/>
          </a:p>
        </p:txBody>
      </p:sp>
      <p:sp>
        <p:nvSpPr>
          <p:cNvPr id="16387" name="Rectangle 3"/>
          <p:cNvSpPr>
            <a:spLocks noGrp="1" noChangeArrowheads="1"/>
          </p:cNvSpPr>
          <p:nvPr>
            <p:ph type="body" idx="1"/>
          </p:nvPr>
        </p:nvSpPr>
        <p:spPr>
          <a:xfrm>
            <a:off x="731838" y="1854200"/>
            <a:ext cx="4148137" cy="2573338"/>
          </a:xfrm>
          <a:noFill/>
        </p:spPr>
        <p:txBody>
          <a:bodyPr/>
          <a:lstStyle/>
          <a:p>
            <a:pPr marL="342900" indent="-342900">
              <a:lnSpc>
                <a:spcPct val="130000"/>
              </a:lnSpc>
              <a:buFontTx/>
              <a:buNone/>
            </a:pPr>
            <a:r>
              <a:rPr lang="en-US" sz="2000" smtClean="0"/>
              <a:t>	checking or measuring</a:t>
            </a:r>
            <a:br>
              <a:rPr lang="en-US" sz="2000" smtClean="0"/>
            </a:br>
            <a:r>
              <a:rPr lang="en-US" sz="2000" smtClean="0"/>
              <a:t>some quality characteristics</a:t>
            </a:r>
            <a:br>
              <a:rPr lang="en-US" sz="2000" smtClean="0"/>
            </a:br>
            <a:r>
              <a:rPr lang="en-US" sz="2000" smtClean="0"/>
              <a:t>of an executing object</a:t>
            </a:r>
            <a:br>
              <a:rPr lang="en-US" sz="2000" smtClean="0"/>
            </a:br>
            <a:r>
              <a:rPr lang="en-US" sz="2000" smtClean="0"/>
              <a:t>by performing experiments</a:t>
            </a:r>
            <a:br>
              <a:rPr lang="en-US" sz="2000" smtClean="0"/>
            </a:br>
            <a:r>
              <a:rPr lang="en-US" sz="2000" smtClean="0"/>
              <a:t>in a controlled way</a:t>
            </a:r>
            <a:br>
              <a:rPr lang="en-US" sz="2000" smtClean="0"/>
            </a:br>
            <a:r>
              <a:rPr lang="en-US" sz="2000" smtClean="0"/>
              <a:t>w.r.t. a specification</a:t>
            </a:r>
          </a:p>
        </p:txBody>
      </p:sp>
      <p:sp>
        <p:nvSpPr>
          <p:cNvPr id="16388" name="Rectangle 4"/>
          <p:cNvSpPr>
            <a:spLocks noChangeArrowheads="1"/>
          </p:cNvSpPr>
          <p:nvPr/>
        </p:nvSpPr>
        <p:spPr bwMode="auto">
          <a:xfrm>
            <a:off x="5083175" y="4114800"/>
            <a:ext cx="2746375" cy="685800"/>
          </a:xfrm>
          <a:prstGeom prst="rect">
            <a:avLst/>
          </a:prstGeom>
          <a:solidFill>
            <a:srgbClr val="00FFFF"/>
          </a:solidFill>
          <a:ln w="9525">
            <a:noFill/>
            <a:miter lim="800000"/>
            <a:headEnd/>
            <a:tailEnd/>
          </a:ln>
        </p:spPr>
        <p:txBody>
          <a:bodyPr wrap="none" anchor="ctr"/>
          <a:lstStyle/>
          <a:p>
            <a:endParaRPr lang="en-US"/>
          </a:p>
        </p:txBody>
      </p:sp>
      <p:sp>
        <p:nvSpPr>
          <p:cNvPr id="16389" name="Rectangle 5"/>
          <p:cNvSpPr>
            <a:spLocks noChangeArrowheads="1"/>
          </p:cNvSpPr>
          <p:nvPr/>
        </p:nvSpPr>
        <p:spPr bwMode="auto">
          <a:xfrm>
            <a:off x="5089525" y="4127500"/>
            <a:ext cx="889000" cy="2308225"/>
          </a:xfrm>
          <a:prstGeom prst="rect">
            <a:avLst/>
          </a:prstGeom>
          <a:solidFill>
            <a:srgbClr val="00FFFF"/>
          </a:solidFill>
          <a:ln w="9525">
            <a:noFill/>
            <a:miter lim="800000"/>
            <a:headEnd/>
            <a:tailEnd/>
          </a:ln>
        </p:spPr>
        <p:txBody>
          <a:bodyPr wrap="none" anchor="ctr"/>
          <a:lstStyle/>
          <a:p>
            <a:endParaRPr lang="en-US"/>
          </a:p>
        </p:txBody>
      </p:sp>
      <p:sp>
        <p:nvSpPr>
          <p:cNvPr id="16390" name="Text Box 6"/>
          <p:cNvSpPr txBox="1">
            <a:spLocks noChangeArrowheads="1"/>
          </p:cNvSpPr>
          <p:nvPr/>
        </p:nvSpPr>
        <p:spPr bwMode="auto">
          <a:xfrm>
            <a:off x="5286375" y="4081463"/>
            <a:ext cx="1389063" cy="582612"/>
          </a:xfrm>
          <a:prstGeom prst="rect">
            <a:avLst/>
          </a:prstGeom>
          <a:noFill/>
          <a:ln w="9525">
            <a:noFill/>
            <a:miter lim="800000"/>
            <a:headEnd/>
            <a:tailEnd/>
          </a:ln>
        </p:spPr>
        <p:txBody>
          <a:bodyPr>
            <a:spAutoFit/>
          </a:bodyPr>
          <a:lstStyle/>
          <a:p>
            <a:pPr eaLnBrk="0" hangingPunct="0">
              <a:lnSpc>
                <a:spcPct val="70000"/>
              </a:lnSpc>
              <a:spcBef>
                <a:spcPct val="20000"/>
              </a:spcBef>
              <a:buClr>
                <a:schemeClr val="accent2"/>
              </a:buClr>
              <a:buSzPct val="120000"/>
              <a:buFont typeface="Wingdings" pitchFamily="2" charset="2"/>
              <a:buNone/>
            </a:pPr>
            <a:r>
              <a:rPr lang="en-GB" b="1" i="0">
                <a:solidFill>
                  <a:schemeClr val="tx1"/>
                </a:solidFill>
                <a:latin typeface="Arial" pitchFamily="34" charset="0"/>
              </a:rPr>
              <a:t/>
            </a:r>
            <a:br>
              <a:rPr lang="en-GB" b="1" i="0">
                <a:solidFill>
                  <a:schemeClr val="tx1"/>
                </a:solidFill>
                <a:latin typeface="Arial" pitchFamily="34" charset="0"/>
              </a:rPr>
            </a:br>
            <a:r>
              <a:rPr lang="en-GB" sz="2800" b="1" i="0">
                <a:solidFill>
                  <a:schemeClr val="tx1"/>
                </a:solidFill>
                <a:latin typeface="Arial" pitchFamily="34" charset="0"/>
              </a:rPr>
              <a:t>tester</a:t>
            </a:r>
          </a:p>
        </p:txBody>
      </p:sp>
      <p:grpSp>
        <p:nvGrpSpPr>
          <p:cNvPr id="2" name="Group 7"/>
          <p:cNvGrpSpPr>
            <a:grpSpLocks/>
          </p:cNvGrpSpPr>
          <p:nvPr/>
        </p:nvGrpSpPr>
        <p:grpSpPr bwMode="auto">
          <a:xfrm>
            <a:off x="2374900" y="4864100"/>
            <a:ext cx="2701925" cy="1449388"/>
            <a:chOff x="2110" y="2771"/>
            <a:chExt cx="1606" cy="913"/>
          </a:xfrm>
        </p:grpSpPr>
        <p:sp>
          <p:nvSpPr>
            <p:cNvPr id="16397" name="AutoShape 8"/>
            <p:cNvSpPr>
              <a:spLocks noChangeArrowheads="1"/>
            </p:cNvSpPr>
            <p:nvPr/>
          </p:nvSpPr>
          <p:spPr bwMode="auto">
            <a:xfrm>
              <a:off x="2110" y="2771"/>
              <a:ext cx="1396" cy="913"/>
            </a:xfrm>
            <a:prstGeom prst="verticalScroll">
              <a:avLst>
                <a:gd name="adj" fmla="val 21046"/>
              </a:avLst>
            </a:prstGeom>
            <a:solidFill>
              <a:srgbClr val="00FF00"/>
            </a:solidFill>
            <a:ln w="9525">
              <a:solidFill>
                <a:schemeClr val="bg2"/>
              </a:solidFill>
              <a:round/>
              <a:headEnd/>
              <a:tailEnd/>
            </a:ln>
          </p:spPr>
          <p:txBody>
            <a:bodyPr wrap="none" anchor="ctr"/>
            <a:lstStyle/>
            <a:p>
              <a:pPr eaLnBrk="0" hangingPunct="0">
                <a:lnSpc>
                  <a:spcPct val="160000"/>
                </a:lnSpc>
                <a:spcBef>
                  <a:spcPct val="20000"/>
                </a:spcBef>
                <a:buClr>
                  <a:schemeClr val="accent2"/>
                </a:buClr>
                <a:buSzPct val="120000"/>
                <a:buFont typeface="Wingdings" pitchFamily="2" charset="2"/>
                <a:buNone/>
              </a:pPr>
              <a:r>
                <a:rPr lang="en-GB" sz="2000" b="1" i="0">
                  <a:solidFill>
                    <a:srgbClr val="006600"/>
                  </a:solidFill>
                  <a:latin typeface="Arial" pitchFamily="34" charset="0"/>
                </a:rPr>
                <a:t>specification</a:t>
              </a:r>
            </a:p>
          </p:txBody>
        </p:sp>
        <p:sp>
          <p:nvSpPr>
            <p:cNvPr id="16398" name="Line 9"/>
            <p:cNvSpPr>
              <a:spLocks noChangeShapeType="1"/>
            </p:cNvSpPr>
            <p:nvPr/>
          </p:nvSpPr>
          <p:spPr bwMode="auto">
            <a:xfrm>
              <a:off x="3318" y="3234"/>
              <a:ext cx="398" cy="1"/>
            </a:xfrm>
            <a:prstGeom prst="line">
              <a:avLst/>
            </a:prstGeom>
            <a:noFill/>
            <a:ln w="76200">
              <a:solidFill>
                <a:srgbClr val="CC0000"/>
              </a:solidFill>
              <a:round/>
              <a:headEnd/>
              <a:tailEnd type="triangle" w="med" len="med"/>
            </a:ln>
          </p:spPr>
          <p:txBody>
            <a:bodyPr/>
            <a:lstStyle/>
            <a:p>
              <a:endParaRPr lang="en-US"/>
            </a:p>
          </p:txBody>
        </p:sp>
      </p:grpSp>
      <p:sp>
        <p:nvSpPr>
          <p:cNvPr id="16392" name="Rectangle 10"/>
          <p:cNvSpPr>
            <a:spLocks noChangeArrowheads="1"/>
          </p:cNvSpPr>
          <p:nvPr/>
        </p:nvSpPr>
        <p:spPr bwMode="auto">
          <a:xfrm>
            <a:off x="6196013" y="4972050"/>
            <a:ext cx="2489200" cy="1425575"/>
          </a:xfrm>
          <a:prstGeom prst="rect">
            <a:avLst/>
          </a:prstGeom>
          <a:solidFill>
            <a:srgbClr val="5F5F5F"/>
          </a:solidFill>
          <a:ln w="9525">
            <a:noFill/>
            <a:miter lim="800000"/>
            <a:headEnd/>
            <a:tailEnd/>
          </a:ln>
        </p:spPr>
        <p:txBody>
          <a:bodyPr wrap="none" anchor="ctr"/>
          <a:lstStyle/>
          <a:p>
            <a:pPr algn="ctr" eaLnBrk="0" hangingPunct="0">
              <a:lnSpc>
                <a:spcPct val="9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br>
              <a:rPr lang="en-GB" sz="3200" i="0">
                <a:solidFill>
                  <a:srgbClr val="FFFF66"/>
                </a:solidFill>
                <a:latin typeface="Arial" pitchFamily="34" charset="0"/>
              </a:rPr>
            </a:br>
            <a:endParaRPr lang="en-GB" sz="3200" i="0">
              <a:solidFill>
                <a:srgbClr val="FFFF66"/>
              </a:solidFill>
              <a:latin typeface="Arial" pitchFamily="34" charset="0"/>
            </a:endParaRPr>
          </a:p>
        </p:txBody>
      </p:sp>
      <p:sp>
        <p:nvSpPr>
          <p:cNvPr id="16393" name="Text Box 11"/>
          <p:cNvSpPr txBox="1">
            <a:spLocks noChangeArrowheads="1"/>
          </p:cNvSpPr>
          <p:nvPr/>
        </p:nvSpPr>
        <p:spPr bwMode="auto">
          <a:xfrm>
            <a:off x="6248400" y="5884863"/>
            <a:ext cx="2355850" cy="396875"/>
          </a:xfrm>
          <a:prstGeom prst="rect">
            <a:avLst/>
          </a:prstGeom>
          <a:noFill/>
          <a:ln w="9525" algn="ctr">
            <a:noFill/>
            <a:miter lim="800000"/>
            <a:headEnd/>
            <a:tailEnd/>
          </a:ln>
        </p:spPr>
        <p:txBody>
          <a:bodyPr wrap="none">
            <a:spAutoFit/>
          </a:bodyPr>
          <a:lstStyle/>
          <a:p>
            <a:pPr algn="ctr" eaLnBrk="0" hangingPunct="0"/>
            <a:r>
              <a:rPr lang="en-US" sz="2000" i="0">
                <a:solidFill>
                  <a:srgbClr val="FFFF66"/>
                </a:solidFill>
                <a:latin typeface="Arial" pitchFamily="34" charset="0"/>
              </a:rPr>
              <a:t>System Under Test</a:t>
            </a:r>
          </a:p>
        </p:txBody>
      </p:sp>
      <p:sp>
        <p:nvSpPr>
          <p:cNvPr id="16394" name="AutoShape 12"/>
          <p:cNvSpPr>
            <a:spLocks noChangeArrowheads="1"/>
          </p:cNvSpPr>
          <p:nvPr/>
        </p:nvSpPr>
        <p:spPr bwMode="auto">
          <a:xfrm>
            <a:off x="6681788" y="4518025"/>
            <a:ext cx="377825" cy="646113"/>
          </a:xfrm>
          <a:prstGeom prst="upDownArrow">
            <a:avLst>
              <a:gd name="adj1" fmla="val 50000"/>
              <a:gd name="adj2" fmla="val 34202"/>
            </a:avLst>
          </a:prstGeom>
          <a:solidFill>
            <a:srgbClr val="CC0000"/>
          </a:solidFill>
          <a:ln w="9525">
            <a:noFill/>
            <a:miter lim="800000"/>
            <a:headEnd/>
            <a:tailEnd/>
          </a:ln>
        </p:spPr>
        <p:txBody>
          <a:bodyPr wrap="none" anchor="ctr"/>
          <a:lstStyle/>
          <a:p>
            <a:endParaRPr lang="en-US"/>
          </a:p>
        </p:txBody>
      </p:sp>
      <p:sp>
        <p:nvSpPr>
          <p:cNvPr id="16395" name="AutoShape 13"/>
          <p:cNvSpPr>
            <a:spLocks noChangeArrowheads="1"/>
          </p:cNvSpPr>
          <p:nvPr/>
        </p:nvSpPr>
        <p:spPr bwMode="auto">
          <a:xfrm rot="5400000">
            <a:off x="5890419" y="5306219"/>
            <a:ext cx="377825" cy="646113"/>
          </a:xfrm>
          <a:prstGeom prst="upDownArrow">
            <a:avLst>
              <a:gd name="adj1" fmla="val 50000"/>
              <a:gd name="adj2" fmla="val 34202"/>
            </a:avLst>
          </a:prstGeom>
          <a:solidFill>
            <a:srgbClr val="CC0000"/>
          </a:solidFill>
          <a:ln w="9525">
            <a:noFill/>
            <a:miter lim="800000"/>
            <a:headEnd/>
            <a:tailEnd/>
          </a:ln>
        </p:spPr>
        <p:txBody>
          <a:bodyPr wrap="none" anchor="ctr"/>
          <a:lstStyle/>
          <a:p>
            <a:endParaRPr lang="en-US"/>
          </a:p>
        </p:txBody>
      </p:sp>
      <p:sp>
        <p:nvSpPr>
          <p:cNvPr id="16396" name="Rectangle 15"/>
          <p:cNvSpPr>
            <a:spLocks noGrp="1" noChangeArrowheads="1"/>
          </p:cNvSpPr>
          <p:nvPr>
            <p:ph type="title"/>
          </p:nvPr>
        </p:nvSpPr>
        <p:spPr>
          <a:noFill/>
        </p:spPr>
        <p:txBody>
          <a:bodyPr/>
          <a:lstStyle/>
          <a:p>
            <a:r>
              <a:rPr lang="en-US" smtClean="0"/>
              <a:t>(Software)  Testing</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Rectangle 14"/>
          <p:cNvSpPr>
            <a:spLocks noGrp="1" noChangeArrowheads="1"/>
          </p:cNvSpPr>
          <p:nvPr>
            <p:ph type="sldNum" sz="quarter" idx="10"/>
          </p:nvPr>
        </p:nvSpPr>
        <p:spPr>
          <a:ln/>
        </p:spPr>
        <p:txBody>
          <a:bodyPr/>
          <a:lstStyle/>
          <a:p>
            <a:r>
              <a:rPr lang="en-US"/>
              <a:t>   </a:t>
            </a:r>
            <a:fld id="{AF4A399E-DC35-4820-971A-D7C9848C651F}" type="slidenum">
              <a:rPr lang="en-US"/>
              <a:pPr/>
              <a:t>40</a:t>
            </a:fld>
            <a:endParaRPr lang="en-US"/>
          </a:p>
        </p:txBody>
      </p:sp>
      <p:grpSp>
        <p:nvGrpSpPr>
          <p:cNvPr id="2" name="Group 3"/>
          <p:cNvGrpSpPr>
            <a:grpSpLocks/>
          </p:cNvGrpSpPr>
          <p:nvPr/>
        </p:nvGrpSpPr>
        <p:grpSpPr bwMode="auto">
          <a:xfrm>
            <a:off x="3227388" y="1930400"/>
            <a:ext cx="4302125" cy="4465638"/>
            <a:chOff x="2196" y="1192"/>
            <a:chExt cx="2790" cy="2886"/>
          </a:xfrm>
        </p:grpSpPr>
        <p:cxnSp>
          <p:nvCxnSpPr>
            <p:cNvPr id="496644" name="AutoShape 4"/>
            <p:cNvCxnSpPr>
              <a:cxnSpLocks noChangeShapeType="1"/>
            </p:cNvCxnSpPr>
            <p:nvPr/>
          </p:nvCxnSpPr>
          <p:spPr bwMode="auto">
            <a:xfrm flipH="1">
              <a:off x="4277" y="2086"/>
              <a:ext cx="2" cy="627"/>
            </a:xfrm>
            <a:prstGeom prst="straightConnector1">
              <a:avLst/>
            </a:prstGeom>
            <a:noFill/>
            <a:ln w="76200">
              <a:solidFill>
                <a:srgbClr val="993300"/>
              </a:solidFill>
              <a:round/>
              <a:headEnd type="triangle" w="med" len="med"/>
              <a:tailEnd type="triangle" w="med" len="med"/>
            </a:ln>
            <a:effectLst/>
          </p:spPr>
        </p:cxnSp>
        <p:cxnSp>
          <p:nvCxnSpPr>
            <p:cNvPr id="496645" name="AutoShape 5"/>
            <p:cNvCxnSpPr>
              <a:cxnSpLocks noChangeShapeType="1"/>
            </p:cNvCxnSpPr>
            <p:nvPr/>
          </p:nvCxnSpPr>
          <p:spPr bwMode="auto">
            <a:xfrm flipH="1">
              <a:off x="3226" y="1717"/>
              <a:ext cx="535" cy="4"/>
            </a:xfrm>
            <a:prstGeom prst="straightConnector1">
              <a:avLst/>
            </a:prstGeom>
            <a:noFill/>
            <a:ln w="76200">
              <a:solidFill>
                <a:schemeClr val="tx1"/>
              </a:solidFill>
              <a:round/>
              <a:headEnd/>
              <a:tailEnd type="triangle" w="med" len="med"/>
            </a:ln>
            <a:effectLst/>
          </p:spPr>
        </p:cxnSp>
        <p:sp>
          <p:nvSpPr>
            <p:cNvPr id="496646" name="AutoShape 6"/>
            <p:cNvSpPr>
              <a:spLocks noChangeArrowheads="1"/>
            </p:cNvSpPr>
            <p:nvPr/>
          </p:nvSpPr>
          <p:spPr bwMode="auto">
            <a:xfrm>
              <a:off x="3600" y="1347"/>
              <a:ext cx="1314" cy="739"/>
            </a:xfrm>
            <a:prstGeom prst="verticalScroll">
              <a:avLst>
                <a:gd name="adj" fmla="val 21046"/>
              </a:avLst>
            </a:prstGeom>
            <a:solidFill>
              <a:srgbClr val="00FF00"/>
            </a:solidFill>
            <a:ln w="9525">
              <a:solidFill>
                <a:schemeClr val="bg2"/>
              </a:solidFill>
              <a:round/>
              <a:headEnd/>
              <a:tailEnd/>
            </a:ln>
            <a:effectLst/>
          </p:spPr>
          <p:txBody>
            <a:bodyPr wrap="none" anchor="ctr"/>
            <a:lstStyle/>
            <a:p>
              <a:pPr algn="ctr" eaLnBrk="0" hangingPunct="0">
                <a:lnSpc>
                  <a:spcPct val="120000"/>
                </a:lnSpc>
                <a:spcBef>
                  <a:spcPct val="20000"/>
                </a:spcBef>
                <a:buClr>
                  <a:schemeClr val="accent2"/>
                </a:buClr>
                <a:buSzPct val="120000"/>
                <a:buFont typeface="Wingdings" pitchFamily="2" charset="2"/>
                <a:buNone/>
              </a:pPr>
              <a:r>
                <a:rPr lang="en-GB" sz="2000" b="1" i="0">
                  <a:solidFill>
                    <a:srgbClr val="003300"/>
                  </a:solidFill>
                  <a:latin typeface="Arial" pitchFamily="34" charset="0"/>
                </a:rPr>
                <a:t>LTS</a:t>
              </a:r>
              <a:br>
                <a:rPr lang="en-GB" sz="2000" b="1" i="0">
                  <a:solidFill>
                    <a:srgbClr val="003300"/>
                  </a:solidFill>
                  <a:latin typeface="Arial" pitchFamily="34" charset="0"/>
                </a:rPr>
              </a:br>
              <a:r>
                <a:rPr lang="en-GB" sz="2000" b="1" i="0">
                  <a:solidFill>
                    <a:srgbClr val="003300"/>
                  </a:solidFill>
                  <a:latin typeface="Arial" pitchFamily="34" charset="0"/>
                </a:rPr>
                <a:t>model</a:t>
              </a:r>
            </a:p>
          </p:txBody>
        </p:sp>
        <p:sp>
          <p:nvSpPr>
            <p:cNvPr id="496647" name="Rectangle 7"/>
            <p:cNvSpPr>
              <a:spLocks noChangeArrowheads="1"/>
            </p:cNvSpPr>
            <p:nvPr/>
          </p:nvSpPr>
          <p:spPr bwMode="auto">
            <a:xfrm>
              <a:off x="3522" y="2713"/>
              <a:ext cx="1464" cy="809"/>
            </a:xfrm>
            <a:prstGeom prst="rect">
              <a:avLst/>
            </a:prstGeom>
            <a:solidFill>
              <a:srgbClr val="5F5F5F"/>
            </a:solidFill>
            <a:ln w="9525">
              <a:noFill/>
              <a:miter lim="800000"/>
              <a:headEnd/>
              <a:tailEnd/>
            </a:ln>
            <a:effectLst/>
          </p:spPr>
          <p:txBody>
            <a:bodyPr wrap="none" anchor="ctr"/>
            <a:lstStyle/>
            <a:p>
              <a:pPr algn="ctr" eaLnBrk="0" hangingPunct="0">
                <a:lnSpc>
                  <a:spcPct val="8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br>
                <a:rPr lang="en-GB" sz="3200" i="0">
                  <a:solidFill>
                    <a:srgbClr val="FFFF66"/>
                  </a:solidFill>
                  <a:latin typeface="Arial" pitchFamily="34" charset="0"/>
                </a:rPr>
              </a:br>
              <a:r>
                <a:rPr lang="en-GB" sz="3200" i="0">
                  <a:solidFill>
                    <a:srgbClr val="FFFF66"/>
                  </a:solidFill>
                  <a:latin typeface="Arial" pitchFamily="34" charset="0"/>
                </a:rPr>
                <a:t>  </a:t>
              </a:r>
              <a:r>
                <a:rPr lang="en-GB" sz="1600">
                  <a:solidFill>
                    <a:srgbClr val="FFFF66"/>
                  </a:solidFill>
                  <a:latin typeface="Arial" pitchFamily="34" charset="0"/>
                </a:rPr>
                <a:t>behaving as</a:t>
              </a:r>
              <a:br>
                <a:rPr lang="en-GB" sz="1600">
                  <a:solidFill>
                    <a:srgbClr val="FFFF66"/>
                  </a:solidFill>
                  <a:latin typeface="Arial" pitchFamily="34" charset="0"/>
                </a:rPr>
              </a:br>
              <a:r>
                <a:rPr lang="en-GB" sz="1600">
                  <a:solidFill>
                    <a:srgbClr val="FFFF66"/>
                  </a:solidFill>
                  <a:latin typeface="Arial" pitchFamily="34" charset="0"/>
                </a:rPr>
                <a:t>input-enabled</a:t>
              </a:r>
              <a:r>
                <a:rPr lang="en-GB">
                  <a:solidFill>
                    <a:srgbClr val="FFFF66"/>
                  </a:solidFill>
                  <a:latin typeface="Arial" pitchFamily="34" charset="0"/>
                </a:rPr>
                <a:t> LTS</a:t>
              </a:r>
            </a:p>
          </p:txBody>
        </p:sp>
        <p:sp>
          <p:nvSpPr>
            <p:cNvPr id="496648" name="Rectangle 8"/>
            <p:cNvSpPr>
              <a:spLocks noChangeArrowheads="1"/>
            </p:cNvSpPr>
            <p:nvPr/>
          </p:nvSpPr>
          <p:spPr bwMode="auto">
            <a:xfrm>
              <a:off x="2367" y="1448"/>
              <a:ext cx="669" cy="507"/>
            </a:xfrm>
            <a:prstGeom prst="rect">
              <a:avLst/>
            </a:prstGeom>
            <a:solidFill>
              <a:schemeClr val="tx1"/>
            </a:solidFill>
            <a:ln w="12700">
              <a:solidFill>
                <a:schemeClr val="bg2"/>
              </a:solidFill>
              <a:miter lim="800000"/>
              <a:headEnd/>
              <a:tailEnd/>
            </a:ln>
            <a:effectLst/>
          </p:spPr>
          <p:txBody>
            <a:bodyPr wrap="none" anchor="ctr"/>
            <a:lstStyle/>
            <a:p>
              <a:endParaRPr lang="en-US"/>
            </a:p>
          </p:txBody>
        </p:sp>
        <p:sp>
          <p:nvSpPr>
            <p:cNvPr id="496649" name="Oval 9"/>
            <p:cNvSpPr>
              <a:spLocks noChangeArrowheads="1"/>
            </p:cNvSpPr>
            <p:nvPr/>
          </p:nvSpPr>
          <p:spPr bwMode="auto">
            <a:xfrm>
              <a:off x="2367" y="1870"/>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496650" name="Text Box 10"/>
            <p:cNvSpPr txBox="1">
              <a:spLocks noChangeArrowheads="1"/>
            </p:cNvSpPr>
            <p:nvPr/>
          </p:nvSpPr>
          <p:spPr bwMode="auto">
            <a:xfrm>
              <a:off x="2419" y="1617"/>
              <a:ext cx="566" cy="217"/>
            </a:xfrm>
            <a:prstGeom prst="rect">
              <a:avLst/>
            </a:prstGeom>
            <a:solidFill>
              <a:schemeClr val="tx1"/>
            </a:solidFill>
            <a:ln w="12700">
              <a:noFill/>
              <a:miter lim="800000"/>
              <a:headEnd/>
              <a:tailEnd/>
            </a:ln>
            <a:effectLst/>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496651" name="Oval 11"/>
            <p:cNvSpPr>
              <a:spLocks noChangeArrowheads="1"/>
            </p:cNvSpPr>
            <p:nvPr/>
          </p:nvSpPr>
          <p:spPr bwMode="auto">
            <a:xfrm>
              <a:off x="2367" y="1405"/>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496652" name="Oval 12"/>
            <p:cNvSpPr>
              <a:spLocks noChangeArrowheads="1"/>
            </p:cNvSpPr>
            <p:nvPr/>
          </p:nvSpPr>
          <p:spPr bwMode="auto">
            <a:xfrm>
              <a:off x="2367" y="1861"/>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496653" name="Rectangle 13"/>
            <p:cNvSpPr>
              <a:spLocks noChangeArrowheads="1"/>
            </p:cNvSpPr>
            <p:nvPr/>
          </p:nvSpPr>
          <p:spPr bwMode="auto">
            <a:xfrm>
              <a:off x="2367" y="1439"/>
              <a:ext cx="669" cy="507"/>
            </a:xfrm>
            <a:prstGeom prst="rect">
              <a:avLst/>
            </a:prstGeom>
            <a:solidFill>
              <a:schemeClr val="tx1"/>
            </a:solidFill>
            <a:ln w="12700">
              <a:solidFill>
                <a:schemeClr val="bg2"/>
              </a:solidFill>
              <a:miter lim="800000"/>
              <a:headEnd/>
              <a:tailEnd/>
            </a:ln>
            <a:effectLst/>
          </p:spPr>
          <p:txBody>
            <a:bodyPr wrap="none" anchor="ctr"/>
            <a:lstStyle/>
            <a:p>
              <a:endParaRPr lang="en-US"/>
            </a:p>
          </p:txBody>
        </p:sp>
        <p:sp>
          <p:nvSpPr>
            <p:cNvPr id="496654" name="Text Box 14"/>
            <p:cNvSpPr txBox="1">
              <a:spLocks noChangeArrowheads="1"/>
            </p:cNvSpPr>
            <p:nvPr/>
          </p:nvSpPr>
          <p:spPr bwMode="auto">
            <a:xfrm>
              <a:off x="2419" y="1608"/>
              <a:ext cx="566" cy="225"/>
            </a:xfrm>
            <a:prstGeom prst="rect">
              <a:avLst/>
            </a:prstGeom>
            <a:solidFill>
              <a:schemeClr val="tx1"/>
            </a:solidFill>
            <a:ln w="12700">
              <a:solidFill>
                <a:schemeClr val="bg2"/>
              </a:solidFill>
              <a:miter lim="800000"/>
              <a:headEnd/>
              <a:tailEnd/>
            </a:ln>
            <a:effectLst/>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496655" name="Oval 15"/>
            <p:cNvSpPr>
              <a:spLocks noChangeArrowheads="1"/>
            </p:cNvSpPr>
            <p:nvPr/>
          </p:nvSpPr>
          <p:spPr bwMode="auto">
            <a:xfrm>
              <a:off x="2367" y="1396"/>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496656" name="Line 16"/>
            <p:cNvSpPr>
              <a:spLocks noChangeShapeType="1"/>
            </p:cNvSpPr>
            <p:nvPr/>
          </p:nvSpPr>
          <p:spPr bwMode="auto">
            <a:xfrm>
              <a:off x="2367" y="1439"/>
              <a:ext cx="0" cy="507"/>
            </a:xfrm>
            <a:prstGeom prst="line">
              <a:avLst/>
            </a:prstGeom>
            <a:noFill/>
            <a:ln w="12700">
              <a:solidFill>
                <a:schemeClr val="bg2"/>
              </a:solidFill>
              <a:round/>
              <a:headEnd/>
              <a:tailEnd/>
            </a:ln>
            <a:effectLst/>
          </p:spPr>
          <p:txBody>
            <a:bodyPr wrap="none" anchor="ctr"/>
            <a:lstStyle/>
            <a:p>
              <a:endParaRPr lang="en-US"/>
            </a:p>
          </p:txBody>
        </p:sp>
        <p:sp>
          <p:nvSpPr>
            <p:cNvPr id="496657" name="Line 17"/>
            <p:cNvSpPr>
              <a:spLocks noChangeShapeType="1"/>
            </p:cNvSpPr>
            <p:nvPr/>
          </p:nvSpPr>
          <p:spPr bwMode="auto">
            <a:xfrm>
              <a:off x="3036" y="1481"/>
              <a:ext cx="0" cy="422"/>
            </a:xfrm>
            <a:prstGeom prst="line">
              <a:avLst/>
            </a:prstGeom>
            <a:noFill/>
            <a:ln w="12700">
              <a:solidFill>
                <a:schemeClr val="bg2"/>
              </a:solidFill>
              <a:round/>
              <a:headEnd/>
              <a:tailEnd/>
            </a:ln>
            <a:effectLst/>
          </p:spPr>
          <p:txBody>
            <a:bodyPr wrap="none" anchor="ctr"/>
            <a:lstStyle/>
            <a:p>
              <a:endParaRPr lang="en-US"/>
            </a:p>
          </p:txBody>
        </p:sp>
        <p:sp>
          <p:nvSpPr>
            <p:cNvPr id="496658" name="Oval 18"/>
            <p:cNvSpPr>
              <a:spLocks noChangeArrowheads="1"/>
            </p:cNvSpPr>
            <p:nvPr/>
          </p:nvSpPr>
          <p:spPr bwMode="auto">
            <a:xfrm>
              <a:off x="2367" y="1861"/>
              <a:ext cx="678" cy="127"/>
            </a:xfrm>
            <a:prstGeom prst="ellipse">
              <a:avLst/>
            </a:prstGeom>
            <a:solidFill>
              <a:schemeClr val="tx1"/>
            </a:solidFill>
            <a:ln w="12700">
              <a:solidFill>
                <a:schemeClr val="bg2"/>
              </a:solidFill>
              <a:round/>
              <a:headEnd/>
              <a:tailEnd/>
            </a:ln>
            <a:effectLst/>
          </p:spPr>
          <p:txBody>
            <a:bodyPr wrap="none" anchor="ctr"/>
            <a:lstStyle/>
            <a:p>
              <a:endParaRPr lang="en-US"/>
            </a:p>
          </p:txBody>
        </p:sp>
        <p:sp>
          <p:nvSpPr>
            <p:cNvPr id="496659" name="Rectangle 19"/>
            <p:cNvSpPr>
              <a:spLocks noChangeArrowheads="1"/>
            </p:cNvSpPr>
            <p:nvPr/>
          </p:nvSpPr>
          <p:spPr bwMode="auto">
            <a:xfrm>
              <a:off x="2367" y="1439"/>
              <a:ext cx="669" cy="507"/>
            </a:xfrm>
            <a:prstGeom prst="rect">
              <a:avLst/>
            </a:prstGeom>
            <a:solidFill>
              <a:schemeClr val="tx1"/>
            </a:solidFill>
            <a:ln w="12700">
              <a:noFill/>
              <a:miter lim="800000"/>
              <a:headEnd/>
              <a:tailEnd/>
            </a:ln>
            <a:effectLst/>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496660" name="Oval 20"/>
            <p:cNvSpPr>
              <a:spLocks noChangeArrowheads="1"/>
            </p:cNvSpPr>
            <p:nvPr/>
          </p:nvSpPr>
          <p:spPr bwMode="auto">
            <a:xfrm>
              <a:off x="2367" y="1396"/>
              <a:ext cx="669" cy="127"/>
            </a:xfrm>
            <a:prstGeom prst="ellipse">
              <a:avLst/>
            </a:prstGeom>
            <a:solidFill>
              <a:schemeClr val="tx1"/>
            </a:solidFill>
            <a:ln w="12700">
              <a:solidFill>
                <a:schemeClr val="bg2"/>
              </a:solidFill>
              <a:round/>
              <a:headEnd/>
              <a:tailEnd/>
            </a:ln>
            <a:effectLst/>
          </p:spPr>
          <p:txBody>
            <a:bodyPr wrap="none" anchor="ctr"/>
            <a:lstStyle/>
            <a:p>
              <a:endParaRPr lang="en-US"/>
            </a:p>
          </p:txBody>
        </p:sp>
        <p:cxnSp>
          <p:nvCxnSpPr>
            <p:cNvPr id="496661" name="AutoShape 21"/>
            <p:cNvCxnSpPr>
              <a:cxnSpLocks noChangeShapeType="1"/>
              <a:stCxn id="496658" idx="4"/>
            </p:cNvCxnSpPr>
            <p:nvPr/>
          </p:nvCxnSpPr>
          <p:spPr bwMode="auto">
            <a:xfrm>
              <a:off x="2706" y="1988"/>
              <a:ext cx="0" cy="633"/>
            </a:xfrm>
            <a:prstGeom prst="straightConnector1">
              <a:avLst/>
            </a:prstGeom>
            <a:noFill/>
            <a:ln w="76200">
              <a:solidFill>
                <a:schemeClr val="tx1"/>
              </a:solidFill>
              <a:round/>
              <a:headEnd/>
              <a:tailEnd type="triangle" w="med" len="med"/>
            </a:ln>
            <a:effectLst/>
          </p:spPr>
        </p:cxnSp>
        <p:sp>
          <p:nvSpPr>
            <p:cNvPr id="496662" name="Text Box 22"/>
            <p:cNvSpPr txBox="1">
              <a:spLocks noChangeArrowheads="1"/>
            </p:cNvSpPr>
            <p:nvPr/>
          </p:nvSpPr>
          <p:spPr bwMode="auto">
            <a:xfrm>
              <a:off x="2279" y="3822"/>
              <a:ext cx="889" cy="256"/>
            </a:xfrm>
            <a:prstGeom prst="rect">
              <a:avLst/>
            </a:prstGeom>
            <a:noFill/>
            <a:ln w="9525">
              <a:noFill/>
              <a:miter lim="800000"/>
              <a:headEnd/>
              <a:tailEnd/>
            </a:ln>
            <a:effectLst/>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a:solidFill>
                    <a:srgbClr val="008000"/>
                  </a:solidFill>
                  <a:latin typeface="Arial" pitchFamily="34" charset="0"/>
                </a:rPr>
                <a:t>pass</a:t>
              </a:r>
              <a:r>
                <a:rPr lang="en-US" sz="2000" b="1" i="0">
                  <a:solidFill>
                    <a:srgbClr val="FF7C80"/>
                  </a:solidFill>
                  <a:latin typeface="Arial" pitchFamily="34" charset="0"/>
                </a:rPr>
                <a:t> </a:t>
              </a:r>
              <a:r>
                <a:rPr lang="en-US" sz="2000" b="1" i="0">
                  <a:solidFill>
                    <a:srgbClr val="CC3300"/>
                  </a:solidFill>
                  <a:latin typeface="Arial" pitchFamily="34" charset="0"/>
                </a:rPr>
                <a:t>fail</a:t>
              </a:r>
              <a:endParaRPr lang="en-GB" sz="2000" b="1" i="0">
                <a:solidFill>
                  <a:srgbClr val="CC3300"/>
                </a:solidFill>
                <a:latin typeface="Arial" pitchFamily="34" charset="0"/>
              </a:endParaRPr>
            </a:p>
          </p:txBody>
        </p:sp>
        <p:cxnSp>
          <p:nvCxnSpPr>
            <p:cNvPr id="496663" name="AutoShape 23"/>
            <p:cNvCxnSpPr>
              <a:cxnSpLocks noChangeShapeType="1"/>
              <a:endCxn id="496662" idx="0"/>
            </p:cNvCxnSpPr>
            <p:nvPr/>
          </p:nvCxnSpPr>
          <p:spPr bwMode="auto">
            <a:xfrm>
              <a:off x="2723" y="3481"/>
              <a:ext cx="1" cy="341"/>
            </a:xfrm>
            <a:prstGeom prst="straightConnector1">
              <a:avLst/>
            </a:prstGeom>
            <a:noFill/>
            <a:ln w="76200">
              <a:solidFill>
                <a:schemeClr val="tx1"/>
              </a:solidFill>
              <a:round/>
              <a:headEnd/>
              <a:tailEnd type="triangle" w="med" len="med"/>
            </a:ln>
            <a:effectLst/>
          </p:spPr>
        </p:cxnSp>
        <p:sp>
          <p:nvSpPr>
            <p:cNvPr id="496664" name="Rectangle 24"/>
            <p:cNvSpPr>
              <a:spLocks noChangeArrowheads="1"/>
            </p:cNvSpPr>
            <p:nvPr/>
          </p:nvSpPr>
          <p:spPr bwMode="auto">
            <a:xfrm>
              <a:off x="2196" y="2624"/>
              <a:ext cx="1029" cy="1000"/>
            </a:xfrm>
            <a:prstGeom prst="rect">
              <a:avLst/>
            </a:prstGeom>
            <a:solidFill>
              <a:srgbClr val="9999FF"/>
            </a:solidFill>
            <a:ln w="9525">
              <a:noFill/>
              <a:miter lim="800000"/>
              <a:headEnd/>
              <a:tailEnd/>
            </a:ln>
            <a:effectLst/>
          </p:spPr>
          <p:txBody>
            <a:bodyPr wrap="none" tIns="91440" bIns="91440" anchor="ctr"/>
            <a:lstStyle/>
            <a:p>
              <a:pPr algn="ctr" eaLnBrk="0" hangingPunct="0"/>
              <a:r>
                <a:rPr lang="en-US" sz="2000" b="1" i="0">
                  <a:solidFill>
                    <a:srgbClr val="003300"/>
                  </a:solidFill>
                  <a:latin typeface="Arial" pitchFamily="34" charset="0"/>
                </a:rPr>
                <a:t>LTS</a:t>
              </a:r>
              <a:br>
                <a:rPr lang="en-US" sz="2000" b="1" i="0">
                  <a:solidFill>
                    <a:srgbClr val="003300"/>
                  </a:solidFill>
                  <a:latin typeface="Arial" pitchFamily="34" charset="0"/>
                </a:rPr>
              </a:br>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execution </a:t>
              </a:r>
            </a:p>
          </p:txBody>
        </p:sp>
        <p:sp>
          <p:nvSpPr>
            <p:cNvPr id="496665" name="Rectangle 25"/>
            <p:cNvSpPr>
              <a:spLocks noChangeArrowheads="1"/>
            </p:cNvSpPr>
            <p:nvPr/>
          </p:nvSpPr>
          <p:spPr bwMode="auto">
            <a:xfrm>
              <a:off x="2204" y="1192"/>
              <a:ext cx="1029" cy="999"/>
            </a:xfrm>
            <a:prstGeom prst="rect">
              <a:avLst/>
            </a:prstGeom>
            <a:solidFill>
              <a:srgbClr val="9999FF"/>
            </a:solidFill>
            <a:ln w="9525">
              <a:noFill/>
              <a:miter lim="800000"/>
              <a:headEnd/>
              <a:tailEnd/>
            </a:ln>
            <a:effectLst/>
          </p:spPr>
          <p:txBody>
            <a:bodyPr wrap="none" tIns="91440" bIns="91440" anchor="ctr"/>
            <a:lstStyle/>
            <a:p>
              <a:pPr algn="ctr" eaLnBrk="0" hangingPunct="0"/>
              <a:r>
                <a:rPr lang="en-US" sz="2000" b="1" i="0">
                  <a:solidFill>
                    <a:srgbClr val="003300"/>
                  </a:solidFill>
                  <a:latin typeface="Arial" pitchFamily="34" charset="0"/>
                </a:rPr>
                <a:t>ioco</a:t>
              </a:r>
              <a:br>
                <a:rPr lang="en-US" sz="2000" b="1" i="0">
                  <a:solidFill>
                    <a:srgbClr val="003300"/>
                  </a:solidFill>
                  <a:latin typeface="Arial" pitchFamily="34" charset="0"/>
                </a:rPr>
              </a:br>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generation</a:t>
              </a:r>
              <a:endParaRPr lang="en-US" b="1" i="0">
                <a:solidFill>
                  <a:srgbClr val="003300"/>
                </a:solidFill>
                <a:latin typeface="Arial" pitchFamily="34" charset="0"/>
              </a:endParaRPr>
            </a:p>
          </p:txBody>
        </p:sp>
        <p:grpSp>
          <p:nvGrpSpPr>
            <p:cNvPr id="3" name="Group 26"/>
            <p:cNvGrpSpPr>
              <a:grpSpLocks/>
            </p:cNvGrpSpPr>
            <p:nvPr/>
          </p:nvGrpSpPr>
          <p:grpSpPr bwMode="auto">
            <a:xfrm>
              <a:off x="3025" y="2843"/>
              <a:ext cx="723" cy="545"/>
              <a:chOff x="3016" y="2816"/>
              <a:chExt cx="615" cy="690"/>
            </a:xfrm>
          </p:grpSpPr>
          <p:sp>
            <p:nvSpPr>
              <p:cNvPr id="496667" name="AutoShape 27"/>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a:effectLst/>
            </p:spPr>
            <p:txBody>
              <a:bodyPr wrap="none" anchor="ctr"/>
              <a:lstStyle/>
              <a:p>
                <a:endParaRPr lang="en-US"/>
              </a:p>
            </p:txBody>
          </p:sp>
          <p:sp>
            <p:nvSpPr>
              <p:cNvPr id="496668" name="AutoShape 28"/>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a:effectLst/>
            </p:spPr>
            <p:txBody>
              <a:bodyPr wrap="none" anchor="ctr"/>
              <a:lstStyle/>
              <a:p>
                <a:endParaRPr lang="en-US"/>
              </a:p>
            </p:txBody>
          </p:sp>
        </p:grpSp>
      </p:grpSp>
      <p:sp>
        <p:nvSpPr>
          <p:cNvPr id="496669" name="Text Box 29"/>
          <p:cNvSpPr txBox="1">
            <a:spLocks noChangeArrowheads="1"/>
          </p:cNvSpPr>
          <p:nvPr/>
        </p:nvSpPr>
        <p:spPr bwMode="auto">
          <a:xfrm>
            <a:off x="6530975" y="3313113"/>
            <a:ext cx="1993900" cy="946150"/>
          </a:xfrm>
          <a:prstGeom prst="rect">
            <a:avLst/>
          </a:prstGeom>
          <a:noFill/>
          <a:ln w="9525">
            <a:noFill/>
            <a:miter lim="800000"/>
            <a:headEnd/>
            <a:tailEnd/>
          </a:ln>
          <a:effectLst/>
        </p:spPr>
        <p:txBody>
          <a:bodyPr anchor="ctr">
            <a:spAutoFit/>
          </a:bodyPr>
          <a:lstStyle/>
          <a:p>
            <a:pPr algn="ctr" eaLnBrk="0" hangingPunct="0"/>
            <a:r>
              <a:rPr lang="en-GB" b="1" i="0">
                <a:solidFill>
                  <a:srgbClr val="CC3300"/>
                </a:solidFill>
                <a:latin typeface="Arial" pitchFamily="34" charset="0"/>
                <a:sym typeface="Wingdings" pitchFamily="2" charset="2"/>
              </a:rPr>
              <a:t>input/output</a:t>
            </a:r>
            <a:br>
              <a:rPr lang="en-GB" b="1" i="0">
                <a:solidFill>
                  <a:srgbClr val="CC3300"/>
                </a:solidFill>
                <a:latin typeface="Arial" pitchFamily="34" charset="0"/>
                <a:sym typeface="Wingdings" pitchFamily="2" charset="2"/>
              </a:rPr>
            </a:br>
            <a:r>
              <a:rPr lang="en-GB" b="1" i="0">
                <a:solidFill>
                  <a:srgbClr val="CC3300"/>
                </a:solidFill>
                <a:latin typeface="Arial" pitchFamily="34" charset="0"/>
                <a:sym typeface="Wingdings" pitchFamily="2" charset="2"/>
              </a:rPr>
              <a:t>conformance</a:t>
            </a:r>
            <a:br>
              <a:rPr lang="en-GB" b="1" i="0">
                <a:solidFill>
                  <a:srgbClr val="CC3300"/>
                </a:solidFill>
                <a:latin typeface="Arial" pitchFamily="34" charset="0"/>
                <a:sym typeface="Wingdings" pitchFamily="2" charset="2"/>
              </a:rPr>
            </a:br>
            <a:r>
              <a:rPr lang="en-GB" sz="2000" b="1" i="0">
                <a:solidFill>
                  <a:srgbClr val="008000"/>
                </a:solidFill>
                <a:latin typeface="Arial" pitchFamily="34" charset="0"/>
                <a:sym typeface="Wingdings" pitchFamily="2" charset="2"/>
              </a:rPr>
              <a:t>ioco</a:t>
            </a:r>
            <a:endParaRPr lang="en-GB" sz="2000" b="1" i="0">
              <a:solidFill>
                <a:srgbClr val="008000"/>
              </a:solidFill>
              <a:latin typeface="Arial" pitchFamily="34" charset="0"/>
            </a:endParaRPr>
          </a:p>
        </p:txBody>
      </p:sp>
      <p:sp>
        <p:nvSpPr>
          <p:cNvPr id="496670" name="Rectangle 30"/>
          <p:cNvSpPr>
            <a:spLocks noChangeArrowheads="1"/>
          </p:cNvSpPr>
          <p:nvPr/>
        </p:nvSpPr>
        <p:spPr bwMode="auto">
          <a:xfrm>
            <a:off x="3995738" y="3467100"/>
            <a:ext cx="1463675" cy="628650"/>
          </a:xfrm>
          <a:prstGeom prst="rect">
            <a:avLst/>
          </a:prstGeom>
          <a:noFill/>
          <a:ln w="9525" algn="ctr">
            <a:noFill/>
            <a:miter lim="800000"/>
            <a:headEnd/>
            <a:tailEnd/>
          </a:ln>
          <a:effectLst/>
        </p:spPr>
        <p:txBody>
          <a:bodyPr>
            <a:spAutoFit/>
          </a:bodyPr>
          <a:lstStyle/>
          <a:p>
            <a:pPr marL="114300" lvl="1">
              <a:lnSpc>
                <a:spcPct val="110000"/>
              </a:lnSpc>
              <a:spcBef>
                <a:spcPct val="20000"/>
              </a:spcBef>
            </a:pPr>
            <a:r>
              <a:rPr lang="en-US" sz="1600" b="1" i="0">
                <a:solidFill>
                  <a:srgbClr val="CC3300"/>
                </a:solidFill>
                <a:latin typeface="Arial" pitchFamily="34" charset="0"/>
              </a:rPr>
              <a:t>set of</a:t>
            </a:r>
            <a:br>
              <a:rPr lang="en-US" sz="1600" b="1" i="0">
                <a:solidFill>
                  <a:srgbClr val="CC3300"/>
                </a:solidFill>
                <a:latin typeface="Arial" pitchFamily="34" charset="0"/>
              </a:rPr>
            </a:br>
            <a:r>
              <a:rPr lang="en-US" sz="1600" b="1" i="0">
                <a:solidFill>
                  <a:srgbClr val="CC3300"/>
                </a:solidFill>
                <a:latin typeface="Arial" pitchFamily="34" charset="0"/>
              </a:rPr>
              <a:t>LTS tests</a:t>
            </a:r>
            <a:endParaRPr lang="en-US" sz="1600" b="1" i="0">
              <a:solidFill>
                <a:srgbClr val="CC3300"/>
              </a:solidFill>
              <a:latin typeface="Arial" pitchFamily="34" charset="0"/>
              <a:sym typeface="Symbol" pitchFamily="18" charset="2"/>
            </a:endParaRPr>
          </a:p>
        </p:txBody>
      </p:sp>
      <p:sp>
        <p:nvSpPr>
          <p:cNvPr id="496671" name="Text Box 31"/>
          <p:cNvSpPr txBox="1">
            <a:spLocks noChangeArrowheads="1"/>
          </p:cNvSpPr>
          <p:nvPr/>
        </p:nvSpPr>
        <p:spPr bwMode="auto">
          <a:xfrm>
            <a:off x="231775" y="4427538"/>
            <a:ext cx="2357438" cy="396875"/>
          </a:xfrm>
          <a:prstGeom prst="rect">
            <a:avLst/>
          </a:prstGeom>
          <a:noFill/>
          <a:ln w="9525">
            <a:noFill/>
            <a:miter lim="800000"/>
            <a:headEnd/>
            <a:tailEnd/>
          </a:ln>
          <a:effectLst/>
        </p:spPr>
        <p:txBody>
          <a:bodyPr wrap="none" anchor="ctr">
            <a:spAutoFit/>
          </a:bodyPr>
          <a:lstStyle/>
          <a:p>
            <a:pPr algn="ctr" eaLnBrk="0" hangingPunct="0"/>
            <a:r>
              <a:rPr lang="en-GB" sz="2000" b="1" i="0">
                <a:solidFill>
                  <a:srgbClr val="CC3300"/>
                </a:solidFill>
                <a:latin typeface="Arial" pitchFamily="34" charset="0"/>
                <a:sym typeface="Symbol" pitchFamily="18" charset="2"/>
              </a:rPr>
              <a:t>SUT</a:t>
            </a:r>
            <a:r>
              <a:rPr lang="en-GB" sz="2000" b="1" i="0">
                <a:solidFill>
                  <a:srgbClr val="FFFF66"/>
                </a:solidFill>
                <a:latin typeface="Arial" pitchFamily="34" charset="0"/>
                <a:sym typeface="Symbol" pitchFamily="18" charset="2"/>
              </a:rPr>
              <a:t> </a:t>
            </a:r>
            <a:r>
              <a:rPr lang="en-GB" sz="2000" b="1" i="0">
                <a:solidFill>
                  <a:srgbClr val="008000"/>
                </a:solidFill>
                <a:latin typeface="Arial" pitchFamily="34" charset="0"/>
                <a:sym typeface="Symbol" pitchFamily="18" charset="2"/>
              </a:rPr>
              <a:t>passes</a:t>
            </a:r>
            <a:r>
              <a:rPr lang="en-GB" sz="2000" i="0">
                <a:solidFill>
                  <a:srgbClr val="00FF00"/>
                </a:solidFill>
                <a:latin typeface="Arial" pitchFamily="34" charset="0"/>
                <a:sym typeface="Symbol" pitchFamily="18" charset="2"/>
              </a:rPr>
              <a:t> </a:t>
            </a:r>
            <a:r>
              <a:rPr lang="en-GB" sz="2000" i="0">
                <a:solidFill>
                  <a:srgbClr val="FFFF66"/>
                </a:solidFill>
                <a:latin typeface="Arial" pitchFamily="34" charset="0"/>
                <a:sym typeface="Symbol" pitchFamily="18" charset="2"/>
              </a:rPr>
              <a:t> </a:t>
            </a:r>
            <a:r>
              <a:rPr lang="en-GB" sz="2000" b="1" i="0">
                <a:solidFill>
                  <a:srgbClr val="CC3300"/>
                </a:solidFill>
                <a:latin typeface="Arial" pitchFamily="34" charset="0"/>
                <a:sym typeface="Symbol" pitchFamily="18" charset="2"/>
              </a:rPr>
              <a:t>tests</a:t>
            </a:r>
            <a:endParaRPr lang="en-GB" sz="2000" b="1" i="0">
              <a:solidFill>
                <a:srgbClr val="CC3300"/>
              </a:solidFill>
              <a:latin typeface="Arial" pitchFamily="34" charset="0"/>
            </a:endParaRPr>
          </a:p>
        </p:txBody>
      </p:sp>
      <p:sp>
        <p:nvSpPr>
          <p:cNvPr id="496672" name="Text Box 32"/>
          <p:cNvSpPr txBox="1">
            <a:spLocks noChangeArrowheads="1"/>
          </p:cNvSpPr>
          <p:nvPr/>
        </p:nvSpPr>
        <p:spPr bwMode="auto">
          <a:xfrm>
            <a:off x="231775" y="2952750"/>
            <a:ext cx="2392363" cy="396875"/>
          </a:xfrm>
          <a:prstGeom prst="rect">
            <a:avLst/>
          </a:prstGeom>
          <a:noFill/>
          <a:ln w="9525">
            <a:noFill/>
            <a:miter lim="800000"/>
            <a:headEnd/>
            <a:tailEnd/>
          </a:ln>
          <a:effectLst/>
        </p:spPr>
        <p:txBody>
          <a:bodyPr anchor="ctr">
            <a:spAutoFit/>
          </a:bodyPr>
          <a:lstStyle/>
          <a:p>
            <a:pPr algn="ctr" eaLnBrk="0" hangingPunct="0"/>
            <a:r>
              <a:rPr lang="en-US" sz="2000" b="1" i="0">
                <a:solidFill>
                  <a:srgbClr val="CC3300"/>
                </a:solidFill>
                <a:latin typeface="Arial" pitchFamily="34" charset="0"/>
              </a:rPr>
              <a:t>SUT  </a:t>
            </a:r>
            <a:r>
              <a:rPr lang="en-US" sz="2000" b="1" i="0">
                <a:solidFill>
                  <a:srgbClr val="008000"/>
                </a:solidFill>
                <a:latin typeface="Arial" pitchFamily="34" charset="0"/>
              </a:rPr>
              <a:t>ioco  </a:t>
            </a:r>
            <a:r>
              <a:rPr lang="en-US" sz="2000" b="1" i="0">
                <a:solidFill>
                  <a:srgbClr val="CC3300"/>
                </a:solidFill>
                <a:latin typeface="Arial" pitchFamily="34" charset="0"/>
              </a:rPr>
              <a:t>model</a:t>
            </a:r>
            <a:endParaRPr lang="en-GB" sz="2000" b="1" i="0">
              <a:solidFill>
                <a:srgbClr val="CC3300"/>
              </a:solidFill>
              <a:latin typeface="Arial" pitchFamily="34" charset="0"/>
            </a:endParaRPr>
          </a:p>
        </p:txBody>
      </p:sp>
      <p:sp>
        <p:nvSpPr>
          <p:cNvPr id="496673" name="Text Box 33"/>
          <p:cNvSpPr txBox="1">
            <a:spLocks noChangeArrowheads="1"/>
          </p:cNvSpPr>
          <p:nvPr/>
        </p:nvSpPr>
        <p:spPr bwMode="auto">
          <a:xfrm rot="-5400000">
            <a:off x="983456" y="3675857"/>
            <a:ext cx="663575" cy="630238"/>
          </a:xfrm>
          <a:prstGeom prst="rect">
            <a:avLst/>
          </a:prstGeom>
          <a:noFill/>
          <a:ln w="12700">
            <a:noFill/>
            <a:miter lim="800000"/>
            <a:headEnd/>
            <a:tailEnd/>
          </a:ln>
          <a:effectLst/>
        </p:spPr>
        <p:txBody>
          <a:bodyPr anchor="ctr">
            <a:spAutoFit/>
          </a:bodyPr>
          <a:lstStyle/>
          <a:p>
            <a:pPr algn="ctr" eaLnBrk="0" hangingPunct="0">
              <a:lnSpc>
                <a:spcPct val="80000"/>
              </a:lnSpc>
            </a:pPr>
            <a:r>
              <a:rPr lang="en-GB" sz="4400" b="1" i="0">
                <a:solidFill>
                  <a:srgbClr val="993300"/>
                </a:solidFill>
                <a:latin typeface="Comic Sans MS" pitchFamily="66" charset="0"/>
                <a:sym typeface="Symbol" pitchFamily="18" charset="2"/>
              </a:rPr>
              <a:t></a:t>
            </a:r>
            <a:endParaRPr lang="en-GB" sz="4400" b="1" i="0">
              <a:solidFill>
                <a:srgbClr val="993300"/>
              </a:solidFill>
              <a:latin typeface="Comic Sans MS" pitchFamily="66" charset="0"/>
            </a:endParaRPr>
          </a:p>
        </p:txBody>
      </p:sp>
      <p:grpSp>
        <p:nvGrpSpPr>
          <p:cNvPr id="4" name="Group 34"/>
          <p:cNvGrpSpPr>
            <a:grpSpLocks/>
          </p:cNvGrpSpPr>
          <p:nvPr/>
        </p:nvGrpSpPr>
        <p:grpSpPr bwMode="auto">
          <a:xfrm>
            <a:off x="155575" y="3484563"/>
            <a:ext cx="2786063" cy="863600"/>
            <a:chOff x="98" y="2195"/>
            <a:chExt cx="1755" cy="544"/>
          </a:xfrm>
        </p:grpSpPr>
        <p:sp>
          <p:nvSpPr>
            <p:cNvPr id="496675" name="Text Box 35"/>
            <p:cNvSpPr txBox="1">
              <a:spLocks noChangeArrowheads="1"/>
            </p:cNvSpPr>
            <p:nvPr/>
          </p:nvSpPr>
          <p:spPr bwMode="auto">
            <a:xfrm>
              <a:off x="1066" y="2329"/>
              <a:ext cx="787" cy="274"/>
            </a:xfrm>
            <a:prstGeom prst="rect">
              <a:avLst/>
            </a:prstGeom>
            <a:noFill/>
            <a:ln w="12700">
              <a:noFill/>
              <a:miter lim="800000"/>
              <a:headEnd/>
              <a:tailEnd/>
            </a:ln>
            <a:effectLst/>
          </p:spPr>
          <p:txBody>
            <a:bodyPr anchor="ctr">
              <a:spAutoFit/>
            </a:bodyPr>
            <a:lstStyle/>
            <a:p>
              <a:pPr algn="ctr" eaLnBrk="0" hangingPunct="0">
                <a:lnSpc>
                  <a:spcPct val="140000"/>
                </a:lnSpc>
              </a:pPr>
              <a:r>
                <a:rPr lang="en-GB" sz="1600" dirty="0" smtClean="0">
                  <a:solidFill>
                    <a:srgbClr val="009900"/>
                  </a:solidFill>
                  <a:latin typeface="Arial" pitchFamily="34" charset="0"/>
                  <a:sym typeface="Symbol" pitchFamily="18" charset="2"/>
                </a:rPr>
                <a:t> exhaustive</a:t>
              </a:r>
              <a:endParaRPr lang="en-GB" sz="1600" dirty="0">
                <a:solidFill>
                  <a:schemeClr val="tx2"/>
                </a:solidFill>
                <a:latin typeface="Comic Sans MS" pitchFamily="66" charset="0"/>
                <a:sym typeface="Symbol" pitchFamily="18" charset="2"/>
              </a:endParaRPr>
            </a:p>
          </p:txBody>
        </p:sp>
        <p:sp>
          <p:nvSpPr>
            <p:cNvPr id="496676" name="Text Box 36"/>
            <p:cNvSpPr txBox="1">
              <a:spLocks noChangeArrowheads="1"/>
            </p:cNvSpPr>
            <p:nvPr/>
          </p:nvSpPr>
          <p:spPr bwMode="auto">
            <a:xfrm>
              <a:off x="98" y="2321"/>
              <a:ext cx="547" cy="274"/>
            </a:xfrm>
            <a:prstGeom prst="rect">
              <a:avLst/>
            </a:prstGeom>
            <a:noFill/>
            <a:ln w="12700">
              <a:noFill/>
              <a:miter lim="800000"/>
              <a:headEnd/>
              <a:tailEnd/>
            </a:ln>
            <a:effectLst/>
          </p:spPr>
          <p:txBody>
            <a:bodyPr anchor="ctr">
              <a:spAutoFit/>
            </a:bodyPr>
            <a:lstStyle/>
            <a:p>
              <a:pPr eaLnBrk="0" hangingPunct="0">
                <a:lnSpc>
                  <a:spcPct val="140000"/>
                </a:lnSpc>
              </a:pPr>
              <a:r>
                <a:rPr lang="en-GB" sz="1600">
                  <a:solidFill>
                    <a:srgbClr val="009900"/>
                  </a:solidFill>
                  <a:latin typeface="Arial" pitchFamily="34" charset="0"/>
                  <a:sym typeface="Symbol" pitchFamily="18" charset="2"/>
                </a:rPr>
                <a:t>sound </a:t>
              </a:r>
              <a:endParaRPr lang="en-GB" sz="1600">
                <a:solidFill>
                  <a:schemeClr val="tx2"/>
                </a:solidFill>
                <a:latin typeface="Comic Sans MS" pitchFamily="66" charset="0"/>
                <a:sym typeface="Symbol" pitchFamily="18" charset="2"/>
              </a:endParaRPr>
            </a:p>
          </p:txBody>
        </p:sp>
        <p:sp>
          <p:nvSpPr>
            <p:cNvPr id="496677" name="Text Box 37"/>
            <p:cNvSpPr txBox="1">
              <a:spLocks noChangeArrowheads="1"/>
            </p:cNvSpPr>
            <p:nvPr/>
          </p:nvSpPr>
          <p:spPr bwMode="auto">
            <a:xfrm>
              <a:off x="525" y="2195"/>
              <a:ext cx="613" cy="544"/>
            </a:xfrm>
            <a:prstGeom prst="rect">
              <a:avLst/>
            </a:prstGeom>
            <a:solidFill>
              <a:schemeClr val="bg1"/>
            </a:solidFill>
            <a:ln w="12700">
              <a:noFill/>
              <a:miter lim="800000"/>
              <a:headEnd/>
              <a:tailEnd/>
            </a:ln>
            <a:effectLst/>
          </p:spPr>
          <p:txBody>
            <a:bodyPr anchor="ctr">
              <a:spAutoFit/>
            </a:bodyPr>
            <a:lstStyle/>
            <a:p>
              <a:pPr algn="ctr" eaLnBrk="0" hangingPunct="0">
                <a:lnSpc>
                  <a:spcPct val="140000"/>
                </a:lnSpc>
              </a:pPr>
              <a:r>
                <a:rPr lang="en-GB" sz="4000" b="1" i="0" dirty="0" smtClean="0">
                  <a:solidFill>
                    <a:srgbClr val="8B3A02"/>
                  </a:solidFill>
                  <a:latin typeface="Comic Sans MS" pitchFamily="66" charset="0"/>
                  <a:sym typeface="Symbol" pitchFamily="18" charset="2"/>
                </a:rPr>
                <a:t></a:t>
              </a:r>
              <a:endParaRPr lang="en-GB" sz="4000" b="1" i="0" dirty="0">
                <a:solidFill>
                  <a:srgbClr val="8B3A02"/>
                </a:solidFill>
                <a:latin typeface="Comic Sans MS" pitchFamily="66" charset="0"/>
                <a:sym typeface="Symbol" pitchFamily="18" charset="2"/>
              </a:endParaRPr>
            </a:p>
          </p:txBody>
        </p:sp>
      </p:grpSp>
      <p:sp>
        <p:nvSpPr>
          <p:cNvPr id="496679" name="Rectangle 39"/>
          <p:cNvSpPr>
            <a:spLocks noGrp="1" noChangeArrowheads="1"/>
          </p:cNvSpPr>
          <p:nvPr>
            <p:ph type="title"/>
          </p:nvPr>
        </p:nvSpPr>
        <p:spPr>
          <a:noFill/>
          <a:ln/>
        </p:spPr>
        <p:txBody>
          <a:bodyPr/>
          <a:lstStyle/>
          <a:p>
            <a:r>
              <a:rPr lang="en-US" smtClean="0"/>
              <a:t>Completeness of MBT with ioco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r>
              <a:rPr lang="en-US"/>
              <a:t>   </a:t>
            </a:r>
            <a:fld id="{4C9BB771-FADC-4A63-BBC9-4269D17366B9}" type="slidenum">
              <a:rPr lang="en-US"/>
              <a:pPr/>
              <a:t>41</a:t>
            </a:fld>
            <a:endParaRPr lang="en-US"/>
          </a:p>
        </p:txBody>
      </p:sp>
      <p:sp>
        <p:nvSpPr>
          <p:cNvPr id="1073154" name="Rectangle 2"/>
          <p:cNvSpPr>
            <a:spLocks noGrp="1" noChangeArrowheads="1"/>
          </p:cNvSpPr>
          <p:nvPr>
            <p:ph type="ctrTitle"/>
          </p:nvPr>
        </p:nvSpPr>
        <p:spPr>
          <a:xfrm>
            <a:off x="673100" y="2130425"/>
            <a:ext cx="7772400" cy="2155825"/>
          </a:xfrm>
        </p:spPr>
        <p:txBody>
          <a:bodyPr/>
          <a:lstStyle/>
          <a:p>
            <a:pPr>
              <a:lnSpc>
                <a:spcPct val="80000"/>
              </a:lnSpc>
            </a:pPr>
            <a:r>
              <a:rPr lang="en-GB" smtClean="0"/>
              <a:t>Model-Based Testing</a:t>
            </a:r>
            <a:br>
              <a:rPr lang="en-GB" smtClean="0"/>
            </a:br>
            <a:r>
              <a:rPr lang="en-GB" smtClean="0"/>
              <a:t/>
            </a:r>
            <a:br>
              <a:rPr lang="en-GB" smtClean="0"/>
            </a:br>
            <a:r>
              <a:rPr lang="en-GB" smtClean="0"/>
              <a:t>More Theory</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4"/>
          <p:cNvSpPr>
            <a:spLocks noGrp="1" noChangeArrowheads="1"/>
          </p:cNvSpPr>
          <p:nvPr>
            <p:ph type="sldNum" sz="quarter" idx="10"/>
          </p:nvPr>
        </p:nvSpPr>
        <p:spPr>
          <a:ln/>
        </p:spPr>
        <p:txBody>
          <a:bodyPr/>
          <a:lstStyle/>
          <a:p>
            <a:r>
              <a:rPr lang="en-US"/>
              <a:t>   </a:t>
            </a:r>
            <a:fld id="{CCC18D8B-7C4B-496A-9F8A-2ECCD0A61D92}" type="slidenum">
              <a:rPr lang="en-US"/>
              <a:pPr/>
              <a:t>42</a:t>
            </a:fld>
            <a:endParaRPr lang="en-US"/>
          </a:p>
        </p:txBody>
      </p:sp>
      <p:sp>
        <p:nvSpPr>
          <p:cNvPr id="1032204" name="Text Box 12"/>
          <p:cNvSpPr txBox="1">
            <a:spLocks noChangeArrowheads="1"/>
          </p:cNvSpPr>
          <p:nvPr/>
        </p:nvSpPr>
        <p:spPr bwMode="auto">
          <a:xfrm>
            <a:off x="908050" y="5154613"/>
            <a:ext cx="4087813" cy="1311275"/>
          </a:xfrm>
          <a:prstGeom prst="rect">
            <a:avLst/>
          </a:prstGeom>
          <a:noFill/>
          <a:ln w="9525">
            <a:noFill/>
            <a:miter lim="800000"/>
            <a:headEnd/>
            <a:tailEnd/>
          </a:ln>
          <a:effectLst/>
        </p:spPr>
        <p:txBody>
          <a:bodyPr wrap="none">
            <a:spAutoFit/>
          </a:bodyPr>
          <a:lstStyle/>
          <a:p>
            <a:pPr eaLnBrk="0" hangingPunct="0">
              <a:spcBef>
                <a:spcPct val="50000"/>
              </a:spcBef>
            </a:pPr>
            <a:r>
              <a:rPr lang="en-US" sz="2400" b="1" i="0">
                <a:solidFill>
                  <a:schemeClr val="tx1"/>
                </a:solidFill>
                <a:latin typeface="Arial" pitchFamily="34" charset="0"/>
                <a:sym typeface="Symbol" pitchFamily="18" charset="2"/>
              </a:rPr>
              <a:t>			   </a:t>
            </a:r>
            <a:r>
              <a:rPr lang="en-GB" sz="3200" b="1" i="0">
                <a:solidFill>
                  <a:schemeClr val="tx1"/>
                </a:solidFill>
                <a:latin typeface="Arial" pitchFamily="34" charset="0"/>
                <a:sym typeface="Symbol" pitchFamily="18" charset="2"/>
              </a:rPr>
              <a:t>	</a:t>
            </a:r>
            <a:endParaRPr lang="en-US" sz="3200" b="1" i="0">
              <a:solidFill>
                <a:schemeClr val="tx1"/>
              </a:solidFill>
              <a:latin typeface="Arial" pitchFamily="34" charset="0"/>
              <a:sym typeface="Symbol" pitchFamily="18" charset="2"/>
            </a:endParaRPr>
          </a:p>
          <a:p>
            <a:pPr eaLnBrk="0" hangingPunct="0">
              <a:spcBef>
                <a:spcPct val="50000"/>
              </a:spcBef>
            </a:pPr>
            <a:r>
              <a:rPr lang="en-US" sz="3200" b="1" i="0">
                <a:solidFill>
                  <a:schemeClr val="tx1"/>
                </a:solidFill>
                <a:latin typeface="Arial" pitchFamily="34" charset="0"/>
                <a:sym typeface="Symbol" pitchFamily="18" charset="2"/>
              </a:rPr>
              <a:t>               </a:t>
            </a:r>
            <a:r>
              <a:rPr lang="en-US" sz="2000" b="1" i="0">
                <a:solidFill>
                  <a:schemeClr val="tx1"/>
                </a:solidFill>
                <a:latin typeface="Arial" pitchFamily="34" charset="0"/>
                <a:sym typeface="Symbol" pitchFamily="18" charset="2"/>
              </a:rPr>
              <a:t>                  </a:t>
            </a:r>
            <a:r>
              <a:rPr lang="en-US" sz="3200" b="1" i="0">
                <a:solidFill>
                  <a:srgbClr val="CC3300"/>
                </a:solidFill>
                <a:latin typeface="Arial" pitchFamily="34" charset="0"/>
                <a:sym typeface="Symbol" pitchFamily="18" charset="2"/>
              </a:rPr>
              <a:t>?    ?</a:t>
            </a:r>
            <a:endParaRPr lang="en-GB" sz="3200" b="1" i="0">
              <a:solidFill>
                <a:srgbClr val="CC3300"/>
              </a:solidFill>
              <a:latin typeface="Arial" pitchFamily="34" charset="0"/>
              <a:sym typeface="Symbol" pitchFamily="18" charset="2"/>
            </a:endParaRPr>
          </a:p>
        </p:txBody>
      </p:sp>
      <p:sp>
        <p:nvSpPr>
          <p:cNvPr id="1032205" name="Text Box 13"/>
          <p:cNvSpPr txBox="1">
            <a:spLocks noChangeArrowheads="1"/>
          </p:cNvSpPr>
          <p:nvPr/>
        </p:nvSpPr>
        <p:spPr bwMode="auto">
          <a:xfrm>
            <a:off x="1150938" y="4562475"/>
            <a:ext cx="6754812" cy="519113"/>
          </a:xfrm>
          <a:prstGeom prst="rect">
            <a:avLst/>
          </a:prstGeom>
          <a:noFill/>
          <a:ln w="9525">
            <a:noFill/>
            <a:miter lim="800000"/>
            <a:headEnd/>
            <a:tailEnd/>
          </a:ln>
          <a:effectLst/>
        </p:spPr>
        <p:txBody>
          <a:bodyPr wrap="none">
            <a:spAutoFit/>
          </a:bodyPr>
          <a:lstStyle/>
          <a:p>
            <a:pPr eaLnBrk="0" hangingPunct="0">
              <a:spcBef>
                <a:spcPct val="50000"/>
              </a:spcBef>
            </a:pPr>
            <a:r>
              <a:rPr lang="en-US" sz="2000" b="1" i="0">
                <a:solidFill>
                  <a:schemeClr val="tx1"/>
                </a:solidFill>
                <a:latin typeface="Arial" pitchFamily="34" charset="0"/>
              </a:rPr>
              <a:t>S1</a:t>
            </a:r>
            <a:r>
              <a:rPr lang="en-US" sz="2000" b="1" i="0">
                <a:solidFill>
                  <a:srgbClr val="036A66"/>
                </a:solidFill>
                <a:latin typeface="Arial" pitchFamily="34" charset="0"/>
              </a:rPr>
              <a:t>  </a:t>
            </a:r>
            <a:r>
              <a:rPr lang="en-US" sz="2800" b="1" i="0">
                <a:solidFill>
                  <a:srgbClr val="CC3300"/>
                </a:solidFill>
                <a:latin typeface="Arial" pitchFamily="34" charset="0"/>
                <a:sym typeface="Symbol" pitchFamily="18" charset="2"/>
              </a:rPr>
              <a:t></a:t>
            </a:r>
            <a:r>
              <a:rPr lang="en-US" sz="2000" b="1" i="0">
                <a:solidFill>
                  <a:srgbClr val="036A66"/>
                </a:solidFill>
                <a:latin typeface="Arial" pitchFamily="34" charset="0"/>
              </a:rPr>
              <a:t>  </a:t>
            </a:r>
            <a:r>
              <a:rPr lang="en-US" sz="2000" b="1" i="0">
                <a:solidFill>
                  <a:schemeClr val="tx1"/>
                </a:solidFill>
                <a:latin typeface="Arial" pitchFamily="34" charset="0"/>
              </a:rPr>
              <a:t>S2</a:t>
            </a:r>
            <a:r>
              <a:rPr lang="en-US" sz="2000" b="1" i="0">
                <a:solidFill>
                  <a:srgbClr val="036A66"/>
                </a:solidFill>
                <a:latin typeface="Arial" pitchFamily="34" charset="0"/>
              </a:rPr>
              <a:t>   </a:t>
            </a:r>
            <a:r>
              <a:rPr lang="en-US" sz="2400" b="1" i="0">
                <a:solidFill>
                  <a:srgbClr val="036A66"/>
                </a:solidFill>
                <a:latin typeface="Arial" pitchFamily="34" charset="0"/>
              </a:rPr>
              <a:t> </a:t>
            </a:r>
            <a:r>
              <a:rPr lang="en-US" sz="2400" b="1" i="0">
                <a:solidFill>
                  <a:srgbClr val="036A66"/>
                </a:solidFill>
                <a:latin typeface="Arial" pitchFamily="34" charset="0"/>
                <a:sym typeface="Symbol" pitchFamily="18" charset="2"/>
              </a:rPr>
              <a:t>    </a:t>
            </a:r>
            <a:r>
              <a:rPr lang="en-US" sz="2000" b="1" i="0">
                <a:solidFill>
                  <a:srgbClr val="CC3300"/>
                </a:solidFill>
                <a:latin typeface="Arial" pitchFamily="34" charset="0"/>
                <a:sym typeface="Symbol" pitchFamily="18" charset="2"/>
              </a:rPr>
              <a:t>e</a:t>
            </a:r>
            <a:r>
              <a:rPr lang="en-US" sz="2400" b="1" i="0">
                <a:solidFill>
                  <a:srgbClr val="036A66"/>
                </a:solidFill>
                <a:latin typeface="Arial" pitchFamily="34" charset="0"/>
                <a:sym typeface="Symbol" pitchFamily="18" charset="2"/>
              </a:rPr>
              <a:t>  </a:t>
            </a:r>
            <a:r>
              <a:rPr lang="en-US" sz="2000" b="1" i="0">
                <a:solidFill>
                  <a:srgbClr val="CC3300"/>
                </a:solidFill>
                <a:latin typeface="Arial" pitchFamily="34" charset="0"/>
                <a:sym typeface="Symbol" pitchFamily="18" charset="2"/>
              </a:rPr>
              <a:t>E</a:t>
            </a:r>
            <a:r>
              <a:rPr lang="en-US" sz="2000" b="1" i="0">
                <a:solidFill>
                  <a:srgbClr val="036A66"/>
                </a:solidFill>
                <a:latin typeface="Arial" pitchFamily="34" charset="0"/>
                <a:sym typeface="Symbol" pitchFamily="18" charset="2"/>
              </a:rPr>
              <a:t> </a:t>
            </a:r>
            <a:r>
              <a:rPr lang="en-US" sz="2400" b="1" i="0">
                <a:solidFill>
                  <a:srgbClr val="036A66"/>
                </a:solidFill>
                <a:latin typeface="Arial" pitchFamily="34" charset="0"/>
                <a:sym typeface="Symbol" pitchFamily="18" charset="2"/>
              </a:rPr>
              <a:t>.  </a:t>
            </a:r>
            <a:r>
              <a:rPr lang="en-US" sz="2000" b="1" i="0">
                <a:solidFill>
                  <a:srgbClr val="036A66"/>
                </a:solidFill>
                <a:latin typeface="Arial" pitchFamily="34" charset="0"/>
                <a:sym typeface="Symbol" pitchFamily="18" charset="2"/>
              </a:rPr>
              <a:t>obs ( </a:t>
            </a:r>
            <a:r>
              <a:rPr lang="en-US" sz="2000" b="1" i="0">
                <a:solidFill>
                  <a:srgbClr val="CC3300"/>
                </a:solidFill>
                <a:latin typeface="Arial" pitchFamily="34" charset="0"/>
                <a:sym typeface="Symbol" pitchFamily="18" charset="2"/>
              </a:rPr>
              <a:t>e</a:t>
            </a:r>
            <a:r>
              <a:rPr lang="en-US" sz="2000" b="1" i="0">
                <a:solidFill>
                  <a:srgbClr val="036A66"/>
                </a:solidFill>
                <a:latin typeface="Arial" pitchFamily="34" charset="0"/>
                <a:sym typeface="Symbol" pitchFamily="18" charset="2"/>
              </a:rPr>
              <a:t>, </a:t>
            </a:r>
            <a:r>
              <a:rPr lang="en-US" sz="2000" b="1" i="0">
                <a:solidFill>
                  <a:schemeClr val="tx1"/>
                </a:solidFill>
                <a:latin typeface="Arial" pitchFamily="34" charset="0"/>
                <a:sym typeface="Symbol" pitchFamily="18" charset="2"/>
              </a:rPr>
              <a:t>S1</a:t>
            </a:r>
            <a:r>
              <a:rPr lang="en-US" sz="2000" b="1" i="0">
                <a:solidFill>
                  <a:srgbClr val="036A66"/>
                </a:solidFill>
                <a:latin typeface="Arial" pitchFamily="34" charset="0"/>
                <a:sym typeface="Symbol" pitchFamily="18" charset="2"/>
              </a:rPr>
              <a:t> )</a:t>
            </a:r>
            <a:r>
              <a:rPr lang="en-US" sz="2400" b="1" i="0">
                <a:solidFill>
                  <a:srgbClr val="036A66"/>
                </a:solidFill>
                <a:latin typeface="Arial" pitchFamily="34" charset="0"/>
                <a:sym typeface="Symbol" pitchFamily="18" charset="2"/>
              </a:rPr>
              <a:t>  =  </a:t>
            </a:r>
            <a:r>
              <a:rPr lang="en-US" sz="2000" b="1" i="0">
                <a:solidFill>
                  <a:srgbClr val="036A66"/>
                </a:solidFill>
                <a:latin typeface="Arial" pitchFamily="34" charset="0"/>
                <a:sym typeface="Symbol" pitchFamily="18" charset="2"/>
              </a:rPr>
              <a:t>obs (</a:t>
            </a:r>
            <a:r>
              <a:rPr lang="en-US" sz="2000" b="1" i="0">
                <a:solidFill>
                  <a:srgbClr val="CC3300"/>
                </a:solidFill>
                <a:latin typeface="Arial" pitchFamily="34" charset="0"/>
                <a:sym typeface="Symbol" pitchFamily="18" charset="2"/>
              </a:rPr>
              <a:t>e</a:t>
            </a:r>
            <a:r>
              <a:rPr lang="en-US" sz="2000" b="1" i="0">
                <a:solidFill>
                  <a:srgbClr val="036A66"/>
                </a:solidFill>
                <a:latin typeface="Arial" pitchFamily="34" charset="0"/>
                <a:sym typeface="Symbol" pitchFamily="18" charset="2"/>
              </a:rPr>
              <a:t>, </a:t>
            </a:r>
            <a:r>
              <a:rPr lang="en-US" sz="2000" b="1" i="0">
                <a:solidFill>
                  <a:schemeClr val="tx1"/>
                </a:solidFill>
                <a:latin typeface="Arial" pitchFamily="34" charset="0"/>
                <a:sym typeface="Symbol" pitchFamily="18" charset="2"/>
              </a:rPr>
              <a:t>S2</a:t>
            </a:r>
            <a:r>
              <a:rPr lang="en-US" sz="2000" b="1" i="0">
                <a:solidFill>
                  <a:srgbClr val="036A66"/>
                </a:solidFill>
                <a:latin typeface="Arial" pitchFamily="34" charset="0"/>
                <a:sym typeface="Symbol" pitchFamily="18" charset="2"/>
              </a:rPr>
              <a:t> )</a:t>
            </a:r>
            <a:endParaRPr lang="en-GB" sz="2000" b="1" i="0">
              <a:solidFill>
                <a:srgbClr val="036A66"/>
              </a:solidFill>
              <a:latin typeface="Arial" pitchFamily="34" charset="0"/>
              <a:sym typeface="Symbol" pitchFamily="18" charset="2"/>
            </a:endParaRPr>
          </a:p>
        </p:txBody>
      </p:sp>
      <p:sp>
        <p:nvSpPr>
          <p:cNvPr id="1032206" name="Rectangle 14"/>
          <p:cNvSpPr>
            <a:spLocks noGrp="1" noChangeArrowheads="1"/>
          </p:cNvSpPr>
          <p:nvPr>
            <p:ph type="title"/>
          </p:nvPr>
        </p:nvSpPr>
        <p:spPr/>
        <p:txBody>
          <a:bodyPr/>
          <a:lstStyle/>
          <a:p>
            <a:r>
              <a:rPr lang="en-US" smtClean="0"/>
              <a:t>Testing Equivalences</a:t>
            </a:r>
          </a:p>
        </p:txBody>
      </p:sp>
      <p:grpSp>
        <p:nvGrpSpPr>
          <p:cNvPr id="2" name="Group 15"/>
          <p:cNvGrpSpPr>
            <a:grpSpLocks/>
          </p:cNvGrpSpPr>
          <p:nvPr/>
        </p:nvGrpSpPr>
        <p:grpSpPr bwMode="auto">
          <a:xfrm>
            <a:off x="1968500" y="1893888"/>
            <a:ext cx="5373688" cy="973137"/>
            <a:chOff x="1255" y="1062"/>
            <a:chExt cx="3385" cy="613"/>
          </a:xfrm>
        </p:grpSpPr>
        <p:sp>
          <p:nvSpPr>
            <p:cNvPr id="1032208" name="Rectangle 16"/>
            <p:cNvSpPr>
              <a:spLocks noChangeArrowheads="1"/>
            </p:cNvSpPr>
            <p:nvPr/>
          </p:nvSpPr>
          <p:spPr bwMode="auto">
            <a:xfrm>
              <a:off x="1255" y="1062"/>
              <a:ext cx="1047" cy="613"/>
            </a:xfrm>
            <a:prstGeom prst="rect">
              <a:avLst/>
            </a:prstGeom>
            <a:solidFill>
              <a:schemeClr val="accent2"/>
            </a:solidFill>
            <a:ln w="9525">
              <a:noFill/>
              <a:miter lim="800000"/>
              <a:headEnd/>
              <a:tailEnd/>
            </a:ln>
            <a:effectLst/>
          </p:spPr>
          <p:txBody>
            <a:bodyPr wrap="none" anchor="ctr"/>
            <a:lstStyle/>
            <a:p>
              <a:pPr algn="ctr" eaLnBrk="0" hangingPunct="0">
                <a:spcBef>
                  <a:spcPct val="50000"/>
                </a:spcBef>
              </a:pPr>
              <a:r>
                <a:rPr lang="en-US" i="0">
                  <a:solidFill>
                    <a:schemeClr val="accent4">
                      <a:lumMod val="20000"/>
                      <a:lumOff val="80000"/>
                    </a:schemeClr>
                  </a:solidFill>
                  <a:latin typeface="Arial" pitchFamily="34" charset="0"/>
                </a:rPr>
                <a:t>S1</a:t>
              </a:r>
              <a:endParaRPr lang="en-GB" i="0">
                <a:solidFill>
                  <a:schemeClr val="accent4">
                    <a:lumMod val="20000"/>
                    <a:lumOff val="80000"/>
                  </a:schemeClr>
                </a:solidFill>
                <a:latin typeface="Arial" pitchFamily="34" charset="0"/>
              </a:endParaRPr>
            </a:p>
          </p:txBody>
        </p:sp>
        <p:sp>
          <p:nvSpPr>
            <p:cNvPr id="1032209" name="Rectangle 17"/>
            <p:cNvSpPr>
              <a:spLocks noChangeArrowheads="1"/>
            </p:cNvSpPr>
            <p:nvPr/>
          </p:nvSpPr>
          <p:spPr bwMode="auto">
            <a:xfrm>
              <a:off x="3593" y="1062"/>
              <a:ext cx="1047" cy="613"/>
            </a:xfrm>
            <a:prstGeom prst="rect">
              <a:avLst/>
            </a:prstGeom>
            <a:solidFill>
              <a:srgbClr val="FF00FF"/>
            </a:solidFill>
            <a:ln w="9525">
              <a:noFill/>
              <a:miter lim="800000"/>
              <a:headEnd/>
              <a:tailEnd/>
            </a:ln>
            <a:effectLst/>
          </p:spPr>
          <p:txBody>
            <a:bodyPr wrap="none" anchor="ctr"/>
            <a:lstStyle/>
            <a:p>
              <a:pPr algn="ctr" eaLnBrk="0" hangingPunct="0">
                <a:spcBef>
                  <a:spcPct val="50000"/>
                </a:spcBef>
              </a:pPr>
              <a:r>
                <a:rPr lang="en-US" i="0">
                  <a:solidFill>
                    <a:schemeClr val="accent4">
                      <a:lumMod val="20000"/>
                      <a:lumOff val="80000"/>
                    </a:schemeClr>
                  </a:solidFill>
                  <a:latin typeface="Arial" pitchFamily="34" charset="0"/>
                </a:rPr>
                <a:t>S2</a:t>
              </a:r>
              <a:endParaRPr lang="en-GB" i="0">
                <a:solidFill>
                  <a:schemeClr val="accent4">
                    <a:lumMod val="20000"/>
                    <a:lumOff val="80000"/>
                  </a:schemeClr>
                </a:solidFill>
                <a:latin typeface="Arial" pitchFamily="34" charset="0"/>
              </a:endParaRPr>
            </a:p>
          </p:txBody>
        </p:sp>
      </p:grpSp>
      <p:grpSp>
        <p:nvGrpSpPr>
          <p:cNvPr id="3" name="Group 18"/>
          <p:cNvGrpSpPr>
            <a:grpSpLocks/>
          </p:cNvGrpSpPr>
          <p:nvPr/>
        </p:nvGrpSpPr>
        <p:grpSpPr bwMode="auto">
          <a:xfrm>
            <a:off x="1968500" y="1893888"/>
            <a:ext cx="5373688" cy="973137"/>
            <a:chOff x="1255" y="1062"/>
            <a:chExt cx="3385" cy="613"/>
          </a:xfrm>
        </p:grpSpPr>
        <p:sp>
          <p:nvSpPr>
            <p:cNvPr id="1032211" name="Rectangle 19"/>
            <p:cNvSpPr>
              <a:spLocks noChangeArrowheads="1"/>
            </p:cNvSpPr>
            <p:nvPr/>
          </p:nvSpPr>
          <p:spPr bwMode="auto">
            <a:xfrm>
              <a:off x="1255" y="1062"/>
              <a:ext cx="1047" cy="613"/>
            </a:xfrm>
            <a:prstGeom prst="rect">
              <a:avLst/>
            </a:prstGeom>
            <a:solidFill>
              <a:schemeClr val="tx1"/>
            </a:solidFill>
            <a:ln w="9525">
              <a:noFill/>
              <a:miter lim="800000"/>
              <a:headEnd/>
              <a:tailEnd/>
            </a:ln>
            <a:effectLst/>
          </p:spPr>
          <p:txBody>
            <a:bodyPr wrap="none" anchor="ctr"/>
            <a:lstStyle/>
            <a:p>
              <a:pPr algn="ctr" eaLnBrk="0" hangingPunct="0">
                <a:spcBef>
                  <a:spcPct val="50000"/>
                </a:spcBef>
              </a:pPr>
              <a:r>
                <a:rPr lang="en-US" i="0">
                  <a:solidFill>
                    <a:schemeClr val="accent4">
                      <a:lumMod val="20000"/>
                      <a:lumOff val="80000"/>
                    </a:schemeClr>
                  </a:solidFill>
                  <a:latin typeface="Arial" pitchFamily="34" charset="0"/>
                </a:rPr>
                <a:t>S1</a:t>
              </a:r>
              <a:endParaRPr lang="en-GB" i="0">
                <a:solidFill>
                  <a:schemeClr val="accent4">
                    <a:lumMod val="20000"/>
                    <a:lumOff val="80000"/>
                  </a:schemeClr>
                </a:solidFill>
                <a:latin typeface="Arial" pitchFamily="34" charset="0"/>
              </a:endParaRPr>
            </a:p>
          </p:txBody>
        </p:sp>
        <p:sp>
          <p:nvSpPr>
            <p:cNvPr id="1032212" name="Rectangle 20"/>
            <p:cNvSpPr>
              <a:spLocks noChangeArrowheads="1"/>
            </p:cNvSpPr>
            <p:nvPr/>
          </p:nvSpPr>
          <p:spPr bwMode="auto">
            <a:xfrm>
              <a:off x="3593" y="1062"/>
              <a:ext cx="1047" cy="613"/>
            </a:xfrm>
            <a:prstGeom prst="rect">
              <a:avLst/>
            </a:prstGeom>
            <a:solidFill>
              <a:schemeClr val="tx1"/>
            </a:solidFill>
            <a:ln w="9525">
              <a:noFill/>
              <a:miter lim="800000"/>
              <a:headEnd/>
              <a:tailEnd/>
            </a:ln>
            <a:effectLst/>
          </p:spPr>
          <p:txBody>
            <a:bodyPr wrap="none" anchor="ctr"/>
            <a:lstStyle/>
            <a:p>
              <a:pPr algn="ctr" eaLnBrk="0" hangingPunct="0">
                <a:spcBef>
                  <a:spcPct val="50000"/>
                </a:spcBef>
              </a:pPr>
              <a:r>
                <a:rPr lang="en-US" i="0">
                  <a:solidFill>
                    <a:schemeClr val="accent4">
                      <a:lumMod val="20000"/>
                      <a:lumOff val="80000"/>
                    </a:schemeClr>
                  </a:solidFill>
                  <a:latin typeface="Arial" pitchFamily="34" charset="0"/>
                </a:rPr>
                <a:t>S2</a:t>
              </a:r>
              <a:endParaRPr lang="en-GB" i="0">
                <a:solidFill>
                  <a:schemeClr val="accent4">
                    <a:lumMod val="20000"/>
                    <a:lumOff val="80000"/>
                  </a:schemeClr>
                </a:solidFill>
                <a:latin typeface="Arial" pitchFamily="34" charset="0"/>
              </a:endParaRPr>
            </a:p>
          </p:txBody>
        </p:sp>
      </p:grpSp>
      <p:grpSp>
        <p:nvGrpSpPr>
          <p:cNvPr id="4" name="Group 21"/>
          <p:cNvGrpSpPr>
            <a:grpSpLocks/>
          </p:cNvGrpSpPr>
          <p:nvPr/>
        </p:nvGrpSpPr>
        <p:grpSpPr bwMode="auto">
          <a:xfrm>
            <a:off x="1652588" y="2584450"/>
            <a:ext cx="6005512" cy="1490663"/>
            <a:chOff x="1056" y="1497"/>
            <a:chExt cx="3783" cy="939"/>
          </a:xfrm>
        </p:grpSpPr>
        <p:sp>
          <p:nvSpPr>
            <p:cNvPr id="1032214" name="Rectangle 22"/>
            <p:cNvSpPr>
              <a:spLocks noChangeArrowheads="1"/>
            </p:cNvSpPr>
            <p:nvPr/>
          </p:nvSpPr>
          <p:spPr bwMode="auto">
            <a:xfrm>
              <a:off x="1056" y="1816"/>
              <a:ext cx="1444" cy="620"/>
            </a:xfrm>
            <a:prstGeom prst="rect">
              <a:avLst/>
            </a:prstGeom>
            <a:solidFill>
              <a:srgbClr val="006600"/>
            </a:solidFill>
            <a:ln w="9525">
              <a:noFill/>
              <a:miter lim="800000"/>
              <a:headEnd/>
              <a:tailEnd/>
            </a:ln>
            <a:effectLst/>
          </p:spPr>
          <p:txBody>
            <a:bodyPr wrap="none" anchor="ctr"/>
            <a:lstStyle/>
            <a:p>
              <a:pPr algn="ctr" eaLnBrk="0" hangingPunct="0">
                <a:spcBef>
                  <a:spcPct val="50000"/>
                </a:spcBef>
              </a:pPr>
              <a:r>
                <a:rPr lang="en-US" i="0">
                  <a:solidFill>
                    <a:schemeClr val="accent4">
                      <a:lumMod val="20000"/>
                      <a:lumOff val="80000"/>
                    </a:schemeClr>
                  </a:solidFill>
                  <a:latin typeface="Arial" pitchFamily="34" charset="0"/>
                </a:rPr>
                <a:t>environment e</a:t>
              </a:r>
              <a:endParaRPr lang="en-GB" i="0">
                <a:solidFill>
                  <a:schemeClr val="accent4">
                    <a:lumMod val="20000"/>
                    <a:lumOff val="80000"/>
                  </a:schemeClr>
                </a:solidFill>
                <a:latin typeface="Arial" pitchFamily="34" charset="0"/>
              </a:endParaRPr>
            </a:p>
          </p:txBody>
        </p:sp>
        <p:sp>
          <p:nvSpPr>
            <p:cNvPr id="1032215" name="Rectangle 23"/>
            <p:cNvSpPr>
              <a:spLocks noChangeArrowheads="1"/>
            </p:cNvSpPr>
            <p:nvPr/>
          </p:nvSpPr>
          <p:spPr bwMode="auto">
            <a:xfrm>
              <a:off x="3395" y="1816"/>
              <a:ext cx="1444" cy="620"/>
            </a:xfrm>
            <a:prstGeom prst="rect">
              <a:avLst/>
            </a:prstGeom>
            <a:solidFill>
              <a:srgbClr val="006600"/>
            </a:solidFill>
            <a:ln w="9525">
              <a:noFill/>
              <a:miter lim="800000"/>
              <a:headEnd/>
              <a:tailEnd/>
            </a:ln>
            <a:effectLst/>
          </p:spPr>
          <p:txBody>
            <a:bodyPr wrap="none" anchor="ctr"/>
            <a:lstStyle/>
            <a:p>
              <a:pPr algn="ctr" eaLnBrk="0" hangingPunct="0">
                <a:spcBef>
                  <a:spcPct val="50000"/>
                </a:spcBef>
              </a:pPr>
              <a:r>
                <a:rPr lang="en-US" i="0">
                  <a:solidFill>
                    <a:schemeClr val="accent4">
                      <a:lumMod val="20000"/>
                      <a:lumOff val="80000"/>
                    </a:schemeClr>
                  </a:solidFill>
                  <a:latin typeface="Arial" pitchFamily="34" charset="0"/>
                </a:rPr>
                <a:t>environment e</a:t>
              </a:r>
              <a:endParaRPr lang="en-GB" i="0">
                <a:solidFill>
                  <a:schemeClr val="accent4">
                    <a:lumMod val="20000"/>
                    <a:lumOff val="80000"/>
                  </a:schemeClr>
                </a:solidFill>
                <a:latin typeface="Arial" pitchFamily="34" charset="0"/>
              </a:endParaRPr>
            </a:p>
          </p:txBody>
        </p:sp>
        <p:sp>
          <p:nvSpPr>
            <p:cNvPr id="1032216" name="AutoShape 24"/>
            <p:cNvSpPr>
              <a:spLocks noChangeArrowheads="1"/>
            </p:cNvSpPr>
            <p:nvPr/>
          </p:nvSpPr>
          <p:spPr bwMode="auto">
            <a:xfrm rot="-5400000">
              <a:off x="1294" y="1547"/>
              <a:ext cx="479" cy="381"/>
            </a:xfrm>
            <a:prstGeom prst="notchedRightArrow">
              <a:avLst>
                <a:gd name="adj1" fmla="val 50000"/>
                <a:gd name="adj2" fmla="val 31430"/>
              </a:avLst>
            </a:prstGeom>
            <a:solidFill>
              <a:srgbClr val="CC9900"/>
            </a:solidFill>
            <a:ln w="9525">
              <a:noFill/>
              <a:miter lim="800000"/>
              <a:headEnd/>
              <a:tailEnd/>
            </a:ln>
            <a:effectLst/>
          </p:spPr>
          <p:txBody>
            <a:bodyPr wrap="none" anchor="ctr"/>
            <a:lstStyle/>
            <a:p>
              <a:endParaRPr lang="en-US">
                <a:solidFill>
                  <a:schemeClr val="accent4">
                    <a:lumMod val="20000"/>
                    <a:lumOff val="80000"/>
                  </a:schemeClr>
                </a:solidFill>
              </a:endParaRPr>
            </a:p>
          </p:txBody>
        </p:sp>
        <p:sp>
          <p:nvSpPr>
            <p:cNvPr id="1032217" name="AutoShape 25"/>
            <p:cNvSpPr>
              <a:spLocks noChangeArrowheads="1"/>
            </p:cNvSpPr>
            <p:nvPr/>
          </p:nvSpPr>
          <p:spPr bwMode="auto">
            <a:xfrm rot="-5400000">
              <a:off x="3643" y="1546"/>
              <a:ext cx="479" cy="381"/>
            </a:xfrm>
            <a:prstGeom prst="notchedRightArrow">
              <a:avLst>
                <a:gd name="adj1" fmla="val 50000"/>
                <a:gd name="adj2" fmla="val 31430"/>
              </a:avLst>
            </a:prstGeom>
            <a:solidFill>
              <a:srgbClr val="CC9900"/>
            </a:solidFill>
            <a:ln w="9525">
              <a:noFill/>
              <a:miter lim="800000"/>
              <a:headEnd/>
              <a:tailEnd/>
            </a:ln>
            <a:effectLst/>
          </p:spPr>
          <p:txBody>
            <a:bodyPr wrap="none" anchor="ctr"/>
            <a:lstStyle/>
            <a:p>
              <a:endParaRPr lang="en-US">
                <a:solidFill>
                  <a:schemeClr val="accent4">
                    <a:lumMod val="20000"/>
                    <a:lumOff val="80000"/>
                  </a:schemeClr>
                </a:solidFill>
              </a:endParaRPr>
            </a:p>
          </p:txBody>
        </p:sp>
        <p:sp>
          <p:nvSpPr>
            <p:cNvPr id="1032218" name="AutoShape 26"/>
            <p:cNvSpPr>
              <a:spLocks noChangeArrowheads="1"/>
            </p:cNvSpPr>
            <p:nvPr/>
          </p:nvSpPr>
          <p:spPr bwMode="auto">
            <a:xfrm rot="5400000">
              <a:off x="1792" y="1547"/>
              <a:ext cx="479" cy="381"/>
            </a:xfrm>
            <a:prstGeom prst="notchedRightArrow">
              <a:avLst>
                <a:gd name="adj1" fmla="val 50000"/>
                <a:gd name="adj2" fmla="val 31430"/>
              </a:avLst>
            </a:prstGeom>
            <a:solidFill>
              <a:srgbClr val="996600"/>
            </a:solidFill>
            <a:ln w="9525">
              <a:noFill/>
              <a:miter lim="800000"/>
              <a:headEnd/>
              <a:tailEnd/>
            </a:ln>
            <a:effectLst/>
          </p:spPr>
          <p:txBody>
            <a:bodyPr wrap="none" anchor="ctr"/>
            <a:lstStyle/>
            <a:p>
              <a:endParaRPr lang="en-US">
                <a:solidFill>
                  <a:schemeClr val="accent4">
                    <a:lumMod val="20000"/>
                    <a:lumOff val="80000"/>
                  </a:schemeClr>
                </a:solidFill>
              </a:endParaRPr>
            </a:p>
          </p:txBody>
        </p:sp>
        <p:sp>
          <p:nvSpPr>
            <p:cNvPr id="1032219" name="AutoShape 27"/>
            <p:cNvSpPr>
              <a:spLocks noChangeArrowheads="1"/>
            </p:cNvSpPr>
            <p:nvPr/>
          </p:nvSpPr>
          <p:spPr bwMode="auto">
            <a:xfrm rot="5400000">
              <a:off x="4118" y="1547"/>
              <a:ext cx="479" cy="381"/>
            </a:xfrm>
            <a:prstGeom prst="notchedRightArrow">
              <a:avLst>
                <a:gd name="adj1" fmla="val 50000"/>
                <a:gd name="adj2" fmla="val 31430"/>
              </a:avLst>
            </a:prstGeom>
            <a:solidFill>
              <a:srgbClr val="996600"/>
            </a:solidFill>
            <a:ln w="9525">
              <a:noFill/>
              <a:miter lim="800000"/>
              <a:headEnd/>
              <a:tailEnd/>
            </a:ln>
            <a:effectLst/>
          </p:spPr>
          <p:txBody>
            <a:bodyPr wrap="none" anchor="ctr"/>
            <a:lstStyle/>
            <a:p>
              <a:endParaRPr lang="en-US">
                <a:solidFill>
                  <a:schemeClr val="accent4">
                    <a:lumMod val="20000"/>
                    <a:lumOff val="80000"/>
                  </a:schemeClr>
                </a:solidFill>
              </a:endParaRPr>
            </a:p>
          </p:txBody>
        </p:sp>
      </p:gr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4"/>
          <p:cNvSpPr>
            <a:spLocks noGrp="1" noChangeArrowheads="1"/>
          </p:cNvSpPr>
          <p:nvPr>
            <p:ph type="sldNum" sz="quarter" idx="10"/>
          </p:nvPr>
        </p:nvSpPr>
        <p:spPr>
          <a:ln/>
        </p:spPr>
        <p:txBody>
          <a:bodyPr/>
          <a:lstStyle/>
          <a:p>
            <a:r>
              <a:rPr lang="en-US"/>
              <a:t>   </a:t>
            </a:r>
            <a:fld id="{50566D7F-0372-49A7-8316-3A8520D33E7D}" type="slidenum">
              <a:rPr lang="en-US"/>
              <a:pPr/>
              <a:t>43</a:t>
            </a:fld>
            <a:endParaRPr lang="en-US"/>
          </a:p>
        </p:txBody>
      </p:sp>
      <p:sp>
        <p:nvSpPr>
          <p:cNvPr id="494594" name="Text Box 2"/>
          <p:cNvSpPr txBox="1">
            <a:spLocks noChangeArrowheads="1"/>
          </p:cNvSpPr>
          <p:nvPr/>
        </p:nvSpPr>
        <p:spPr bwMode="auto">
          <a:xfrm>
            <a:off x="769938" y="2008188"/>
            <a:ext cx="7820025" cy="1573212"/>
          </a:xfrm>
          <a:prstGeom prst="rect">
            <a:avLst/>
          </a:prstGeom>
          <a:noFill/>
          <a:ln w="9525">
            <a:noFill/>
            <a:miter lim="800000"/>
            <a:headEnd/>
            <a:tailEnd/>
          </a:ln>
          <a:effectLst/>
        </p:spPr>
        <p:txBody>
          <a:bodyPr>
            <a:spAutoFit/>
          </a:bodyPr>
          <a:lstStyle/>
          <a:p>
            <a:pPr eaLnBrk="0" hangingPunct="0">
              <a:lnSpc>
                <a:spcPct val="90000"/>
              </a:lnSpc>
              <a:spcBef>
                <a:spcPct val="50000"/>
              </a:spcBef>
            </a:pPr>
            <a:r>
              <a:rPr lang="en-US" sz="2000" b="1" i="0" dirty="0">
                <a:solidFill>
                  <a:srgbClr val="036A66"/>
                </a:solidFill>
                <a:latin typeface="Arial" pitchFamily="34" charset="0"/>
              </a:rPr>
              <a:t>Test assumption :</a:t>
            </a:r>
            <a:br>
              <a:rPr lang="en-US" sz="2000" b="1" i="0" dirty="0">
                <a:solidFill>
                  <a:srgbClr val="036A66"/>
                </a:solidFill>
                <a:latin typeface="Arial" pitchFamily="34" charset="0"/>
              </a:rPr>
            </a:br>
            <a:r>
              <a:rPr lang="en-US" sz="2000" b="1" i="0" dirty="0">
                <a:solidFill>
                  <a:srgbClr val="036A66"/>
                </a:solidFill>
                <a:latin typeface="Arial" pitchFamily="34" charset="0"/>
              </a:rPr>
              <a:t/>
            </a:r>
            <a:br>
              <a:rPr lang="en-US" sz="2000" b="1" i="0" dirty="0">
                <a:solidFill>
                  <a:srgbClr val="036A66"/>
                </a:solidFill>
                <a:latin typeface="Arial" pitchFamily="34" charset="0"/>
              </a:rPr>
            </a:br>
            <a:r>
              <a:rPr lang="en-US" sz="2400" b="1" i="0" dirty="0">
                <a:solidFill>
                  <a:srgbClr val="036A66"/>
                </a:solidFill>
                <a:latin typeface="Arial" pitchFamily="34" charset="0"/>
                <a:sym typeface="Symbol" pitchFamily="18" charset="2"/>
              </a:rPr>
              <a:t>	</a:t>
            </a:r>
            <a:r>
              <a:rPr lang="en-US" sz="2000" b="1" i="0" dirty="0">
                <a:solidFill>
                  <a:srgbClr val="CC3300"/>
                </a:solidFill>
                <a:latin typeface="Arial" pitchFamily="34" charset="0"/>
                <a:sym typeface="Symbol" pitchFamily="18" charset="2"/>
              </a:rPr>
              <a:t> </a:t>
            </a:r>
            <a:r>
              <a:rPr lang="en-US" b="1" i="0" dirty="0">
                <a:solidFill>
                  <a:srgbClr val="CC3300"/>
                </a:solidFill>
                <a:latin typeface="Arial" pitchFamily="34" charset="0"/>
                <a:sym typeface="Symbol" pitchFamily="18" charset="2"/>
              </a:rPr>
              <a:t>SUT</a:t>
            </a:r>
            <a:r>
              <a:rPr lang="en-US" sz="2000" b="1" i="0" dirty="0">
                <a:solidFill>
                  <a:srgbClr val="036A66"/>
                </a:solidFill>
                <a:latin typeface="Arial" pitchFamily="34" charset="0"/>
                <a:sym typeface="Symbol" pitchFamily="18" charset="2"/>
              </a:rPr>
              <a:t> .  </a:t>
            </a:r>
            <a:r>
              <a:rPr lang="en-US" sz="2400" b="1" i="0" dirty="0">
                <a:solidFill>
                  <a:srgbClr val="036A66"/>
                </a:solidFill>
                <a:latin typeface="Arial" pitchFamily="34" charset="0"/>
                <a:sym typeface="Symbol" pitchFamily="18" charset="2"/>
              </a:rPr>
              <a:t></a:t>
            </a:r>
            <a:r>
              <a:rPr lang="en-US" sz="2000" b="1" i="0" dirty="0">
                <a:solidFill>
                  <a:srgbClr val="036A66"/>
                </a:solidFill>
                <a:latin typeface="Arial" pitchFamily="34" charset="0"/>
                <a:sym typeface="Symbol" pitchFamily="18" charset="2"/>
              </a:rPr>
              <a:t> </a:t>
            </a:r>
            <a:r>
              <a:rPr lang="en-US" sz="2400" b="1" i="0" dirty="0" err="1">
                <a:solidFill>
                  <a:schemeClr val="tx1"/>
                </a:solidFill>
                <a:latin typeface="Arial" pitchFamily="34" charset="0"/>
                <a:sym typeface="Symbol" pitchFamily="18" charset="2"/>
              </a:rPr>
              <a:t>m</a:t>
            </a:r>
            <a:r>
              <a:rPr lang="en-US" sz="2400" b="1" i="0" baseline="-25000" dirty="0" err="1">
                <a:solidFill>
                  <a:schemeClr val="tx1"/>
                </a:solidFill>
                <a:latin typeface="Arial" pitchFamily="34" charset="0"/>
                <a:sym typeface="Symbol" pitchFamily="18" charset="2"/>
              </a:rPr>
              <a:t>SUT</a:t>
            </a:r>
            <a:r>
              <a:rPr lang="en-US" sz="2000" b="1" i="0" dirty="0">
                <a:solidFill>
                  <a:srgbClr val="036A66"/>
                </a:solidFill>
                <a:latin typeface="Arial" pitchFamily="34" charset="0"/>
                <a:sym typeface="Symbol" pitchFamily="18" charset="2"/>
              </a:rPr>
              <a:t> </a:t>
            </a:r>
            <a:r>
              <a:rPr lang="en-US" sz="2400" b="1" i="0" dirty="0">
                <a:solidFill>
                  <a:srgbClr val="036A66"/>
                </a:solidFill>
                <a:latin typeface="Arial" pitchFamily="34" charset="0"/>
                <a:sym typeface="Symbol" pitchFamily="18" charset="2"/>
              </a:rPr>
              <a:t></a:t>
            </a:r>
            <a:r>
              <a:rPr lang="en-US" sz="2000" b="1" i="0" dirty="0">
                <a:solidFill>
                  <a:srgbClr val="036A66"/>
                </a:solidFill>
                <a:latin typeface="Arial" pitchFamily="34" charset="0"/>
                <a:sym typeface="Symbol" pitchFamily="18" charset="2"/>
              </a:rPr>
              <a:t> </a:t>
            </a:r>
            <a:r>
              <a:rPr lang="en-US" sz="2000" b="1" i="0" dirty="0">
                <a:solidFill>
                  <a:srgbClr val="996600"/>
                </a:solidFill>
                <a:latin typeface="Arial" pitchFamily="34" charset="0"/>
                <a:sym typeface="Symbol" pitchFamily="18" charset="2"/>
              </a:rPr>
              <a:t>MODELS </a:t>
            </a:r>
            <a:r>
              <a:rPr lang="en-US" sz="2000" b="1" i="0" dirty="0">
                <a:solidFill>
                  <a:srgbClr val="036A66"/>
                </a:solidFill>
                <a:latin typeface="Arial" pitchFamily="34" charset="0"/>
                <a:sym typeface="Symbol" pitchFamily="18" charset="2"/>
              </a:rPr>
              <a:t>.</a:t>
            </a:r>
            <a:br>
              <a:rPr lang="en-US" sz="2000" b="1" i="0" dirty="0">
                <a:solidFill>
                  <a:srgbClr val="036A66"/>
                </a:solidFill>
                <a:latin typeface="Arial" pitchFamily="34" charset="0"/>
                <a:sym typeface="Symbol" pitchFamily="18" charset="2"/>
              </a:rPr>
            </a:br>
            <a:r>
              <a:rPr lang="en-US" sz="2000" b="1" i="0" dirty="0">
                <a:solidFill>
                  <a:srgbClr val="036A66"/>
                </a:solidFill>
                <a:latin typeface="Arial" pitchFamily="34" charset="0"/>
                <a:sym typeface="Symbol" pitchFamily="18" charset="2"/>
              </a:rPr>
              <a:t/>
            </a:r>
            <a:br>
              <a:rPr lang="en-US" sz="2000" b="1" i="0" dirty="0">
                <a:solidFill>
                  <a:srgbClr val="036A66"/>
                </a:solidFill>
                <a:latin typeface="Arial" pitchFamily="34" charset="0"/>
                <a:sym typeface="Symbol" pitchFamily="18" charset="2"/>
              </a:rPr>
            </a:br>
            <a:r>
              <a:rPr lang="en-US" sz="2000" b="1" i="0" dirty="0">
                <a:solidFill>
                  <a:srgbClr val="036A66"/>
                </a:solidFill>
                <a:latin typeface="Arial" pitchFamily="34" charset="0"/>
                <a:sym typeface="Symbol" pitchFamily="18" charset="2"/>
              </a:rPr>
              <a:t>		</a:t>
            </a:r>
            <a:r>
              <a:rPr lang="en-US" sz="2400" b="1" i="0" dirty="0">
                <a:solidFill>
                  <a:srgbClr val="036A66"/>
                </a:solidFill>
                <a:latin typeface="Arial" pitchFamily="34" charset="0"/>
                <a:sym typeface="Symbol" pitchFamily="18" charset="2"/>
              </a:rPr>
              <a:t></a:t>
            </a:r>
            <a:r>
              <a:rPr lang="en-US" sz="2000" b="1" i="0" dirty="0">
                <a:solidFill>
                  <a:srgbClr val="036A66"/>
                </a:solidFill>
                <a:latin typeface="Arial" pitchFamily="34" charset="0"/>
                <a:sym typeface="Symbol" pitchFamily="18" charset="2"/>
              </a:rPr>
              <a:t> </a:t>
            </a:r>
            <a:r>
              <a:rPr lang="en-US" sz="2000" b="1" i="0" dirty="0">
                <a:solidFill>
                  <a:srgbClr val="006600"/>
                </a:solidFill>
                <a:latin typeface="Arial" pitchFamily="34" charset="0"/>
                <a:sym typeface="Symbol" pitchFamily="18" charset="2"/>
              </a:rPr>
              <a:t>t </a:t>
            </a:r>
            <a:r>
              <a:rPr lang="en-US" sz="2400" b="1" i="0" dirty="0">
                <a:solidFill>
                  <a:srgbClr val="036A66"/>
                </a:solidFill>
                <a:latin typeface="Arial" pitchFamily="34" charset="0"/>
                <a:sym typeface="Symbol" pitchFamily="18" charset="2"/>
              </a:rPr>
              <a:t></a:t>
            </a:r>
            <a:r>
              <a:rPr lang="en-US" sz="2000" b="1" i="0" dirty="0">
                <a:solidFill>
                  <a:srgbClr val="036A66"/>
                </a:solidFill>
                <a:latin typeface="Arial" pitchFamily="34" charset="0"/>
                <a:sym typeface="Symbol" pitchFamily="18" charset="2"/>
              </a:rPr>
              <a:t> TEST .  </a:t>
            </a:r>
            <a:r>
              <a:rPr lang="en-US" sz="2000" b="1" i="0" dirty="0">
                <a:solidFill>
                  <a:srgbClr val="CC3300"/>
                </a:solidFill>
                <a:latin typeface="Arial" pitchFamily="34" charset="0"/>
                <a:sym typeface="Symbol" pitchFamily="18" charset="2"/>
              </a:rPr>
              <a:t> </a:t>
            </a:r>
            <a:r>
              <a:rPr lang="en-US" b="1" i="0" dirty="0">
                <a:solidFill>
                  <a:srgbClr val="CC3300"/>
                </a:solidFill>
                <a:latin typeface="Arial" pitchFamily="34" charset="0"/>
                <a:sym typeface="Symbol" pitchFamily="18" charset="2"/>
              </a:rPr>
              <a:t>SUT</a:t>
            </a:r>
            <a:r>
              <a:rPr lang="en-US" sz="2000" b="1" i="0" dirty="0">
                <a:solidFill>
                  <a:srgbClr val="036A66"/>
                </a:solidFill>
                <a:latin typeface="Arial" pitchFamily="34" charset="0"/>
                <a:sym typeface="Symbol" pitchFamily="18" charset="2"/>
              </a:rPr>
              <a:t> passes </a:t>
            </a:r>
            <a:r>
              <a:rPr lang="en-US" sz="2000" b="1" i="0" dirty="0">
                <a:solidFill>
                  <a:srgbClr val="006600"/>
                </a:solidFill>
                <a:latin typeface="Arial" pitchFamily="34" charset="0"/>
                <a:sym typeface="Symbol" pitchFamily="18" charset="2"/>
              </a:rPr>
              <a:t>t </a:t>
            </a:r>
            <a:r>
              <a:rPr lang="en-US" sz="2000" b="1" i="0" dirty="0">
                <a:solidFill>
                  <a:srgbClr val="036A66"/>
                </a:solidFill>
                <a:latin typeface="Arial" pitchFamily="34" charset="0"/>
                <a:sym typeface="Symbol" pitchFamily="18" charset="2"/>
              </a:rPr>
              <a:t>  </a:t>
            </a:r>
            <a:r>
              <a:rPr lang="en-US" sz="2400" b="1" i="0" dirty="0">
                <a:solidFill>
                  <a:srgbClr val="036A66"/>
                </a:solidFill>
                <a:latin typeface="Arial" pitchFamily="34" charset="0"/>
                <a:sym typeface="Symbol" pitchFamily="18" charset="2"/>
              </a:rPr>
              <a:t></a:t>
            </a:r>
            <a:r>
              <a:rPr lang="en-US" sz="2000" b="1" i="0" dirty="0">
                <a:solidFill>
                  <a:srgbClr val="036A66"/>
                </a:solidFill>
                <a:latin typeface="Arial" pitchFamily="34" charset="0"/>
                <a:sym typeface="Symbol" pitchFamily="18" charset="2"/>
              </a:rPr>
              <a:t>   </a:t>
            </a:r>
            <a:r>
              <a:rPr lang="en-US" sz="2400" b="1" i="0" dirty="0" err="1">
                <a:solidFill>
                  <a:schemeClr val="tx1"/>
                </a:solidFill>
                <a:latin typeface="Arial" pitchFamily="34" charset="0"/>
                <a:sym typeface="Symbol" pitchFamily="18" charset="2"/>
              </a:rPr>
              <a:t>m</a:t>
            </a:r>
            <a:r>
              <a:rPr lang="en-US" sz="2400" b="1" i="0" baseline="-25000" dirty="0" err="1">
                <a:solidFill>
                  <a:schemeClr val="tx1"/>
                </a:solidFill>
                <a:latin typeface="Arial" pitchFamily="34" charset="0"/>
                <a:sym typeface="Symbol" pitchFamily="18" charset="2"/>
              </a:rPr>
              <a:t>SUT</a:t>
            </a:r>
            <a:r>
              <a:rPr lang="en-US" sz="2400" b="1" i="0" baseline="-25000" dirty="0">
                <a:solidFill>
                  <a:schemeClr val="tx1"/>
                </a:solidFill>
                <a:latin typeface="Arial" pitchFamily="34" charset="0"/>
                <a:sym typeface="Symbol" pitchFamily="18" charset="2"/>
              </a:rPr>
              <a:t> </a:t>
            </a:r>
            <a:r>
              <a:rPr lang="en-US" sz="2000" b="1" i="0" dirty="0">
                <a:solidFill>
                  <a:srgbClr val="036A66"/>
                </a:solidFill>
                <a:latin typeface="Arial" pitchFamily="34" charset="0"/>
                <a:sym typeface="Symbol" pitchFamily="18" charset="2"/>
              </a:rPr>
              <a:t>passes </a:t>
            </a:r>
            <a:r>
              <a:rPr lang="en-US" sz="2000" b="1" i="0" dirty="0">
                <a:solidFill>
                  <a:srgbClr val="006600"/>
                </a:solidFill>
                <a:latin typeface="Arial" pitchFamily="34" charset="0"/>
                <a:sym typeface="Symbol" pitchFamily="18" charset="2"/>
              </a:rPr>
              <a:t>t</a:t>
            </a:r>
          </a:p>
        </p:txBody>
      </p:sp>
      <p:sp>
        <p:nvSpPr>
          <p:cNvPr id="494595" name="Rectangle 3"/>
          <p:cNvSpPr>
            <a:spLocks noChangeArrowheads="1"/>
          </p:cNvSpPr>
          <p:nvPr/>
        </p:nvSpPr>
        <p:spPr bwMode="auto">
          <a:xfrm>
            <a:off x="1943100" y="4037013"/>
            <a:ext cx="1662113" cy="973137"/>
          </a:xfrm>
          <a:prstGeom prst="rect">
            <a:avLst/>
          </a:prstGeom>
          <a:solidFill>
            <a:srgbClr val="CC3300"/>
          </a:solidFill>
          <a:ln w="9525">
            <a:noFill/>
            <a:miter lim="800000"/>
            <a:headEnd/>
            <a:tailEnd/>
          </a:ln>
          <a:effectLst/>
        </p:spPr>
        <p:txBody>
          <a:bodyPr wrap="none" anchor="ctr"/>
          <a:lstStyle/>
          <a:p>
            <a:pPr algn="ctr" eaLnBrk="0" hangingPunct="0">
              <a:spcBef>
                <a:spcPct val="50000"/>
              </a:spcBef>
            </a:pPr>
            <a:r>
              <a:rPr lang="en-US" i="0">
                <a:solidFill>
                  <a:schemeClr val="accent4">
                    <a:lumMod val="20000"/>
                    <a:lumOff val="80000"/>
                  </a:schemeClr>
                </a:solidFill>
                <a:latin typeface="Arial" pitchFamily="34" charset="0"/>
              </a:rPr>
              <a:t>SUT</a:t>
            </a:r>
            <a:endParaRPr lang="en-GB" i="0">
              <a:solidFill>
                <a:schemeClr val="accent4">
                  <a:lumMod val="20000"/>
                  <a:lumOff val="80000"/>
                </a:schemeClr>
              </a:solidFill>
              <a:latin typeface="Arial" pitchFamily="34" charset="0"/>
            </a:endParaRPr>
          </a:p>
        </p:txBody>
      </p:sp>
      <p:sp>
        <p:nvSpPr>
          <p:cNvPr id="494596" name="Rectangle 4"/>
          <p:cNvSpPr>
            <a:spLocks noChangeArrowheads="1"/>
          </p:cNvSpPr>
          <p:nvPr/>
        </p:nvSpPr>
        <p:spPr bwMode="auto">
          <a:xfrm>
            <a:off x="5654675" y="4037013"/>
            <a:ext cx="1662113" cy="973137"/>
          </a:xfrm>
          <a:prstGeom prst="rect">
            <a:avLst/>
          </a:prstGeom>
          <a:solidFill>
            <a:schemeClr val="tx1"/>
          </a:solidFill>
          <a:ln w="9525">
            <a:noFill/>
            <a:miter lim="800000"/>
            <a:headEnd/>
            <a:tailEnd/>
          </a:ln>
          <a:effectLst/>
        </p:spPr>
        <p:txBody>
          <a:bodyPr wrap="none" anchor="ctr"/>
          <a:lstStyle/>
          <a:p>
            <a:pPr algn="ctr" eaLnBrk="0" hangingPunct="0">
              <a:spcBef>
                <a:spcPct val="50000"/>
              </a:spcBef>
            </a:pPr>
            <a:r>
              <a:rPr lang="en-US" sz="2000" b="1" i="0">
                <a:solidFill>
                  <a:schemeClr val="accent4">
                    <a:lumMod val="20000"/>
                    <a:lumOff val="80000"/>
                  </a:schemeClr>
                </a:solidFill>
                <a:latin typeface="Arial" pitchFamily="34" charset="0"/>
              </a:rPr>
              <a:t> </a:t>
            </a:r>
            <a:r>
              <a:rPr lang="en-US" sz="2400" b="1" i="0">
                <a:solidFill>
                  <a:schemeClr val="accent4">
                    <a:lumMod val="20000"/>
                    <a:lumOff val="80000"/>
                  </a:schemeClr>
                </a:solidFill>
                <a:latin typeface="Arial" pitchFamily="34" charset="0"/>
              </a:rPr>
              <a:t>m</a:t>
            </a:r>
            <a:r>
              <a:rPr lang="en-US" sz="2800" i="0" baseline="-25000">
                <a:solidFill>
                  <a:schemeClr val="accent4">
                    <a:lumMod val="20000"/>
                    <a:lumOff val="80000"/>
                  </a:schemeClr>
                </a:solidFill>
                <a:latin typeface="Arial" pitchFamily="34" charset="0"/>
              </a:rPr>
              <a:t>SUT</a:t>
            </a:r>
            <a:r>
              <a:rPr lang="en-US" i="0">
                <a:solidFill>
                  <a:schemeClr val="accent4">
                    <a:lumMod val="20000"/>
                    <a:lumOff val="80000"/>
                  </a:schemeClr>
                </a:solidFill>
                <a:latin typeface="Arial" pitchFamily="34" charset="0"/>
              </a:rPr>
              <a:t> </a:t>
            </a:r>
            <a:endParaRPr lang="en-GB" i="0">
              <a:solidFill>
                <a:schemeClr val="accent4">
                  <a:lumMod val="20000"/>
                  <a:lumOff val="80000"/>
                </a:schemeClr>
              </a:solidFill>
              <a:latin typeface="Arial" pitchFamily="34" charset="0"/>
            </a:endParaRPr>
          </a:p>
        </p:txBody>
      </p:sp>
      <p:sp>
        <p:nvSpPr>
          <p:cNvPr id="494597" name="Rectangle 5"/>
          <p:cNvSpPr>
            <a:spLocks noChangeArrowheads="1"/>
          </p:cNvSpPr>
          <p:nvPr/>
        </p:nvSpPr>
        <p:spPr bwMode="auto">
          <a:xfrm>
            <a:off x="1627188" y="5233988"/>
            <a:ext cx="2292350" cy="984250"/>
          </a:xfrm>
          <a:prstGeom prst="rect">
            <a:avLst/>
          </a:prstGeom>
          <a:solidFill>
            <a:srgbClr val="006600"/>
          </a:solidFill>
          <a:ln w="9525">
            <a:noFill/>
            <a:miter lim="800000"/>
            <a:headEnd/>
            <a:tailEnd/>
          </a:ln>
          <a:effectLst/>
        </p:spPr>
        <p:txBody>
          <a:bodyPr wrap="none" anchor="ctr"/>
          <a:lstStyle/>
          <a:p>
            <a:pPr algn="ctr" eaLnBrk="0" hangingPunct="0">
              <a:spcBef>
                <a:spcPct val="50000"/>
              </a:spcBef>
            </a:pPr>
            <a:r>
              <a:rPr lang="en-US" sz="2000" i="0">
                <a:solidFill>
                  <a:schemeClr val="accent4">
                    <a:lumMod val="20000"/>
                    <a:lumOff val="80000"/>
                  </a:schemeClr>
                </a:solidFill>
                <a:latin typeface="Arial" pitchFamily="34" charset="0"/>
              </a:rPr>
              <a:t>test  t</a:t>
            </a:r>
            <a:endParaRPr lang="en-GB" sz="2000" i="0">
              <a:solidFill>
                <a:schemeClr val="accent4">
                  <a:lumMod val="20000"/>
                  <a:lumOff val="80000"/>
                </a:schemeClr>
              </a:solidFill>
              <a:latin typeface="Arial" pitchFamily="34" charset="0"/>
            </a:endParaRPr>
          </a:p>
        </p:txBody>
      </p:sp>
      <p:sp>
        <p:nvSpPr>
          <p:cNvPr id="494598" name="Rectangle 6"/>
          <p:cNvSpPr>
            <a:spLocks noChangeArrowheads="1"/>
          </p:cNvSpPr>
          <p:nvPr/>
        </p:nvSpPr>
        <p:spPr bwMode="auto">
          <a:xfrm>
            <a:off x="5340350" y="5233988"/>
            <a:ext cx="2292350" cy="984250"/>
          </a:xfrm>
          <a:prstGeom prst="rect">
            <a:avLst/>
          </a:prstGeom>
          <a:solidFill>
            <a:srgbClr val="006600"/>
          </a:solidFill>
          <a:ln w="9525">
            <a:noFill/>
            <a:miter lim="800000"/>
            <a:headEnd/>
            <a:tailEnd/>
          </a:ln>
          <a:effectLst/>
        </p:spPr>
        <p:txBody>
          <a:bodyPr wrap="none" anchor="ctr"/>
          <a:lstStyle/>
          <a:p>
            <a:pPr algn="ctr" eaLnBrk="0" hangingPunct="0">
              <a:spcBef>
                <a:spcPct val="50000"/>
              </a:spcBef>
            </a:pPr>
            <a:r>
              <a:rPr lang="en-US" sz="2000" i="0">
                <a:solidFill>
                  <a:schemeClr val="accent4">
                    <a:lumMod val="20000"/>
                    <a:lumOff val="80000"/>
                  </a:schemeClr>
                </a:solidFill>
                <a:latin typeface="Arial" pitchFamily="34" charset="0"/>
              </a:rPr>
              <a:t>test  t</a:t>
            </a:r>
            <a:endParaRPr lang="en-GB" sz="2000" i="0">
              <a:solidFill>
                <a:schemeClr val="accent4">
                  <a:lumMod val="20000"/>
                  <a:lumOff val="80000"/>
                </a:schemeClr>
              </a:solidFill>
              <a:latin typeface="Arial" pitchFamily="34" charset="0"/>
            </a:endParaRPr>
          </a:p>
        </p:txBody>
      </p:sp>
      <p:sp>
        <p:nvSpPr>
          <p:cNvPr id="494599" name="AutoShape 7"/>
          <p:cNvSpPr>
            <a:spLocks noChangeArrowheads="1"/>
          </p:cNvSpPr>
          <p:nvPr/>
        </p:nvSpPr>
        <p:spPr bwMode="auto">
          <a:xfrm rot="-5400000">
            <a:off x="2068513" y="4832350"/>
            <a:ext cx="633412" cy="604838"/>
          </a:xfrm>
          <a:prstGeom prst="notchedRightArrow">
            <a:avLst>
              <a:gd name="adj1" fmla="val 50000"/>
              <a:gd name="adj2" fmla="val 26181"/>
            </a:avLst>
          </a:prstGeom>
          <a:solidFill>
            <a:srgbClr val="996600"/>
          </a:solidFill>
          <a:ln w="9525">
            <a:noFill/>
            <a:miter lim="800000"/>
            <a:headEnd/>
            <a:tailEnd/>
          </a:ln>
          <a:effectLst/>
        </p:spPr>
        <p:txBody>
          <a:bodyPr wrap="none" anchor="ctr"/>
          <a:lstStyle/>
          <a:p>
            <a:endParaRPr lang="en-US">
              <a:solidFill>
                <a:schemeClr val="accent4">
                  <a:lumMod val="20000"/>
                  <a:lumOff val="80000"/>
                </a:schemeClr>
              </a:solidFill>
            </a:endParaRPr>
          </a:p>
        </p:txBody>
      </p:sp>
      <p:sp>
        <p:nvSpPr>
          <p:cNvPr id="494600" name="AutoShape 8"/>
          <p:cNvSpPr>
            <a:spLocks noChangeArrowheads="1"/>
          </p:cNvSpPr>
          <p:nvPr/>
        </p:nvSpPr>
        <p:spPr bwMode="auto">
          <a:xfrm rot="-5400000">
            <a:off x="5797550" y="4830763"/>
            <a:ext cx="633413" cy="604837"/>
          </a:xfrm>
          <a:prstGeom prst="notchedRightArrow">
            <a:avLst>
              <a:gd name="adj1" fmla="val 50000"/>
              <a:gd name="adj2" fmla="val 26181"/>
            </a:avLst>
          </a:prstGeom>
          <a:solidFill>
            <a:srgbClr val="996600"/>
          </a:solidFill>
          <a:ln w="9525">
            <a:noFill/>
            <a:miter lim="800000"/>
            <a:headEnd/>
            <a:tailEnd/>
          </a:ln>
          <a:effectLst/>
        </p:spPr>
        <p:txBody>
          <a:bodyPr wrap="none" anchor="ctr"/>
          <a:lstStyle/>
          <a:p>
            <a:endParaRPr lang="en-US">
              <a:solidFill>
                <a:schemeClr val="accent4">
                  <a:lumMod val="20000"/>
                  <a:lumOff val="80000"/>
                </a:schemeClr>
              </a:solidFill>
            </a:endParaRPr>
          </a:p>
        </p:txBody>
      </p:sp>
      <p:sp>
        <p:nvSpPr>
          <p:cNvPr id="494601" name="AutoShape 9"/>
          <p:cNvSpPr>
            <a:spLocks noChangeArrowheads="1"/>
          </p:cNvSpPr>
          <p:nvPr/>
        </p:nvSpPr>
        <p:spPr bwMode="auto">
          <a:xfrm rot="5400000">
            <a:off x="2859088" y="4832350"/>
            <a:ext cx="633412" cy="604838"/>
          </a:xfrm>
          <a:prstGeom prst="notchedRightArrow">
            <a:avLst>
              <a:gd name="adj1" fmla="val 50000"/>
              <a:gd name="adj2" fmla="val 26181"/>
            </a:avLst>
          </a:prstGeom>
          <a:solidFill>
            <a:srgbClr val="CC9900"/>
          </a:solidFill>
          <a:ln w="9525">
            <a:noFill/>
            <a:miter lim="800000"/>
            <a:headEnd/>
            <a:tailEnd/>
          </a:ln>
          <a:effectLst/>
        </p:spPr>
        <p:txBody>
          <a:bodyPr wrap="none" anchor="ctr"/>
          <a:lstStyle/>
          <a:p>
            <a:endParaRPr lang="en-US">
              <a:solidFill>
                <a:schemeClr val="accent4">
                  <a:lumMod val="20000"/>
                  <a:lumOff val="80000"/>
                </a:schemeClr>
              </a:solidFill>
            </a:endParaRPr>
          </a:p>
        </p:txBody>
      </p:sp>
      <p:sp>
        <p:nvSpPr>
          <p:cNvPr id="494602" name="AutoShape 10"/>
          <p:cNvSpPr>
            <a:spLocks noChangeArrowheads="1"/>
          </p:cNvSpPr>
          <p:nvPr/>
        </p:nvSpPr>
        <p:spPr bwMode="auto">
          <a:xfrm rot="5400000">
            <a:off x="6551613" y="4832350"/>
            <a:ext cx="633412" cy="604838"/>
          </a:xfrm>
          <a:prstGeom prst="notchedRightArrow">
            <a:avLst>
              <a:gd name="adj1" fmla="val 50000"/>
              <a:gd name="adj2" fmla="val 26181"/>
            </a:avLst>
          </a:prstGeom>
          <a:solidFill>
            <a:srgbClr val="CC9900"/>
          </a:solidFill>
          <a:ln w="9525">
            <a:noFill/>
            <a:miter lim="800000"/>
            <a:headEnd/>
            <a:tailEnd/>
          </a:ln>
          <a:effectLst/>
        </p:spPr>
        <p:txBody>
          <a:bodyPr wrap="none" anchor="ctr"/>
          <a:lstStyle/>
          <a:p>
            <a:endParaRPr lang="en-US">
              <a:solidFill>
                <a:schemeClr val="accent4">
                  <a:lumMod val="20000"/>
                  <a:lumOff val="80000"/>
                </a:schemeClr>
              </a:solidFill>
            </a:endParaRPr>
          </a:p>
        </p:txBody>
      </p:sp>
      <p:sp>
        <p:nvSpPr>
          <p:cNvPr id="494603" name="Rectangle 11"/>
          <p:cNvSpPr>
            <a:spLocks noGrp="1" noChangeArrowheads="1"/>
          </p:cNvSpPr>
          <p:nvPr>
            <p:ph type="title"/>
          </p:nvPr>
        </p:nvSpPr>
        <p:spPr/>
        <p:txBody>
          <a:bodyPr/>
          <a:lstStyle/>
          <a:p>
            <a:r>
              <a:rPr lang="en-US" dirty="0" smtClean="0"/>
              <a:t>MBT:  Test Assumption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Slide Number Placeholder 2"/>
          <p:cNvSpPr>
            <a:spLocks noGrp="1"/>
          </p:cNvSpPr>
          <p:nvPr>
            <p:ph type="sldNum" sz="quarter" idx="10"/>
          </p:nvPr>
        </p:nvSpPr>
        <p:spPr>
          <a:noFill/>
        </p:spPr>
        <p:txBody>
          <a:bodyPr/>
          <a:lstStyle/>
          <a:p>
            <a:r>
              <a:rPr lang="en-US"/>
              <a:t>   </a:t>
            </a:r>
            <a:fld id="{90203727-84FE-4E6C-899F-16167F3E5908}" type="slidenum">
              <a:rPr lang="en-US"/>
              <a:pPr/>
              <a:t>44</a:t>
            </a:fld>
            <a:endParaRPr lang="en-US" sz="1400">
              <a:solidFill>
                <a:schemeClr val="tx1"/>
              </a:solidFill>
              <a:latin typeface="Times New Roman" pitchFamily="18" charset="0"/>
            </a:endParaRPr>
          </a:p>
        </p:txBody>
      </p:sp>
      <p:grpSp>
        <p:nvGrpSpPr>
          <p:cNvPr id="2" name="Group 3"/>
          <p:cNvGrpSpPr>
            <a:grpSpLocks/>
          </p:cNvGrpSpPr>
          <p:nvPr/>
        </p:nvGrpSpPr>
        <p:grpSpPr bwMode="auto">
          <a:xfrm>
            <a:off x="347663" y="1876425"/>
            <a:ext cx="4074496" cy="3549531"/>
            <a:chOff x="1772" y="1038"/>
            <a:chExt cx="3329" cy="3032"/>
          </a:xfrm>
        </p:grpSpPr>
        <p:cxnSp>
          <p:nvCxnSpPr>
            <p:cNvPr id="1042" name="AutoShape 4"/>
            <p:cNvCxnSpPr>
              <a:cxnSpLocks noChangeShapeType="1"/>
              <a:stCxn id="1043" idx="1"/>
              <a:endCxn id="1057" idx="3"/>
            </p:cNvCxnSpPr>
            <p:nvPr/>
          </p:nvCxnSpPr>
          <p:spPr bwMode="auto">
            <a:xfrm flipH="1">
              <a:off x="2992" y="1668"/>
              <a:ext cx="581" cy="3"/>
            </a:xfrm>
            <a:prstGeom prst="straightConnector1">
              <a:avLst/>
            </a:prstGeom>
            <a:noFill/>
            <a:ln w="76200">
              <a:solidFill>
                <a:srgbClr val="036A66"/>
              </a:solidFill>
              <a:round/>
              <a:headEnd/>
              <a:tailEnd type="triangle" w="med" len="med"/>
            </a:ln>
          </p:spPr>
        </p:cxnSp>
        <p:sp>
          <p:nvSpPr>
            <p:cNvPr id="1043" name="AutoShape 5"/>
            <p:cNvSpPr>
              <a:spLocks noChangeArrowheads="1"/>
            </p:cNvSpPr>
            <p:nvPr/>
          </p:nvSpPr>
          <p:spPr bwMode="auto">
            <a:xfrm>
              <a:off x="3376" y="1200"/>
              <a:ext cx="1408" cy="936"/>
            </a:xfrm>
            <a:prstGeom prst="verticalScroll">
              <a:avLst>
                <a:gd name="adj" fmla="val 21046"/>
              </a:avLst>
            </a:prstGeom>
            <a:solidFill>
              <a:srgbClr val="00FF00"/>
            </a:solidFill>
            <a:ln w="9525">
              <a:solidFill>
                <a:schemeClr val="bg2"/>
              </a:solidFill>
              <a:round/>
              <a:headEnd/>
              <a:tailEnd/>
            </a:ln>
          </p:spPr>
          <p:txBody>
            <a:bodyPr wrap="none" anchor="ctr"/>
            <a:lstStyle/>
            <a:p>
              <a:pPr>
                <a:lnSpc>
                  <a:spcPct val="160000"/>
                </a:lnSpc>
                <a:spcBef>
                  <a:spcPct val="20000"/>
                </a:spcBef>
                <a:buClr>
                  <a:schemeClr val="accent2"/>
                </a:buClr>
                <a:buSzPct val="120000"/>
                <a:buFont typeface="Wingdings" pitchFamily="2" charset="2"/>
                <a:buNone/>
              </a:pPr>
              <a:r>
                <a:rPr lang="en-US" sz="2400" i="0" dirty="0" smtClean="0">
                  <a:solidFill>
                    <a:srgbClr val="C00000"/>
                  </a:solidFill>
                </a:rPr>
                <a:t> s</a:t>
              </a:r>
              <a:r>
                <a:rPr lang="en-US" i="0" dirty="0" smtClean="0">
                  <a:solidFill>
                    <a:srgbClr val="C00000"/>
                  </a:solidFill>
                </a:rPr>
                <a:t> </a:t>
              </a:r>
              <a:r>
                <a:rPr lang="en-US" i="0" dirty="0">
                  <a:solidFill>
                    <a:srgbClr val="C00000"/>
                  </a:solidFill>
                  <a:sym typeface="Symbol" pitchFamily="18" charset="2"/>
                </a:rPr>
                <a:t> LTS</a:t>
              </a:r>
              <a:endParaRPr lang="en-GB" i="0" dirty="0">
                <a:solidFill>
                  <a:srgbClr val="C00000"/>
                </a:solidFill>
                <a:sym typeface="Symbol" pitchFamily="18" charset="2"/>
              </a:endParaRPr>
            </a:p>
          </p:txBody>
        </p:sp>
        <p:sp>
          <p:nvSpPr>
            <p:cNvPr id="1044" name="Rectangle 6"/>
            <p:cNvSpPr>
              <a:spLocks noChangeArrowheads="1"/>
            </p:cNvSpPr>
            <p:nvPr/>
          </p:nvSpPr>
          <p:spPr bwMode="auto">
            <a:xfrm>
              <a:off x="3293" y="2712"/>
              <a:ext cx="1568" cy="1024"/>
            </a:xfrm>
            <a:prstGeom prst="rect">
              <a:avLst/>
            </a:prstGeom>
            <a:solidFill>
              <a:schemeClr val="bg1">
                <a:lumMod val="50000"/>
              </a:schemeClr>
            </a:solidFill>
            <a:ln w="9525">
              <a:noFill/>
              <a:miter lim="800000"/>
              <a:headEnd/>
              <a:tailEnd/>
            </a:ln>
          </p:spPr>
          <p:txBody>
            <a:bodyPr wrap="none" anchor="ctr"/>
            <a:lstStyle/>
            <a:p>
              <a:pPr>
                <a:lnSpc>
                  <a:spcPct val="160000"/>
                </a:lnSpc>
                <a:spcBef>
                  <a:spcPct val="20000"/>
                </a:spcBef>
                <a:buClr>
                  <a:schemeClr val="accent2"/>
                </a:buClr>
                <a:buSzPct val="120000"/>
                <a:buFont typeface="Wingdings" pitchFamily="2" charset="2"/>
                <a:buNone/>
              </a:pPr>
              <a:r>
                <a:rPr lang="en-US" b="1" i="0" dirty="0" smtClean="0">
                  <a:solidFill>
                    <a:srgbClr val="FFFF00"/>
                  </a:solidFill>
                </a:rPr>
                <a:t>        SUT</a:t>
              </a:r>
              <a:endParaRPr lang="en-US" sz="2800" i="0" dirty="0">
                <a:solidFill>
                  <a:srgbClr val="FFFF00"/>
                </a:solidFill>
                <a:sym typeface="Symbol" pitchFamily="18" charset="2"/>
              </a:endParaRPr>
            </a:p>
          </p:txBody>
        </p:sp>
        <p:cxnSp>
          <p:nvCxnSpPr>
            <p:cNvPr id="1045" name="AutoShape 7"/>
            <p:cNvCxnSpPr>
              <a:cxnSpLocks noChangeShapeType="1"/>
              <a:stCxn id="1043" idx="2"/>
              <a:endCxn id="1044" idx="0"/>
            </p:cNvCxnSpPr>
            <p:nvPr/>
          </p:nvCxnSpPr>
          <p:spPr bwMode="auto">
            <a:xfrm flipH="1">
              <a:off x="4077" y="2136"/>
              <a:ext cx="3" cy="576"/>
            </a:xfrm>
            <a:prstGeom prst="straightConnector1">
              <a:avLst/>
            </a:prstGeom>
            <a:noFill/>
            <a:ln w="76200">
              <a:solidFill>
                <a:srgbClr val="AC8D5A"/>
              </a:solidFill>
              <a:round/>
              <a:headEnd type="triangle" w="med" len="med"/>
              <a:tailEnd type="triangle" w="med" len="med"/>
            </a:ln>
          </p:spPr>
        </p:cxnSp>
        <p:sp>
          <p:nvSpPr>
            <p:cNvPr id="1046" name="Text Box 8"/>
            <p:cNvSpPr txBox="1">
              <a:spLocks noChangeArrowheads="1"/>
            </p:cNvSpPr>
            <p:nvPr/>
          </p:nvSpPr>
          <p:spPr bwMode="auto">
            <a:xfrm>
              <a:off x="4157" y="2331"/>
              <a:ext cx="944" cy="263"/>
            </a:xfrm>
            <a:prstGeom prst="rect">
              <a:avLst/>
            </a:prstGeom>
            <a:noFill/>
            <a:ln w="9525">
              <a:noFill/>
              <a:miter lim="800000"/>
              <a:headEnd/>
              <a:tailEnd/>
            </a:ln>
          </p:spPr>
          <p:txBody>
            <a:bodyPr>
              <a:spAutoFit/>
            </a:bodyPr>
            <a:lstStyle/>
            <a:p>
              <a:pPr>
                <a:lnSpc>
                  <a:spcPct val="60000"/>
                </a:lnSpc>
                <a:spcBef>
                  <a:spcPct val="20000"/>
                </a:spcBef>
                <a:buClr>
                  <a:schemeClr val="accent2"/>
                </a:buClr>
                <a:buSzPct val="120000"/>
                <a:buFont typeface="Wingdings" pitchFamily="2" charset="2"/>
                <a:buNone/>
              </a:pPr>
              <a:r>
                <a:rPr lang="en-US" sz="2000" b="1" i="0" dirty="0" err="1">
                  <a:solidFill>
                    <a:srgbClr val="036A66"/>
                  </a:solidFill>
                </a:rPr>
                <a:t>i</a:t>
              </a:r>
              <a:r>
                <a:rPr lang="en-US" sz="2000" b="1" i="0" dirty="0">
                  <a:solidFill>
                    <a:srgbClr val="036A66"/>
                  </a:solidFill>
                </a:rPr>
                <a:t> </a:t>
              </a:r>
              <a:r>
                <a:rPr lang="en-US" sz="2000" b="1" i="0" dirty="0" err="1">
                  <a:solidFill>
                    <a:srgbClr val="C00000"/>
                  </a:solidFill>
                </a:rPr>
                <a:t>ioco</a:t>
              </a:r>
              <a:r>
                <a:rPr lang="en-US" sz="2000" b="1" i="0" dirty="0">
                  <a:solidFill>
                    <a:srgbClr val="C00000"/>
                  </a:solidFill>
                </a:rPr>
                <a:t> </a:t>
              </a:r>
              <a:r>
                <a:rPr lang="en-US" sz="2000" b="1" i="0" dirty="0">
                  <a:solidFill>
                    <a:srgbClr val="036A66"/>
                  </a:solidFill>
                </a:rPr>
                <a:t>s</a:t>
              </a:r>
              <a:endParaRPr lang="en-GB" sz="2000" b="1" i="0" dirty="0">
                <a:solidFill>
                  <a:srgbClr val="036A66"/>
                </a:solidFill>
              </a:endParaRPr>
            </a:p>
          </p:txBody>
        </p:sp>
        <p:grpSp>
          <p:nvGrpSpPr>
            <p:cNvPr id="3" name="Group 9"/>
            <p:cNvGrpSpPr>
              <a:grpSpLocks/>
            </p:cNvGrpSpPr>
            <p:nvPr/>
          </p:nvGrpSpPr>
          <p:grpSpPr bwMode="auto">
            <a:xfrm>
              <a:off x="2178" y="2704"/>
              <a:ext cx="435" cy="1366"/>
              <a:chOff x="2178" y="2704"/>
              <a:chExt cx="435" cy="1366"/>
            </a:xfrm>
          </p:grpSpPr>
          <p:graphicFrame>
            <p:nvGraphicFramePr>
              <p:cNvPr id="1026" name="Object 10"/>
              <p:cNvGraphicFramePr>
                <a:graphicFrameLocks noChangeAspect="1"/>
              </p:cNvGraphicFramePr>
              <p:nvPr/>
            </p:nvGraphicFramePr>
            <p:xfrm>
              <a:off x="2178" y="2704"/>
              <a:ext cx="435" cy="935"/>
            </p:xfrm>
            <a:graphic>
              <a:graphicData uri="http://schemas.openxmlformats.org/presentationml/2006/ole">
                <p:oleObj spid="_x0000_s475138" name="Clip" r:id="rId3" imgW="1857240" imgH="3995640" progId="">
                  <p:embed/>
                </p:oleObj>
              </a:graphicData>
            </a:graphic>
          </p:graphicFrame>
          <p:cxnSp>
            <p:nvCxnSpPr>
              <p:cNvPr id="1062" name="AutoShape 12"/>
              <p:cNvCxnSpPr>
                <a:cxnSpLocks noChangeShapeType="1"/>
              </p:cNvCxnSpPr>
              <p:nvPr/>
            </p:nvCxnSpPr>
            <p:spPr bwMode="auto">
              <a:xfrm>
                <a:off x="2396" y="3639"/>
                <a:ext cx="1" cy="431"/>
              </a:xfrm>
              <a:prstGeom prst="straightConnector1">
                <a:avLst/>
              </a:prstGeom>
              <a:noFill/>
              <a:ln w="76200">
                <a:solidFill>
                  <a:srgbClr val="036A66"/>
                </a:solidFill>
                <a:round/>
                <a:headEnd/>
                <a:tailEnd type="triangle" w="med" len="med"/>
              </a:ln>
            </p:spPr>
          </p:cxnSp>
        </p:grpSp>
        <p:grpSp>
          <p:nvGrpSpPr>
            <p:cNvPr id="4" name="Group 13"/>
            <p:cNvGrpSpPr>
              <a:grpSpLocks/>
            </p:cNvGrpSpPr>
            <p:nvPr/>
          </p:nvGrpSpPr>
          <p:grpSpPr bwMode="auto">
            <a:xfrm>
              <a:off x="1882" y="2558"/>
              <a:ext cx="1102" cy="1266"/>
              <a:chOff x="546" y="998"/>
              <a:chExt cx="1102" cy="1266"/>
            </a:xfrm>
          </p:grpSpPr>
          <p:sp>
            <p:nvSpPr>
              <p:cNvPr id="1059" name="Rectangle 14"/>
              <p:cNvSpPr>
                <a:spLocks noChangeArrowheads="1"/>
              </p:cNvSpPr>
              <p:nvPr/>
            </p:nvSpPr>
            <p:spPr bwMode="auto">
              <a:xfrm>
                <a:off x="546" y="998"/>
                <a:ext cx="1102" cy="1266"/>
              </a:xfrm>
              <a:prstGeom prst="rect">
                <a:avLst/>
              </a:prstGeom>
              <a:solidFill>
                <a:srgbClr val="00FFFF"/>
              </a:solidFill>
              <a:ln w="9525">
                <a:noFill/>
                <a:miter lim="800000"/>
                <a:headEnd/>
                <a:tailEnd/>
              </a:ln>
            </p:spPr>
            <p:txBody>
              <a:bodyPr wrap="none" anchor="ctr"/>
              <a:lstStyle/>
              <a:p>
                <a:endParaRPr lang="en-US"/>
              </a:p>
            </p:txBody>
          </p:sp>
          <p:sp>
            <p:nvSpPr>
              <p:cNvPr id="1060" name="Text Box 15"/>
              <p:cNvSpPr txBox="1">
                <a:spLocks noChangeArrowheads="1"/>
              </p:cNvSpPr>
              <p:nvPr/>
            </p:nvSpPr>
            <p:spPr bwMode="auto">
              <a:xfrm>
                <a:off x="819" y="1368"/>
                <a:ext cx="560" cy="651"/>
              </a:xfrm>
              <a:prstGeom prst="rect">
                <a:avLst/>
              </a:prstGeom>
              <a:noFill/>
              <a:ln w="9525">
                <a:noFill/>
                <a:miter lim="800000"/>
                <a:headEnd/>
                <a:tailEnd/>
              </a:ln>
            </p:spPr>
            <p:txBody>
              <a:bodyPr wrap="none">
                <a:spAutoFit/>
              </a:bodyPr>
              <a:lstStyle/>
              <a:p>
                <a:pPr>
                  <a:lnSpc>
                    <a:spcPct val="100000"/>
                  </a:lnSpc>
                  <a:spcBef>
                    <a:spcPct val="20000"/>
                  </a:spcBef>
                  <a:buClr>
                    <a:schemeClr val="accent2"/>
                  </a:buClr>
                  <a:buSzPct val="120000"/>
                  <a:buFont typeface="Wingdings" pitchFamily="2" charset="2"/>
                  <a:buNone/>
                </a:pPr>
                <a:r>
                  <a:rPr lang="en-GB" sz="2000" i="0">
                    <a:solidFill>
                      <a:schemeClr val="hlink"/>
                    </a:solidFill>
                  </a:rPr>
                  <a:t>test</a:t>
                </a:r>
              </a:p>
              <a:p>
                <a:pPr>
                  <a:lnSpc>
                    <a:spcPct val="100000"/>
                  </a:lnSpc>
                  <a:spcBef>
                    <a:spcPct val="20000"/>
                  </a:spcBef>
                  <a:buClr>
                    <a:schemeClr val="accent2"/>
                  </a:buClr>
                  <a:buSzPct val="120000"/>
                  <a:buFont typeface="Wingdings" pitchFamily="2" charset="2"/>
                  <a:buNone/>
                </a:pPr>
                <a:r>
                  <a:rPr lang="en-GB" sz="2000" i="0">
                    <a:solidFill>
                      <a:schemeClr val="hlink"/>
                    </a:solidFill>
                  </a:rPr>
                  <a:t>tool</a:t>
                </a:r>
              </a:p>
            </p:txBody>
          </p:sp>
        </p:grpSp>
        <p:grpSp>
          <p:nvGrpSpPr>
            <p:cNvPr id="5" name="Group 16"/>
            <p:cNvGrpSpPr>
              <a:grpSpLocks/>
            </p:cNvGrpSpPr>
            <p:nvPr/>
          </p:nvGrpSpPr>
          <p:grpSpPr bwMode="auto">
            <a:xfrm>
              <a:off x="1772" y="1038"/>
              <a:ext cx="1220" cy="1266"/>
              <a:chOff x="1780" y="990"/>
              <a:chExt cx="1220" cy="1266"/>
            </a:xfrm>
          </p:grpSpPr>
          <p:sp>
            <p:nvSpPr>
              <p:cNvPr id="1057" name="Rectangle 17"/>
              <p:cNvSpPr>
                <a:spLocks noChangeArrowheads="1"/>
              </p:cNvSpPr>
              <p:nvPr/>
            </p:nvSpPr>
            <p:spPr bwMode="auto">
              <a:xfrm>
                <a:off x="1898" y="990"/>
                <a:ext cx="1102" cy="1266"/>
              </a:xfrm>
              <a:prstGeom prst="rect">
                <a:avLst/>
              </a:prstGeom>
              <a:solidFill>
                <a:srgbClr val="8CB7EC"/>
              </a:solidFill>
              <a:ln w="9525">
                <a:noFill/>
                <a:miter lim="800000"/>
                <a:headEnd/>
                <a:tailEnd/>
              </a:ln>
            </p:spPr>
            <p:txBody>
              <a:bodyPr wrap="none" anchor="ctr"/>
              <a:lstStyle/>
              <a:p>
                <a:endParaRPr lang="en-US">
                  <a:solidFill>
                    <a:srgbClr val="CC0000"/>
                  </a:solidFill>
                </a:endParaRPr>
              </a:p>
            </p:txBody>
          </p:sp>
          <p:sp>
            <p:nvSpPr>
              <p:cNvPr id="1058" name="Text Box 18"/>
              <p:cNvSpPr txBox="1">
                <a:spLocks noChangeArrowheads="1"/>
              </p:cNvSpPr>
              <p:nvPr/>
            </p:nvSpPr>
            <p:spPr bwMode="auto">
              <a:xfrm>
                <a:off x="1780" y="1389"/>
                <a:ext cx="1205" cy="501"/>
              </a:xfrm>
              <a:prstGeom prst="rect">
                <a:avLst/>
              </a:prstGeom>
              <a:noFill/>
              <a:ln w="9525">
                <a:noFill/>
                <a:miter lim="800000"/>
                <a:headEnd/>
                <a:tailEnd/>
              </a:ln>
            </p:spPr>
            <p:txBody>
              <a:bodyPr wrap="none">
                <a:spAutoFit/>
              </a:bodyPr>
              <a:lstStyle/>
              <a:p>
                <a:pPr>
                  <a:lnSpc>
                    <a:spcPct val="70000"/>
                  </a:lnSpc>
                  <a:spcBef>
                    <a:spcPct val="20000"/>
                  </a:spcBef>
                  <a:buClr>
                    <a:schemeClr val="accent2"/>
                  </a:buClr>
                  <a:buSzPct val="120000"/>
                  <a:buFont typeface="Wingdings" pitchFamily="2" charset="2"/>
                  <a:buNone/>
                </a:pPr>
                <a:r>
                  <a:rPr lang="en-US" i="0" dirty="0" smtClean="0">
                    <a:solidFill>
                      <a:schemeClr val="tx1">
                        <a:lumMod val="65000"/>
                        <a:lumOff val="35000"/>
                      </a:schemeClr>
                    </a:solidFill>
                  </a:rPr>
                  <a:t>  gen </a:t>
                </a:r>
                <a:r>
                  <a:rPr lang="en-US" i="0" dirty="0">
                    <a:solidFill>
                      <a:schemeClr val="tx1">
                        <a:lumMod val="65000"/>
                        <a:lumOff val="35000"/>
                      </a:schemeClr>
                    </a:solidFill>
                  </a:rPr>
                  <a:t>: LTS</a:t>
                </a:r>
              </a:p>
              <a:p>
                <a:pPr>
                  <a:lnSpc>
                    <a:spcPct val="70000"/>
                  </a:lnSpc>
                  <a:spcBef>
                    <a:spcPct val="20000"/>
                  </a:spcBef>
                  <a:buClr>
                    <a:schemeClr val="accent2"/>
                  </a:buClr>
                  <a:buSzPct val="120000"/>
                  <a:buFont typeface="Wingdings" pitchFamily="2" charset="2"/>
                  <a:buNone/>
                </a:pPr>
                <a:r>
                  <a:rPr lang="en-US" i="0" dirty="0">
                    <a:solidFill>
                      <a:schemeClr val="tx1">
                        <a:lumMod val="65000"/>
                        <a:lumOff val="35000"/>
                      </a:schemeClr>
                    </a:solidFill>
                  </a:rPr>
                  <a:t> </a:t>
                </a:r>
                <a:r>
                  <a:rPr lang="en-US" b="1" i="0" dirty="0">
                    <a:solidFill>
                      <a:schemeClr val="tx1">
                        <a:lumMod val="65000"/>
                        <a:lumOff val="35000"/>
                      </a:schemeClr>
                    </a:solidFill>
                    <a:sym typeface="Symbol" pitchFamily="18" charset="2"/>
                  </a:rPr>
                  <a:t></a:t>
                </a:r>
                <a:r>
                  <a:rPr lang="en-US" sz="2000" b="1" i="0" dirty="0">
                    <a:solidFill>
                      <a:schemeClr val="tx1">
                        <a:lumMod val="65000"/>
                        <a:lumOff val="35000"/>
                      </a:schemeClr>
                    </a:solidFill>
                    <a:sym typeface="Symbol" pitchFamily="18" charset="2"/>
                  </a:rPr>
                  <a:t> </a:t>
                </a:r>
                <a:r>
                  <a:rPr lang="en-US" sz="2000" i="0" dirty="0">
                    <a:solidFill>
                      <a:schemeClr val="tx1">
                        <a:lumMod val="65000"/>
                        <a:lumOff val="35000"/>
                      </a:schemeClr>
                    </a:solidFill>
                    <a:sym typeface="Symbol" pitchFamily="18" charset="2"/>
                  </a:rPr>
                  <a:t></a:t>
                </a:r>
                <a:r>
                  <a:rPr lang="en-US" i="0" dirty="0">
                    <a:solidFill>
                      <a:schemeClr val="tx1">
                        <a:lumMod val="65000"/>
                        <a:lumOff val="35000"/>
                      </a:schemeClr>
                    </a:solidFill>
                    <a:sym typeface="Symbol" pitchFamily="18" charset="2"/>
                  </a:rPr>
                  <a:t>(TTS)</a:t>
                </a:r>
                <a:endParaRPr lang="en-GB" sz="2000" i="0" dirty="0">
                  <a:solidFill>
                    <a:schemeClr val="tx1">
                      <a:lumMod val="65000"/>
                      <a:lumOff val="35000"/>
                    </a:schemeClr>
                  </a:solidFill>
                </a:endParaRPr>
              </a:p>
            </p:txBody>
          </p:sp>
        </p:grpSp>
        <p:cxnSp>
          <p:nvCxnSpPr>
            <p:cNvPr id="1050" name="AutoShape 19"/>
            <p:cNvCxnSpPr>
              <a:cxnSpLocks noChangeShapeType="1"/>
              <a:stCxn id="1057" idx="2"/>
              <a:endCxn id="1059" idx="0"/>
            </p:cNvCxnSpPr>
            <p:nvPr/>
          </p:nvCxnSpPr>
          <p:spPr bwMode="auto">
            <a:xfrm flipH="1">
              <a:off x="2433" y="2304"/>
              <a:ext cx="8" cy="254"/>
            </a:xfrm>
            <a:prstGeom prst="straightConnector1">
              <a:avLst/>
            </a:prstGeom>
            <a:noFill/>
            <a:ln w="76200">
              <a:solidFill>
                <a:srgbClr val="036A66"/>
              </a:solidFill>
              <a:round/>
              <a:headEnd/>
              <a:tailEnd type="triangle" w="med" len="med"/>
            </a:ln>
          </p:spPr>
        </p:cxnSp>
        <p:grpSp>
          <p:nvGrpSpPr>
            <p:cNvPr id="6" name="Group 20"/>
            <p:cNvGrpSpPr>
              <a:grpSpLocks/>
            </p:cNvGrpSpPr>
            <p:nvPr/>
          </p:nvGrpSpPr>
          <p:grpSpPr bwMode="auto">
            <a:xfrm>
              <a:off x="1890" y="2566"/>
              <a:ext cx="1102" cy="1266"/>
              <a:chOff x="1898" y="2566"/>
              <a:chExt cx="1102" cy="1266"/>
            </a:xfrm>
          </p:grpSpPr>
          <p:sp>
            <p:nvSpPr>
              <p:cNvPr id="1055" name="Rectangle 21"/>
              <p:cNvSpPr>
                <a:spLocks noChangeArrowheads="1"/>
              </p:cNvSpPr>
              <p:nvPr/>
            </p:nvSpPr>
            <p:spPr bwMode="auto">
              <a:xfrm>
                <a:off x="1898" y="2566"/>
                <a:ext cx="1102" cy="1266"/>
              </a:xfrm>
              <a:prstGeom prst="rect">
                <a:avLst/>
              </a:prstGeom>
              <a:solidFill>
                <a:srgbClr val="8CB7EC"/>
              </a:solidFill>
              <a:ln w="9525">
                <a:noFill/>
                <a:miter lim="800000"/>
                <a:headEnd/>
                <a:tailEnd/>
              </a:ln>
            </p:spPr>
            <p:txBody>
              <a:bodyPr wrap="none" anchor="ctr"/>
              <a:lstStyle/>
              <a:p>
                <a:endParaRPr lang="en-US" dirty="0">
                  <a:solidFill>
                    <a:srgbClr val="00B050"/>
                  </a:solidFill>
                </a:endParaRPr>
              </a:p>
            </p:txBody>
          </p:sp>
          <p:sp>
            <p:nvSpPr>
              <p:cNvPr id="1056" name="Text Box 22"/>
              <p:cNvSpPr txBox="1">
                <a:spLocks noChangeArrowheads="1"/>
              </p:cNvSpPr>
              <p:nvPr/>
            </p:nvSpPr>
            <p:spPr bwMode="auto">
              <a:xfrm>
                <a:off x="1937" y="2922"/>
                <a:ext cx="937" cy="519"/>
              </a:xfrm>
              <a:prstGeom prst="rect">
                <a:avLst/>
              </a:prstGeom>
              <a:noFill/>
              <a:ln w="9525">
                <a:noFill/>
                <a:miter lim="800000"/>
                <a:headEnd/>
                <a:tailEnd/>
              </a:ln>
            </p:spPr>
            <p:txBody>
              <a:bodyPr wrap="none">
                <a:spAutoFit/>
              </a:bodyPr>
              <a:lstStyle/>
              <a:p>
                <a:pPr>
                  <a:lnSpc>
                    <a:spcPct val="70000"/>
                  </a:lnSpc>
                  <a:spcBef>
                    <a:spcPct val="20000"/>
                  </a:spcBef>
                  <a:buClr>
                    <a:schemeClr val="accent2"/>
                  </a:buClr>
                  <a:buSzPct val="120000"/>
                  <a:buFont typeface="Wingdings" pitchFamily="2" charset="2"/>
                  <a:buNone/>
                </a:pPr>
                <a:endParaRPr lang="en-GB" sz="2000" i="0" dirty="0">
                  <a:solidFill>
                    <a:schemeClr val="tx1">
                      <a:lumMod val="65000"/>
                      <a:lumOff val="35000"/>
                    </a:schemeClr>
                  </a:solidFill>
                </a:endParaRPr>
              </a:p>
              <a:p>
                <a:pPr>
                  <a:lnSpc>
                    <a:spcPct val="70000"/>
                  </a:lnSpc>
                  <a:spcBef>
                    <a:spcPct val="20000"/>
                  </a:spcBef>
                  <a:buClr>
                    <a:schemeClr val="accent2"/>
                  </a:buClr>
                  <a:buSzPct val="120000"/>
                  <a:buFont typeface="Wingdings" pitchFamily="2" charset="2"/>
                  <a:buNone/>
                </a:pPr>
                <a:r>
                  <a:rPr lang="en-GB" sz="2000" i="0" dirty="0" smtClean="0">
                    <a:solidFill>
                      <a:schemeClr val="tx1">
                        <a:lumMod val="65000"/>
                        <a:lumOff val="35000"/>
                      </a:schemeClr>
                    </a:solidFill>
                  </a:rPr>
                  <a:t>t </a:t>
                </a:r>
                <a:r>
                  <a:rPr lang="en-US" i="0" dirty="0">
                    <a:solidFill>
                      <a:schemeClr val="tx1">
                        <a:lumMod val="65000"/>
                        <a:lumOff val="35000"/>
                      </a:schemeClr>
                    </a:solidFill>
                    <a:latin typeface="Arial" charset="0"/>
                    <a:cs typeface="Arial" charset="0"/>
                    <a:sym typeface="Symbol" pitchFamily="18" charset="2"/>
                  </a:rPr>
                  <a:t></a:t>
                </a:r>
                <a:r>
                  <a:rPr lang="en-GB" sz="2000" i="0" dirty="0">
                    <a:solidFill>
                      <a:schemeClr val="tx1">
                        <a:lumMod val="65000"/>
                        <a:lumOff val="35000"/>
                      </a:schemeClr>
                    </a:solidFill>
                  </a:rPr>
                  <a:t> </a:t>
                </a:r>
                <a:r>
                  <a:rPr lang="en-GB" sz="2000" i="0" dirty="0" smtClean="0">
                    <a:solidFill>
                      <a:schemeClr val="tx1">
                        <a:lumMod val="65000"/>
                        <a:lumOff val="35000"/>
                      </a:schemeClr>
                    </a:solidFill>
                  </a:rPr>
                  <a:t>SUT</a:t>
                </a:r>
                <a:endParaRPr lang="en-GB" sz="2000" i="0" dirty="0">
                  <a:solidFill>
                    <a:schemeClr val="tx1">
                      <a:lumMod val="65000"/>
                      <a:lumOff val="35000"/>
                    </a:schemeClr>
                  </a:solidFill>
                </a:endParaRPr>
              </a:p>
            </p:txBody>
          </p:sp>
        </p:grpSp>
        <p:grpSp>
          <p:nvGrpSpPr>
            <p:cNvPr id="7" name="Group 23"/>
            <p:cNvGrpSpPr>
              <a:grpSpLocks/>
            </p:cNvGrpSpPr>
            <p:nvPr/>
          </p:nvGrpSpPr>
          <p:grpSpPr bwMode="auto">
            <a:xfrm>
              <a:off x="2760" y="2879"/>
              <a:ext cx="775" cy="690"/>
              <a:chOff x="3016" y="2816"/>
              <a:chExt cx="615" cy="690"/>
            </a:xfrm>
          </p:grpSpPr>
          <p:sp>
            <p:nvSpPr>
              <p:cNvPr id="1053" name="AutoShape 24"/>
              <p:cNvSpPr>
                <a:spLocks noChangeArrowheads="1"/>
              </p:cNvSpPr>
              <p:nvPr/>
            </p:nvSpPr>
            <p:spPr bwMode="auto">
              <a:xfrm>
                <a:off x="3016" y="2816"/>
                <a:ext cx="615" cy="306"/>
              </a:xfrm>
              <a:prstGeom prst="rightArrow">
                <a:avLst>
                  <a:gd name="adj1" fmla="val 50000"/>
                  <a:gd name="adj2" fmla="val 50245"/>
                </a:avLst>
              </a:prstGeom>
              <a:solidFill>
                <a:srgbClr val="FFC000"/>
              </a:solidFill>
              <a:ln w="9525">
                <a:noFill/>
                <a:miter lim="800000"/>
                <a:headEnd/>
                <a:tailEnd/>
              </a:ln>
            </p:spPr>
            <p:txBody>
              <a:bodyPr wrap="none" anchor="ctr"/>
              <a:lstStyle/>
              <a:p>
                <a:endParaRPr lang="en-US"/>
              </a:p>
            </p:txBody>
          </p:sp>
          <p:sp>
            <p:nvSpPr>
              <p:cNvPr id="1054" name="AutoShape 25"/>
              <p:cNvSpPr>
                <a:spLocks noChangeArrowheads="1"/>
              </p:cNvSpPr>
              <p:nvPr/>
            </p:nvSpPr>
            <p:spPr bwMode="auto">
              <a:xfrm flipH="1" flipV="1">
                <a:off x="3016" y="3200"/>
                <a:ext cx="615" cy="306"/>
              </a:xfrm>
              <a:prstGeom prst="rightArrow">
                <a:avLst>
                  <a:gd name="adj1" fmla="val 50000"/>
                  <a:gd name="adj2" fmla="val 50245"/>
                </a:avLst>
              </a:prstGeom>
              <a:solidFill>
                <a:srgbClr val="FFC000"/>
              </a:solidFill>
              <a:ln w="9525">
                <a:noFill/>
                <a:miter lim="800000"/>
                <a:headEnd/>
                <a:tailEnd/>
              </a:ln>
            </p:spPr>
            <p:txBody>
              <a:bodyPr wrap="none" anchor="ctr"/>
              <a:lstStyle/>
              <a:p>
                <a:endParaRPr lang="en-US"/>
              </a:p>
            </p:txBody>
          </p:sp>
        </p:grpSp>
      </p:grpSp>
      <p:grpSp>
        <p:nvGrpSpPr>
          <p:cNvPr id="42" name="Group 41"/>
          <p:cNvGrpSpPr/>
          <p:nvPr/>
        </p:nvGrpSpPr>
        <p:grpSpPr>
          <a:xfrm>
            <a:off x="5032860" y="4965200"/>
            <a:ext cx="3264425" cy="1728224"/>
            <a:chOff x="5032860" y="4965200"/>
            <a:chExt cx="3264425" cy="1728224"/>
          </a:xfrm>
        </p:grpSpPr>
        <p:sp>
          <p:nvSpPr>
            <p:cNvPr id="41" name="Rectangle 40"/>
            <p:cNvSpPr/>
            <p:nvPr/>
          </p:nvSpPr>
          <p:spPr bwMode="auto">
            <a:xfrm>
              <a:off x="5032860" y="4965200"/>
              <a:ext cx="3264425" cy="1728224"/>
            </a:xfrm>
            <a:prstGeom prst="rect">
              <a:avLst/>
            </a:prstGeom>
            <a:solidFill>
              <a:srgbClr val="C000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rgbClr val="00FF00"/>
                </a:solidFill>
                <a:effectLst/>
                <a:latin typeface="Times New Roman" pitchFamily="18" charset="0"/>
              </a:endParaRPr>
            </a:p>
          </p:txBody>
        </p:sp>
        <p:sp>
          <p:nvSpPr>
            <p:cNvPr id="1040" name="Text Box 27"/>
            <p:cNvSpPr txBox="1">
              <a:spLocks noChangeArrowheads="1"/>
            </p:cNvSpPr>
            <p:nvPr/>
          </p:nvSpPr>
          <p:spPr bwMode="auto">
            <a:xfrm>
              <a:off x="5416910" y="6232565"/>
              <a:ext cx="2840842" cy="400110"/>
            </a:xfrm>
            <a:prstGeom prst="rect">
              <a:avLst/>
            </a:prstGeom>
            <a:noFill/>
            <a:ln w="9525">
              <a:noFill/>
              <a:miter lim="800000"/>
              <a:headEnd/>
              <a:tailEnd/>
            </a:ln>
          </p:spPr>
          <p:txBody>
            <a:bodyPr wrap="none" anchor="ctr">
              <a:spAutoFit/>
            </a:bodyPr>
            <a:lstStyle/>
            <a:p>
              <a:pPr>
                <a:lnSpc>
                  <a:spcPct val="100000"/>
                </a:lnSpc>
              </a:pPr>
              <a:r>
                <a:rPr lang="en-GB" b="1" i="0" dirty="0" smtClean="0">
                  <a:sym typeface="Symbol" pitchFamily="18" charset="2"/>
                </a:rPr>
                <a:t>  </a:t>
              </a:r>
              <a:r>
                <a:rPr lang="en-GB" b="1" i="0" dirty="0" smtClean="0">
                  <a:solidFill>
                    <a:srgbClr val="FFFF00"/>
                  </a:solidFill>
                  <a:sym typeface="Symbol" pitchFamily="18" charset="2"/>
                </a:rPr>
                <a:t>SUT  </a:t>
              </a:r>
              <a:r>
                <a:rPr lang="en-GB" sz="2000" b="1" i="0" dirty="0" smtClean="0">
                  <a:solidFill>
                    <a:schemeClr val="bg1"/>
                  </a:solidFill>
                  <a:latin typeface="+mn-lt"/>
                  <a:sym typeface="Symbol" pitchFamily="18" charset="2"/>
                </a:rPr>
                <a:t>passes</a:t>
              </a:r>
              <a:r>
                <a:rPr lang="en-GB" sz="1600" b="1" i="0" dirty="0" smtClean="0">
                  <a:solidFill>
                    <a:schemeClr val="bg1"/>
                  </a:solidFill>
                  <a:sym typeface="Symbol" pitchFamily="18" charset="2"/>
                </a:rPr>
                <a:t> </a:t>
              </a:r>
              <a:r>
                <a:rPr lang="en-GB" sz="1600" b="1" i="0" dirty="0" smtClean="0">
                  <a:solidFill>
                    <a:srgbClr val="00FF00"/>
                  </a:solidFill>
                  <a:sym typeface="Symbol" pitchFamily="18" charset="2"/>
                </a:rPr>
                <a:t> </a:t>
              </a:r>
              <a:r>
                <a:rPr lang="en-GB" b="1" i="0" dirty="0" smtClean="0">
                  <a:solidFill>
                    <a:srgbClr val="FFFF00"/>
                  </a:solidFill>
                  <a:sym typeface="Symbol" pitchFamily="18" charset="2"/>
                </a:rPr>
                <a:t>gen(s)</a:t>
              </a:r>
              <a:endParaRPr lang="en-GB" b="1" i="0" dirty="0">
                <a:solidFill>
                  <a:srgbClr val="00FF00"/>
                </a:solidFill>
                <a:sym typeface="Symbol" pitchFamily="18" charset="2"/>
              </a:endParaRPr>
            </a:p>
          </p:txBody>
        </p:sp>
        <p:sp>
          <p:nvSpPr>
            <p:cNvPr id="1041" name="Text Box 28"/>
            <p:cNvSpPr txBox="1">
              <a:spLocks noChangeArrowheads="1"/>
            </p:cNvSpPr>
            <p:nvPr/>
          </p:nvSpPr>
          <p:spPr bwMode="auto">
            <a:xfrm>
              <a:off x="5570530" y="5080415"/>
              <a:ext cx="2496325" cy="370144"/>
            </a:xfrm>
            <a:prstGeom prst="rect">
              <a:avLst/>
            </a:prstGeom>
            <a:noFill/>
            <a:ln w="9525">
              <a:noFill/>
              <a:miter lim="800000"/>
              <a:headEnd/>
              <a:tailEnd/>
            </a:ln>
          </p:spPr>
          <p:txBody>
            <a:bodyPr wrap="square" anchor="ctr">
              <a:spAutoFit/>
            </a:bodyPr>
            <a:lstStyle/>
            <a:p>
              <a:pPr>
                <a:lnSpc>
                  <a:spcPct val="100000"/>
                </a:lnSpc>
              </a:pPr>
              <a:r>
                <a:rPr lang="en-US" b="1" i="0" dirty="0">
                  <a:solidFill>
                    <a:srgbClr val="FFFF00"/>
                  </a:solidFill>
                </a:rPr>
                <a:t>S</a:t>
              </a:r>
              <a:r>
                <a:rPr lang="en-US" b="1" i="0" dirty="0" smtClean="0">
                  <a:solidFill>
                    <a:srgbClr val="FFFF00"/>
                  </a:solidFill>
                </a:rPr>
                <a:t>UT</a:t>
              </a:r>
              <a:r>
                <a:rPr lang="en-US" b="1" i="0" dirty="0" smtClean="0"/>
                <a:t> </a:t>
              </a:r>
              <a:r>
                <a:rPr lang="en-US" b="1" i="0" dirty="0" err="1" smtClean="0">
                  <a:solidFill>
                    <a:schemeClr val="bg1"/>
                  </a:solidFill>
                </a:rPr>
                <a:t>comforms</a:t>
              </a:r>
              <a:r>
                <a:rPr lang="en-US" b="1" i="0" dirty="0" smtClean="0"/>
                <a:t> </a:t>
              </a:r>
              <a:r>
                <a:rPr lang="en-US" b="1" i="0" dirty="0" smtClean="0">
                  <a:solidFill>
                    <a:schemeClr val="bg1"/>
                  </a:solidFill>
                </a:rPr>
                <a:t>to</a:t>
              </a:r>
              <a:r>
                <a:rPr lang="en-US" b="1" i="0" dirty="0" smtClean="0"/>
                <a:t> </a:t>
              </a:r>
              <a:r>
                <a:rPr lang="en-US" b="1" i="0" dirty="0" smtClean="0">
                  <a:solidFill>
                    <a:srgbClr val="FFFF00"/>
                  </a:solidFill>
                </a:rPr>
                <a:t>s</a:t>
              </a:r>
              <a:endParaRPr lang="en-GB" i="0" dirty="0">
                <a:solidFill>
                  <a:srgbClr val="FFFF00"/>
                </a:solidFill>
              </a:endParaRPr>
            </a:p>
          </p:txBody>
        </p:sp>
        <p:grpSp>
          <p:nvGrpSpPr>
            <p:cNvPr id="11" name="Group 29"/>
            <p:cNvGrpSpPr>
              <a:grpSpLocks/>
            </p:cNvGrpSpPr>
            <p:nvPr/>
          </p:nvGrpSpPr>
          <p:grpSpPr bwMode="auto">
            <a:xfrm>
              <a:off x="5109478" y="5503193"/>
              <a:ext cx="3111845" cy="646903"/>
              <a:chOff x="3955" y="2483"/>
              <a:chExt cx="1496" cy="381"/>
            </a:xfrm>
            <a:noFill/>
          </p:grpSpPr>
          <p:sp>
            <p:nvSpPr>
              <p:cNvPr id="1037" name="Text Box 30"/>
              <p:cNvSpPr txBox="1">
                <a:spLocks noChangeArrowheads="1"/>
              </p:cNvSpPr>
              <p:nvPr/>
            </p:nvSpPr>
            <p:spPr bwMode="auto">
              <a:xfrm>
                <a:off x="4527" y="2483"/>
                <a:ext cx="480" cy="381"/>
              </a:xfrm>
              <a:prstGeom prst="rect">
                <a:avLst/>
              </a:prstGeom>
              <a:grpFill/>
              <a:ln w="12700">
                <a:noFill/>
                <a:miter lim="800000"/>
                <a:headEnd/>
                <a:tailEnd/>
              </a:ln>
            </p:spPr>
            <p:txBody>
              <a:bodyPr wrap="square" anchor="ctr">
                <a:spAutoFit/>
              </a:bodyPr>
              <a:lstStyle/>
              <a:p>
                <a:r>
                  <a:rPr lang="en-GB" sz="3600" b="1" i="0" dirty="0">
                    <a:solidFill>
                      <a:srgbClr val="00FF00"/>
                    </a:solidFill>
                    <a:sym typeface="Symbol" pitchFamily="18" charset="2"/>
                  </a:rPr>
                  <a:t> </a:t>
                </a:r>
              </a:p>
            </p:txBody>
          </p:sp>
          <p:sp>
            <p:nvSpPr>
              <p:cNvPr id="1038" name="Text Box 31"/>
              <p:cNvSpPr txBox="1">
                <a:spLocks noChangeArrowheads="1"/>
              </p:cNvSpPr>
              <p:nvPr/>
            </p:nvSpPr>
            <p:spPr bwMode="auto">
              <a:xfrm>
                <a:off x="4989" y="2551"/>
                <a:ext cx="462" cy="199"/>
              </a:xfrm>
              <a:prstGeom prst="rect">
                <a:avLst/>
              </a:prstGeom>
              <a:grpFill/>
              <a:ln w="12700">
                <a:noFill/>
                <a:miter lim="800000"/>
                <a:headEnd/>
                <a:tailEnd/>
              </a:ln>
            </p:spPr>
            <p:txBody>
              <a:bodyPr wrap="square" anchor="ctr">
                <a:spAutoFit/>
              </a:bodyPr>
              <a:lstStyle/>
              <a:p>
                <a:r>
                  <a:rPr lang="en-GB" sz="1600" dirty="0">
                    <a:solidFill>
                      <a:srgbClr val="FFCC00"/>
                    </a:solidFill>
                    <a:sym typeface="Symbol" pitchFamily="18" charset="2"/>
                  </a:rPr>
                  <a:t>sound</a:t>
                </a:r>
                <a:endParaRPr lang="en-GB" sz="1600" i="0" dirty="0">
                  <a:solidFill>
                    <a:srgbClr val="FFCC00"/>
                  </a:solidFill>
                </a:endParaRPr>
              </a:p>
            </p:txBody>
          </p:sp>
          <p:sp>
            <p:nvSpPr>
              <p:cNvPr id="1039" name="Text Box 32"/>
              <p:cNvSpPr txBox="1">
                <a:spLocks noChangeArrowheads="1"/>
              </p:cNvSpPr>
              <p:nvPr/>
            </p:nvSpPr>
            <p:spPr bwMode="auto">
              <a:xfrm>
                <a:off x="3955" y="2573"/>
                <a:ext cx="628" cy="199"/>
              </a:xfrm>
              <a:prstGeom prst="rect">
                <a:avLst/>
              </a:prstGeom>
              <a:grpFill/>
              <a:ln w="12700">
                <a:noFill/>
                <a:miter lim="800000"/>
                <a:headEnd/>
                <a:tailEnd/>
              </a:ln>
            </p:spPr>
            <p:txBody>
              <a:bodyPr wrap="square" anchor="ctr">
                <a:spAutoFit/>
              </a:bodyPr>
              <a:lstStyle/>
              <a:p>
                <a:r>
                  <a:rPr lang="en-GB" sz="1600" dirty="0">
                    <a:solidFill>
                      <a:srgbClr val="FFCC00"/>
                    </a:solidFill>
                    <a:sym typeface="Symbol" pitchFamily="18" charset="2"/>
                  </a:rPr>
                  <a:t>exhaustive</a:t>
                </a:r>
                <a:endParaRPr lang="en-GB" sz="1600" i="0" dirty="0">
                  <a:solidFill>
                    <a:srgbClr val="FFCC00"/>
                  </a:solidFill>
                </a:endParaRPr>
              </a:p>
            </p:txBody>
          </p:sp>
        </p:grpSp>
      </p:grpSp>
      <p:sp>
        <p:nvSpPr>
          <p:cNvPr id="3832866" name="Rectangle 34"/>
          <p:cNvSpPr>
            <a:spLocks noChangeArrowheads="1"/>
          </p:cNvSpPr>
          <p:nvPr/>
        </p:nvSpPr>
        <p:spPr bwMode="auto">
          <a:xfrm>
            <a:off x="4572001" y="3262313"/>
            <a:ext cx="4572000" cy="1468094"/>
          </a:xfrm>
          <a:prstGeom prst="rect">
            <a:avLst/>
          </a:prstGeom>
          <a:noFill/>
          <a:ln w="9525">
            <a:noFill/>
            <a:miter lim="800000"/>
            <a:headEnd/>
            <a:tailEnd/>
          </a:ln>
        </p:spPr>
        <p:txBody>
          <a:bodyPr wrap="square">
            <a:spAutoFit/>
          </a:bodyPr>
          <a:lstStyle/>
          <a:p>
            <a:pPr algn="l">
              <a:lnSpc>
                <a:spcPct val="70000"/>
              </a:lnSpc>
              <a:spcBef>
                <a:spcPct val="50000"/>
              </a:spcBef>
            </a:pPr>
            <a:r>
              <a:rPr lang="en-US" i="0" dirty="0" smtClean="0">
                <a:solidFill>
                  <a:srgbClr val="C00000"/>
                </a:solidFill>
                <a:sym typeface="Symbol" pitchFamily="18" charset="2"/>
              </a:rPr>
              <a:t>Prove soundness </a:t>
            </a:r>
            <a:r>
              <a:rPr lang="en-US" i="0" dirty="0">
                <a:solidFill>
                  <a:srgbClr val="C00000"/>
                </a:solidFill>
                <a:sym typeface="Symbol" pitchFamily="18" charset="2"/>
              </a:rPr>
              <a:t>and exhaustiveness:</a:t>
            </a:r>
          </a:p>
          <a:p>
            <a:pPr algn="l">
              <a:lnSpc>
                <a:spcPct val="70000"/>
              </a:lnSpc>
              <a:spcBef>
                <a:spcPct val="50000"/>
              </a:spcBef>
            </a:pPr>
            <a:r>
              <a:rPr lang="en-US" sz="2000" b="1" i="0" dirty="0">
                <a:sym typeface="Symbol" pitchFamily="18" charset="2"/>
              </a:rPr>
              <a:t>   </a:t>
            </a:r>
            <a:r>
              <a:rPr lang="en-US" sz="2000" b="1" i="0" dirty="0" smtClean="0">
                <a:solidFill>
                  <a:srgbClr val="036A66"/>
                </a:solidFill>
                <a:sym typeface="Symbol" pitchFamily="18" charset="2"/>
              </a:rPr>
              <a:t></a:t>
            </a:r>
            <a:r>
              <a:rPr lang="en-US" b="1" i="0" dirty="0" err="1" smtClean="0">
                <a:solidFill>
                  <a:srgbClr val="036A66"/>
                </a:solidFill>
                <a:sym typeface="Symbol" pitchFamily="18" charset="2"/>
              </a:rPr>
              <a:t>m</a:t>
            </a:r>
            <a:r>
              <a:rPr lang="en-US" sz="2000" b="1" i="0" dirty="0" err="1" smtClean="0">
                <a:solidFill>
                  <a:srgbClr val="036A66"/>
                </a:solidFill>
                <a:sym typeface="Symbol" pitchFamily="18" charset="2"/>
              </a:rPr>
              <a:t></a:t>
            </a:r>
            <a:r>
              <a:rPr lang="en-US" i="0" dirty="0" err="1">
                <a:solidFill>
                  <a:srgbClr val="036A66"/>
                </a:solidFill>
                <a:sym typeface="Symbol" pitchFamily="18" charset="2"/>
              </a:rPr>
              <a:t>IOTS</a:t>
            </a:r>
            <a:r>
              <a:rPr lang="en-US" i="0" dirty="0">
                <a:solidFill>
                  <a:srgbClr val="036A66"/>
                </a:solidFill>
                <a:sym typeface="Symbol" pitchFamily="18" charset="2"/>
              </a:rPr>
              <a:t> .</a:t>
            </a:r>
          </a:p>
          <a:p>
            <a:pPr algn="l">
              <a:lnSpc>
                <a:spcPct val="70000"/>
              </a:lnSpc>
              <a:spcBef>
                <a:spcPct val="50000"/>
              </a:spcBef>
            </a:pPr>
            <a:r>
              <a:rPr lang="en-US" i="0" dirty="0">
                <a:solidFill>
                  <a:srgbClr val="036A66"/>
                </a:solidFill>
                <a:sym typeface="Symbol" pitchFamily="18" charset="2"/>
              </a:rPr>
              <a:t>         </a:t>
            </a:r>
            <a:r>
              <a:rPr lang="en-US" i="0" dirty="0" smtClean="0">
                <a:solidFill>
                  <a:srgbClr val="036A66"/>
                </a:solidFill>
                <a:sym typeface="Symbol" pitchFamily="18" charset="2"/>
              </a:rPr>
              <a:t> ( </a:t>
            </a:r>
            <a:r>
              <a:rPr lang="en-US" sz="2000" b="1" i="0" dirty="0">
                <a:solidFill>
                  <a:srgbClr val="036A66"/>
                </a:solidFill>
                <a:sym typeface="Symbol" pitchFamily="18" charset="2"/>
              </a:rPr>
              <a:t></a:t>
            </a:r>
            <a:r>
              <a:rPr lang="en-US" i="0" dirty="0" err="1">
                <a:solidFill>
                  <a:srgbClr val="036A66"/>
                </a:solidFill>
                <a:sym typeface="Symbol" pitchFamily="18" charset="2"/>
              </a:rPr>
              <a:t>t</a:t>
            </a:r>
            <a:r>
              <a:rPr lang="en-US" sz="2000" b="1" i="0" dirty="0" err="1">
                <a:solidFill>
                  <a:srgbClr val="036A66"/>
                </a:solidFill>
                <a:sym typeface="Symbol" pitchFamily="18" charset="2"/>
              </a:rPr>
              <a:t></a:t>
            </a:r>
            <a:r>
              <a:rPr lang="en-US" sz="2000" i="0" dirty="0" err="1">
                <a:solidFill>
                  <a:srgbClr val="036A66"/>
                </a:solidFill>
                <a:sym typeface="Symbol" pitchFamily="18" charset="2"/>
              </a:rPr>
              <a:t>gen</a:t>
            </a:r>
            <a:r>
              <a:rPr lang="en-US" sz="2000" i="0" dirty="0">
                <a:solidFill>
                  <a:srgbClr val="036A66"/>
                </a:solidFill>
                <a:sym typeface="Symbol" pitchFamily="18" charset="2"/>
              </a:rPr>
              <a:t>(</a:t>
            </a:r>
            <a:r>
              <a:rPr lang="en-US" sz="2000" b="1" i="0" dirty="0">
                <a:solidFill>
                  <a:srgbClr val="036A66"/>
                </a:solidFill>
                <a:sym typeface="Symbol" pitchFamily="18" charset="2"/>
              </a:rPr>
              <a:t>s</a:t>
            </a:r>
            <a:r>
              <a:rPr lang="en-US" sz="2000" i="0" dirty="0">
                <a:solidFill>
                  <a:srgbClr val="036A66"/>
                </a:solidFill>
                <a:sym typeface="Symbol" pitchFamily="18" charset="2"/>
              </a:rPr>
              <a:t>)</a:t>
            </a:r>
            <a:r>
              <a:rPr lang="en-US" i="0" dirty="0">
                <a:solidFill>
                  <a:srgbClr val="036A66"/>
                </a:solidFill>
                <a:sym typeface="Symbol" pitchFamily="18" charset="2"/>
              </a:rPr>
              <a:t> . </a:t>
            </a:r>
            <a:r>
              <a:rPr lang="en-US" b="1" i="0" dirty="0">
                <a:solidFill>
                  <a:srgbClr val="036A66"/>
                </a:solidFill>
                <a:sym typeface="Symbol" pitchFamily="18" charset="2"/>
              </a:rPr>
              <a:t>m</a:t>
            </a:r>
            <a:r>
              <a:rPr lang="en-US" i="0" dirty="0" smtClean="0">
                <a:solidFill>
                  <a:srgbClr val="036A66"/>
                </a:solidFill>
                <a:sym typeface="Symbol" pitchFamily="18" charset="2"/>
              </a:rPr>
              <a:t> </a:t>
            </a:r>
            <a:r>
              <a:rPr lang="en-US" b="1" i="0" dirty="0">
                <a:solidFill>
                  <a:srgbClr val="036A66"/>
                </a:solidFill>
                <a:sym typeface="Symbol" pitchFamily="18" charset="2"/>
              </a:rPr>
              <a:t>passes</a:t>
            </a:r>
            <a:r>
              <a:rPr lang="en-US" i="0" dirty="0">
                <a:solidFill>
                  <a:srgbClr val="036A66"/>
                </a:solidFill>
                <a:sym typeface="Symbol" pitchFamily="18" charset="2"/>
              </a:rPr>
              <a:t> t )</a:t>
            </a:r>
          </a:p>
          <a:p>
            <a:pPr algn="l">
              <a:lnSpc>
                <a:spcPct val="70000"/>
              </a:lnSpc>
              <a:spcBef>
                <a:spcPct val="50000"/>
              </a:spcBef>
            </a:pPr>
            <a:r>
              <a:rPr lang="en-US" sz="2000" b="1" i="0" dirty="0">
                <a:solidFill>
                  <a:srgbClr val="036A66"/>
                </a:solidFill>
                <a:sym typeface="Symbol" pitchFamily="18" charset="2"/>
              </a:rPr>
              <a:t>     </a:t>
            </a:r>
            <a:r>
              <a:rPr lang="en-US" sz="2000" b="1" i="0" dirty="0" smtClean="0">
                <a:solidFill>
                  <a:srgbClr val="036A66"/>
                </a:solidFill>
                <a:sym typeface="Symbol" pitchFamily="18" charset="2"/>
              </a:rPr>
              <a:t>  </a:t>
            </a:r>
            <a:r>
              <a:rPr lang="en-US" sz="2400" b="1" i="0" dirty="0" smtClean="0">
                <a:solidFill>
                  <a:srgbClr val="036A66"/>
                </a:solidFill>
                <a:sym typeface="Symbol" pitchFamily="18" charset="2"/>
              </a:rPr>
              <a:t>  </a:t>
            </a:r>
            <a:r>
              <a:rPr lang="en-US" sz="2000" b="1" i="0" dirty="0" smtClean="0">
                <a:solidFill>
                  <a:srgbClr val="036A66"/>
                </a:solidFill>
                <a:sym typeface="Symbol" pitchFamily="18" charset="2"/>
              </a:rPr>
              <a:t> </a:t>
            </a:r>
            <a:r>
              <a:rPr lang="en-US" sz="2000" b="1" i="0" dirty="0">
                <a:solidFill>
                  <a:srgbClr val="036A66"/>
                </a:solidFill>
                <a:sym typeface="Symbol" pitchFamily="18" charset="2"/>
              </a:rPr>
              <a:t>m</a:t>
            </a:r>
            <a:r>
              <a:rPr lang="en-US" sz="2000" b="1" i="0" dirty="0" smtClean="0">
                <a:solidFill>
                  <a:srgbClr val="036A66"/>
                </a:solidFill>
                <a:sym typeface="Symbol" pitchFamily="18" charset="2"/>
              </a:rPr>
              <a:t> </a:t>
            </a:r>
            <a:r>
              <a:rPr lang="en-US" sz="2000" b="1" i="0" dirty="0" err="1">
                <a:solidFill>
                  <a:srgbClr val="036A66"/>
                </a:solidFill>
                <a:sym typeface="Symbol" pitchFamily="18" charset="2"/>
              </a:rPr>
              <a:t>ioco</a:t>
            </a:r>
            <a:r>
              <a:rPr lang="en-US" sz="2000" b="1" i="0" dirty="0">
                <a:solidFill>
                  <a:srgbClr val="036A66"/>
                </a:solidFill>
                <a:sym typeface="Symbol" pitchFamily="18" charset="2"/>
              </a:rPr>
              <a:t> s</a:t>
            </a:r>
            <a:endParaRPr lang="en-GB" sz="2000" b="1" i="0" dirty="0">
              <a:solidFill>
                <a:srgbClr val="036A66"/>
              </a:solidFill>
              <a:sym typeface="Symbol" pitchFamily="18" charset="2"/>
            </a:endParaRPr>
          </a:p>
        </p:txBody>
      </p:sp>
      <p:sp>
        <p:nvSpPr>
          <p:cNvPr id="3832867" name="Text Box 35"/>
          <p:cNvSpPr txBox="1">
            <a:spLocks noChangeArrowheads="1"/>
          </p:cNvSpPr>
          <p:nvPr/>
        </p:nvSpPr>
        <p:spPr bwMode="auto">
          <a:xfrm>
            <a:off x="4572000" y="1700213"/>
            <a:ext cx="4572000" cy="1317284"/>
          </a:xfrm>
          <a:prstGeom prst="rect">
            <a:avLst/>
          </a:prstGeom>
          <a:noFill/>
          <a:ln w="9525">
            <a:noFill/>
            <a:miter lim="800000"/>
            <a:headEnd/>
            <a:tailEnd/>
          </a:ln>
        </p:spPr>
        <p:txBody>
          <a:bodyPr wrap="square">
            <a:spAutoFit/>
          </a:bodyPr>
          <a:lstStyle/>
          <a:p>
            <a:pPr algn="l">
              <a:lnSpc>
                <a:spcPct val="70000"/>
              </a:lnSpc>
              <a:spcBef>
                <a:spcPct val="50000"/>
              </a:spcBef>
            </a:pPr>
            <a:r>
              <a:rPr lang="en-US" i="0" dirty="0">
                <a:solidFill>
                  <a:srgbClr val="C00000"/>
                </a:solidFill>
              </a:rPr>
              <a:t>Test assumption :</a:t>
            </a:r>
          </a:p>
          <a:p>
            <a:pPr algn="l">
              <a:lnSpc>
                <a:spcPct val="70000"/>
              </a:lnSpc>
              <a:spcBef>
                <a:spcPct val="50000"/>
              </a:spcBef>
            </a:pPr>
            <a:r>
              <a:rPr lang="en-US" sz="2000" b="1" i="0" dirty="0">
                <a:sym typeface="Symbol" pitchFamily="18" charset="2"/>
              </a:rPr>
              <a:t>  </a:t>
            </a:r>
            <a:r>
              <a:rPr lang="en-US" sz="2000" b="1" i="0" dirty="0" smtClean="0">
                <a:solidFill>
                  <a:srgbClr val="036A66"/>
                </a:solidFill>
                <a:sym typeface="Symbol" pitchFamily="18" charset="2"/>
              </a:rPr>
              <a:t></a:t>
            </a:r>
            <a:r>
              <a:rPr lang="en-US" sz="1600" b="1" i="0" dirty="0">
                <a:solidFill>
                  <a:srgbClr val="036A66"/>
                </a:solidFill>
                <a:sym typeface="Symbol" pitchFamily="18" charset="2"/>
              </a:rPr>
              <a:t>S</a:t>
            </a:r>
            <a:r>
              <a:rPr lang="en-US" sz="1600" b="1" i="0" dirty="0" smtClean="0">
                <a:solidFill>
                  <a:srgbClr val="036A66"/>
                </a:solidFill>
                <a:sym typeface="Symbol" pitchFamily="18" charset="2"/>
              </a:rPr>
              <a:t>UT</a:t>
            </a:r>
            <a:r>
              <a:rPr lang="en-US" sz="2000" b="1" i="0" dirty="0">
                <a:solidFill>
                  <a:srgbClr val="036A66"/>
                </a:solidFill>
                <a:sym typeface="Symbol" pitchFamily="18" charset="2"/>
              </a:rPr>
              <a:t></a:t>
            </a:r>
            <a:r>
              <a:rPr lang="en-US" i="0" dirty="0">
                <a:solidFill>
                  <a:srgbClr val="036A66"/>
                </a:solidFill>
                <a:sym typeface="Symbol" pitchFamily="18" charset="2"/>
              </a:rPr>
              <a:t>IMP . </a:t>
            </a:r>
            <a:r>
              <a:rPr lang="en-US" sz="2000" b="1" i="0" dirty="0" smtClean="0">
                <a:solidFill>
                  <a:srgbClr val="036A66"/>
                </a:solidFill>
                <a:sym typeface="Symbol" pitchFamily="18" charset="2"/>
              </a:rPr>
              <a:t></a:t>
            </a:r>
            <a:r>
              <a:rPr lang="en-US" b="1" i="0" dirty="0" err="1" smtClean="0">
                <a:solidFill>
                  <a:srgbClr val="036A66"/>
                </a:solidFill>
                <a:sym typeface="Symbol" pitchFamily="18" charset="2"/>
              </a:rPr>
              <a:t>m</a:t>
            </a:r>
            <a:r>
              <a:rPr lang="en-US" b="1" i="0" baseline="-25000" dirty="0" err="1" smtClean="0">
                <a:solidFill>
                  <a:srgbClr val="036A66"/>
                </a:solidFill>
                <a:sym typeface="Symbol" pitchFamily="18" charset="2"/>
              </a:rPr>
              <a:t>SUT</a:t>
            </a:r>
            <a:r>
              <a:rPr lang="en-US" i="0" baseline="-25000" dirty="0" smtClean="0">
                <a:solidFill>
                  <a:srgbClr val="036A66"/>
                </a:solidFill>
                <a:sym typeface="Symbol" pitchFamily="18" charset="2"/>
              </a:rPr>
              <a:t> </a:t>
            </a:r>
            <a:r>
              <a:rPr lang="en-US" sz="2000" b="1" i="0" dirty="0">
                <a:solidFill>
                  <a:srgbClr val="036A66"/>
                </a:solidFill>
                <a:sym typeface="Symbol" pitchFamily="18" charset="2"/>
              </a:rPr>
              <a:t></a:t>
            </a:r>
            <a:r>
              <a:rPr lang="en-US" sz="2000" i="0" dirty="0">
                <a:solidFill>
                  <a:srgbClr val="036A66"/>
                </a:solidFill>
                <a:sym typeface="Symbol" pitchFamily="18" charset="2"/>
              </a:rPr>
              <a:t>IOTS</a:t>
            </a:r>
            <a:r>
              <a:rPr lang="en-US" i="0" dirty="0">
                <a:solidFill>
                  <a:srgbClr val="036A66"/>
                </a:solidFill>
                <a:sym typeface="Symbol" pitchFamily="18" charset="2"/>
              </a:rPr>
              <a:t> .</a:t>
            </a:r>
          </a:p>
          <a:p>
            <a:pPr algn="l">
              <a:lnSpc>
                <a:spcPct val="70000"/>
              </a:lnSpc>
              <a:spcBef>
                <a:spcPts val="900"/>
              </a:spcBef>
            </a:pPr>
            <a:r>
              <a:rPr lang="en-US" i="0" dirty="0">
                <a:solidFill>
                  <a:srgbClr val="036A66"/>
                </a:solidFill>
                <a:sym typeface="Symbol" pitchFamily="18" charset="2"/>
              </a:rPr>
              <a:t>   </a:t>
            </a:r>
            <a:r>
              <a:rPr lang="en-US" i="0" dirty="0" smtClean="0">
                <a:solidFill>
                  <a:srgbClr val="036A66"/>
                </a:solidFill>
                <a:sym typeface="Symbol" pitchFamily="18" charset="2"/>
              </a:rPr>
              <a:t>  </a:t>
            </a:r>
            <a:r>
              <a:rPr lang="en-US" sz="2000" b="1" i="0" dirty="0" smtClean="0">
                <a:solidFill>
                  <a:srgbClr val="036A66"/>
                </a:solidFill>
                <a:sym typeface="Symbol" pitchFamily="18" charset="2"/>
              </a:rPr>
              <a:t></a:t>
            </a:r>
            <a:r>
              <a:rPr lang="en-US" i="0" dirty="0" err="1" smtClean="0">
                <a:solidFill>
                  <a:srgbClr val="036A66"/>
                </a:solidFill>
                <a:sym typeface="Symbol" pitchFamily="18" charset="2"/>
              </a:rPr>
              <a:t>t</a:t>
            </a:r>
            <a:r>
              <a:rPr lang="en-US" sz="2000" b="1" i="0" dirty="0" err="1">
                <a:solidFill>
                  <a:srgbClr val="036A66"/>
                </a:solidFill>
                <a:sym typeface="Symbol" pitchFamily="18" charset="2"/>
              </a:rPr>
              <a:t></a:t>
            </a:r>
            <a:r>
              <a:rPr lang="en-US" i="0" dirty="0" err="1">
                <a:solidFill>
                  <a:srgbClr val="036A66"/>
                </a:solidFill>
                <a:sym typeface="Symbol" pitchFamily="18" charset="2"/>
              </a:rPr>
              <a:t>TTS</a:t>
            </a:r>
            <a:r>
              <a:rPr lang="en-US" i="0" dirty="0">
                <a:solidFill>
                  <a:srgbClr val="036A66"/>
                </a:solidFill>
                <a:sym typeface="Symbol" pitchFamily="18" charset="2"/>
              </a:rPr>
              <a:t> </a:t>
            </a:r>
            <a:r>
              <a:rPr lang="en-US" i="0" dirty="0" smtClean="0">
                <a:solidFill>
                  <a:srgbClr val="036A66"/>
                </a:solidFill>
                <a:sym typeface="Symbol" pitchFamily="18" charset="2"/>
              </a:rPr>
              <a:t>.</a:t>
            </a:r>
          </a:p>
          <a:p>
            <a:pPr algn="l">
              <a:lnSpc>
                <a:spcPct val="70000"/>
              </a:lnSpc>
              <a:spcBef>
                <a:spcPts val="900"/>
              </a:spcBef>
            </a:pPr>
            <a:r>
              <a:rPr lang="en-US" i="0" dirty="0" smtClean="0">
                <a:solidFill>
                  <a:srgbClr val="036A66"/>
                </a:solidFill>
                <a:sym typeface="Symbol" pitchFamily="18" charset="2"/>
              </a:rPr>
              <a:t>       </a:t>
            </a:r>
            <a:r>
              <a:rPr lang="en-US" sz="1600" b="1" i="0" dirty="0" smtClean="0">
                <a:solidFill>
                  <a:srgbClr val="036A66"/>
                </a:solidFill>
                <a:sym typeface="Symbol" pitchFamily="18" charset="2"/>
              </a:rPr>
              <a:t>SUT</a:t>
            </a:r>
            <a:r>
              <a:rPr lang="en-US" sz="1600" i="0" dirty="0" smtClean="0">
                <a:solidFill>
                  <a:srgbClr val="036A66"/>
                </a:solidFill>
                <a:sym typeface="Symbol" pitchFamily="18" charset="2"/>
              </a:rPr>
              <a:t> </a:t>
            </a:r>
            <a:r>
              <a:rPr lang="en-US" sz="2000" b="1" i="0" dirty="0">
                <a:solidFill>
                  <a:srgbClr val="036A66"/>
                </a:solidFill>
                <a:sym typeface="Symbol" pitchFamily="18" charset="2"/>
              </a:rPr>
              <a:t>passes</a:t>
            </a:r>
            <a:r>
              <a:rPr lang="en-US" sz="2000" i="0" dirty="0">
                <a:solidFill>
                  <a:srgbClr val="036A66"/>
                </a:solidFill>
                <a:sym typeface="Symbol" pitchFamily="18" charset="2"/>
              </a:rPr>
              <a:t> </a:t>
            </a:r>
            <a:r>
              <a:rPr lang="en-US" sz="2000" i="0" dirty="0" smtClean="0">
                <a:solidFill>
                  <a:srgbClr val="036A66"/>
                </a:solidFill>
                <a:sym typeface="Symbol" pitchFamily="18" charset="2"/>
              </a:rPr>
              <a:t>t </a:t>
            </a:r>
            <a:r>
              <a:rPr lang="en-US" sz="2000" b="1" i="0" dirty="0" smtClean="0">
                <a:solidFill>
                  <a:srgbClr val="036A66"/>
                </a:solidFill>
                <a:sym typeface="Symbol" pitchFamily="18" charset="2"/>
              </a:rPr>
              <a:t></a:t>
            </a:r>
            <a:r>
              <a:rPr lang="en-US" sz="2000" i="0" dirty="0" smtClean="0">
                <a:solidFill>
                  <a:srgbClr val="036A66"/>
                </a:solidFill>
                <a:sym typeface="Symbol" pitchFamily="18" charset="2"/>
              </a:rPr>
              <a:t> </a:t>
            </a:r>
            <a:r>
              <a:rPr lang="en-US" sz="2000" b="1" i="0" dirty="0" err="1" smtClean="0">
                <a:solidFill>
                  <a:srgbClr val="036A66"/>
                </a:solidFill>
                <a:sym typeface="Symbol" pitchFamily="18" charset="2"/>
              </a:rPr>
              <a:t>m</a:t>
            </a:r>
            <a:r>
              <a:rPr lang="en-US" sz="2000" b="1" i="0" baseline="-25000" dirty="0" err="1" smtClean="0">
                <a:solidFill>
                  <a:srgbClr val="036A66"/>
                </a:solidFill>
                <a:sym typeface="Symbol" pitchFamily="18" charset="2"/>
              </a:rPr>
              <a:t>SUT</a:t>
            </a:r>
            <a:r>
              <a:rPr lang="en-US" sz="2000" i="0" dirty="0" smtClean="0">
                <a:solidFill>
                  <a:srgbClr val="036A66"/>
                </a:solidFill>
                <a:sym typeface="Symbol" pitchFamily="18" charset="2"/>
              </a:rPr>
              <a:t> </a:t>
            </a:r>
            <a:r>
              <a:rPr lang="en-US" sz="2000" b="1" i="0" dirty="0">
                <a:solidFill>
                  <a:srgbClr val="036A66"/>
                </a:solidFill>
                <a:sym typeface="Symbol" pitchFamily="18" charset="2"/>
              </a:rPr>
              <a:t>passes</a:t>
            </a:r>
            <a:r>
              <a:rPr lang="en-US" sz="2000" i="0" dirty="0">
                <a:solidFill>
                  <a:srgbClr val="036A66"/>
                </a:solidFill>
                <a:sym typeface="Symbol" pitchFamily="18" charset="2"/>
              </a:rPr>
              <a:t> t</a:t>
            </a:r>
            <a:endParaRPr lang="en-GB" sz="2000" i="0" dirty="0">
              <a:solidFill>
                <a:srgbClr val="036A66"/>
              </a:solidFill>
              <a:sym typeface="Symbol" pitchFamily="18" charset="2"/>
            </a:endParaRPr>
          </a:p>
        </p:txBody>
      </p:sp>
      <p:sp>
        <p:nvSpPr>
          <p:cNvPr id="39" name="Title 38"/>
          <p:cNvSpPr>
            <a:spLocks noGrp="1"/>
          </p:cNvSpPr>
          <p:nvPr>
            <p:ph type="title"/>
          </p:nvPr>
        </p:nvSpPr>
        <p:spPr/>
        <p:txBody>
          <a:bodyPr/>
          <a:lstStyle/>
          <a:p>
            <a:r>
              <a:rPr lang="en-US" dirty="0" smtClean="0"/>
              <a:t>Soundness and Completeness</a:t>
            </a:r>
            <a:endParaRPr lang="en-US" dirty="0"/>
          </a:p>
        </p:txBody>
      </p:sp>
      <p:sp>
        <p:nvSpPr>
          <p:cNvPr id="40" name="Text Box 22"/>
          <p:cNvSpPr txBox="1">
            <a:spLocks noChangeArrowheads="1"/>
          </p:cNvSpPr>
          <p:nvPr/>
        </p:nvSpPr>
        <p:spPr bwMode="auto">
          <a:xfrm>
            <a:off x="424260" y="5464465"/>
            <a:ext cx="1370820" cy="396120"/>
          </a:xfrm>
          <a:prstGeom prst="rect">
            <a:avLst/>
          </a:prstGeom>
          <a:noFill/>
          <a:ln w="9525">
            <a:noFill/>
            <a:miter lim="800000"/>
            <a:headEnd/>
            <a:tailEnd/>
          </a:ln>
          <a:effectLst/>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dirty="0">
                <a:solidFill>
                  <a:srgbClr val="008000"/>
                </a:solidFill>
                <a:latin typeface="Arial" pitchFamily="34" charset="0"/>
              </a:rPr>
              <a:t>pass</a:t>
            </a:r>
            <a:r>
              <a:rPr lang="en-US" sz="2000" b="1" i="0" dirty="0">
                <a:solidFill>
                  <a:srgbClr val="FF7C80"/>
                </a:solidFill>
                <a:latin typeface="Arial" pitchFamily="34" charset="0"/>
              </a:rPr>
              <a:t> </a:t>
            </a:r>
            <a:r>
              <a:rPr lang="en-US" sz="2000" b="1" i="0" dirty="0">
                <a:solidFill>
                  <a:srgbClr val="CC3300"/>
                </a:solidFill>
                <a:latin typeface="Arial" pitchFamily="34" charset="0"/>
              </a:rPr>
              <a:t>fail</a:t>
            </a:r>
            <a:endParaRPr lang="en-GB" sz="2000" b="1" i="0" dirty="0">
              <a:solidFill>
                <a:srgbClr val="CC3300"/>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32867"/>
                                        </p:tgtEl>
                                        <p:attrNameLst>
                                          <p:attrName>style.visibility</p:attrName>
                                        </p:attrNameLst>
                                      </p:cBhvr>
                                      <p:to>
                                        <p:strVal val="visible"/>
                                      </p:to>
                                    </p:set>
                                    <p:animEffect transition="in" filter="dissolve">
                                      <p:cBhvr>
                                        <p:cTn id="7" dur="500"/>
                                        <p:tgtEl>
                                          <p:spTgt spid="38328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32866"/>
                                        </p:tgtEl>
                                        <p:attrNameLst>
                                          <p:attrName>style.visibility</p:attrName>
                                        </p:attrNameLst>
                                      </p:cBhvr>
                                      <p:to>
                                        <p:strVal val="visible"/>
                                      </p:to>
                                    </p:set>
                                    <p:animEffect transition="in" filter="dissolve">
                                      <p:cBhvr>
                                        <p:cTn id="12" dur="500"/>
                                        <p:tgtEl>
                                          <p:spTgt spid="38328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2866" grpId="0"/>
      <p:bldP spid="383286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Grp="1" noChangeArrowheads="1"/>
          </p:cNvSpPr>
          <p:nvPr>
            <p:ph type="sldNum" sz="quarter" idx="10"/>
          </p:nvPr>
        </p:nvSpPr>
        <p:spPr>
          <a:ln/>
        </p:spPr>
        <p:txBody>
          <a:bodyPr/>
          <a:lstStyle/>
          <a:p>
            <a:r>
              <a:rPr lang="en-US"/>
              <a:t>   </a:t>
            </a:r>
            <a:fld id="{7029940A-8F9D-433B-979A-03B30A617ABD}" type="slidenum">
              <a:rPr lang="en-US"/>
              <a:pPr/>
              <a:t>45</a:t>
            </a:fld>
            <a:endParaRPr lang="en-US"/>
          </a:p>
        </p:txBody>
      </p:sp>
      <p:sp>
        <p:nvSpPr>
          <p:cNvPr id="495618" name="Rectangle 2"/>
          <p:cNvSpPr>
            <a:spLocks noChangeArrowheads="1"/>
          </p:cNvSpPr>
          <p:nvPr/>
        </p:nvSpPr>
        <p:spPr bwMode="auto">
          <a:xfrm>
            <a:off x="3551238" y="3044825"/>
            <a:ext cx="5407025" cy="336550"/>
          </a:xfrm>
          <a:prstGeom prst="rect">
            <a:avLst/>
          </a:prstGeom>
          <a:solidFill>
            <a:srgbClr val="D3FBB5"/>
          </a:solidFill>
          <a:ln w="9525">
            <a:noFill/>
            <a:miter lim="800000"/>
            <a:headEnd/>
            <a:tailEnd/>
          </a:ln>
          <a:effectLst/>
        </p:spPr>
        <p:txBody>
          <a:bodyPr>
            <a:spAutoFit/>
          </a:bodyPr>
          <a:lstStyle/>
          <a:p>
            <a:pPr algn="r" eaLnBrk="0" hangingPunct="0">
              <a:lnSpc>
                <a:spcPct val="80000"/>
              </a:lnSpc>
              <a:spcBef>
                <a:spcPct val="50000"/>
              </a:spcBef>
            </a:pPr>
            <a:r>
              <a:rPr lang="en-US" sz="1600" i="0">
                <a:solidFill>
                  <a:srgbClr val="024C48"/>
                </a:solidFill>
                <a:latin typeface="Arial" pitchFamily="34" charset="0"/>
                <a:sym typeface="Symbol" pitchFamily="18" charset="2"/>
              </a:rPr>
              <a:t>SUT</a:t>
            </a:r>
            <a:r>
              <a:rPr lang="en-US" i="0">
                <a:solidFill>
                  <a:srgbClr val="024C48"/>
                </a:solidFill>
                <a:latin typeface="Arial" pitchFamily="34" charset="0"/>
                <a:sym typeface="Symbol" pitchFamily="18" charset="2"/>
              </a:rPr>
              <a:t>  </a:t>
            </a:r>
            <a:r>
              <a:rPr lang="en-US" b="1" i="0">
                <a:solidFill>
                  <a:srgbClr val="024C48"/>
                </a:solidFill>
                <a:latin typeface="Arial" pitchFamily="34" charset="0"/>
                <a:sym typeface="Symbol" pitchFamily="18" charset="2"/>
              </a:rPr>
              <a:t>passes</a:t>
            </a:r>
            <a:r>
              <a:rPr lang="en-US" i="0">
                <a:solidFill>
                  <a:srgbClr val="024C48"/>
                </a:solidFill>
                <a:latin typeface="Arial" pitchFamily="34" charset="0"/>
                <a:sym typeface="Symbol" pitchFamily="18" charset="2"/>
              </a:rPr>
              <a:t>  T</a:t>
            </a:r>
            <a:r>
              <a:rPr lang="en-US" sz="2400" i="0" baseline="-25000">
                <a:solidFill>
                  <a:srgbClr val="024C48"/>
                </a:solidFill>
                <a:latin typeface="Arial" pitchFamily="34" charset="0"/>
                <a:sym typeface="Symbol" pitchFamily="18" charset="2"/>
              </a:rPr>
              <a:t>s</a:t>
            </a:r>
            <a:r>
              <a:rPr lang="en-US" i="0" baseline="-25000">
                <a:solidFill>
                  <a:srgbClr val="024C48"/>
                </a:solidFill>
                <a:latin typeface="Arial" pitchFamily="34" charset="0"/>
                <a:sym typeface="Symbol" pitchFamily="18" charset="2"/>
              </a:rPr>
              <a:t>      </a:t>
            </a:r>
            <a:r>
              <a:rPr lang="en-US" sz="2000" b="1" i="0">
                <a:solidFill>
                  <a:srgbClr val="024C48"/>
                </a:solidFill>
                <a:latin typeface="Arial" pitchFamily="34" charset="0"/>
                <a:sym typeface="Symbol" pitchFamily="18" charset="2"/>
              </a:rPr>
              <a:t></a:t>
            </a:r>
            <a:r>
              <a:rPr lang="en-US" i="0" baseline="-25000">
                <a:solidFill>
                  <a:srgbClr val="024C48"/>
                </a:solidFill>
                <a:latin typeface="Arial" pitchFamily="34" charset="0"/>
                <a:sym typeface="Symbol" pitchFamily="18" charset="2"/>
              </a:rPr>
              <a:t>def      </a:t>
            </a:r>
            <a:r>
              <a:rPr lang="en-US" sz="2000" b="1" i="0">
                <a:solidFill>
                  <a:srgbClr val="024C48"/>
                </a:solidFill>
                <a:latin typeface="Arial" pitchFamily="34" charset="0"/>
                <a:sym typeface="Symbol" pitchFamily="18" charset="2"/>
              </a:rPr>
              <a:t></a:t>
            </a:r>
            <a:r>
              <a:rPr lang="en-US" b="1" i="0">
                <a:solidFill>
                  <a:srgbClr val="024C48"/>
                </a:solidFill>
                <a:latin typeface="Arial" pitchFamily="34" charset="0"/>
                <a:sym typeface="Symbol" pitchFamily="18" charset="2"/>
              </a:rPr>
              <a:t> </a:t>
            </a:r>
            <a:r>
              <a:rPr lang="en-US" i="0">
                <a:solidFill>
                  <a:srgbClr val="024C48"/>
                </a:solidFill>
                <a:latin typeface="Arial" pitchFamily="34" charset="0"/>
                <a:sym typeface="Symbol" pitchFamily="18" charset="2"/>
              </a:rPr>
              <a:t>t</a:t>
            </a:r>
            <a:r>
              <a:rPr lang="en-US" b="1" i="0">
                <a:solidFill>
                  <a:srgbClr val="024C48"/>
                </a:solidFill>
                <a:latin typeface="Arial" pitchFamily="34" charset="0"/>
                <a:sym typeface="Symbol" pitchFamily="18" charset="2"/>
              </a:rPr>
              <a:t> </a:t>
            </a:r>
            <a:r>
              <a:rPr lang="en-US" sz="2000" b="1" i="0">
                <a:solidFill>
                  <a:srgbClr val="024C48"/>
                </a:solidFill>
                <a:latin typeface="Arial" pitchFamily="34" charset="0"/>
                <a:sym typeface="Symbol" pitchFamily="18" charset="2"/>
              </a:rPr>
              <a:t></a:t>
            </a:r>
            <a:r>
              <a:rPr lang="en-US" i="0">
                <a:solidFill>
                  <a:srgbClr val="024C48"/>
                </a:solidFill>
                <a:latin typeface="Arial" pitchFamily="34" charset="0"/>
                <a:sym typeface="Symbol" pitchFamily="18" charset="2"/>
              </a:rPr>
              <a:t>T</a:t>
            </a:r>
            <a:r>
              <a:rPr lang="en-US" sz="2400" i="0" baseline="-25000">
                <a:solidFill>
                  <a:srgbClr val="024C48"/>
                </a:solidFill>
                <a:latin typeface="Arial" pitchFamily="34" charset="0"/>
                <a:sym typeface="Symbol" pitchFamily="18" charset="2"/>
              </a:rPr>
              <a:t>s</a:t>
            </a:r>
            <a:r>
              <a:rPr lang="en-US" i="0">
                <a:solidFill>
                  <a:srgbClr val="024C48"/>
                </a:solidFill>
                <a:latin typeface="Arial" pitchFamily="34" charset="0"/>
                <a:sym typeface="Symbol" pitchFamily="18" charset="2"/>
              </a:rPr>
              <a:t> .  </a:t>
            </a:r>
            <a:r>
              <a:rPr lang="en-US" sz="1600" i="0">
                <a:solidFill>
                  <a:srgbClr val="024C48"/>
                </a:solidFill>
                <a:latin typeface="Arial" pitchFamily="34" charset="0"/>
                <a:sym typeface="Symbol" pitchFamily="18" charset="2"/>
              </a:rPr>
              <a:t>SUT</a:t>
            </a:r>
            <a:r>
              <a:rPr lang="en-US" i="0">
                <a:solidFill>
                  <a:srgbClr val="024C48"/>
                </a:solidFill>
                <a:latin typeface="Arial" pitchFamily="34" charset="0"/>
                <a:sym typeface="Symbol" pitchFamily="18" charset="2"/>
              </a:rPr>
              <a:t>  </a:t>
            </a:r>
            <a:r>
              <a:rPr lang="en-US" b="1" i="0">
                <a:solidFill>
                  <a:srgbClr val="024C48"/>
                </a:solidFill>
                <a:latin typeface="Arial" pitchFamily="34" charset="0"/>
                <a:sym typeface="Symbol" pitchFamily="18" charset="2"/>
              </a:rPr>
              <a:t>passes </a:t>
            </a:r>
            <a:r>
              <a:rPr lang="en-US" i="0">
                <a:solidFill>
                  <a:srgbClr val="024C48"/>
                </a:solidFill>
                <a:latin typeface="Arial" pitchFamily="34" charset="0"/>
                <a:sym typeface="Symbol" pitchFamily="18" charset="2"/>
              </a:rPr>
              <a:t>t</a:t>
            </a:r>
          </a:p>
        </p:txBody>
      </p:sp>
      <p:sp>
        <p:nvSpPr>
          <p:cNvPr id="495619" name="Text Box 3"/>
          <p:cNvSpPr txBox="1">
            <a:spLocks noChangeArrowheads="1"/>
          </p:cNvSpPr>
          <p:nvPr/>
        </p:nvSpPr>
        <p:spPr bwMode="auto">
          <a:xfrm>
            <a:off x="2414588" y="4021138"/>
            <a:ext cx="6543675" cy="336550"/>
          </a:xfrm>
          <a:prstGeom prst="rect">
            <a:avLst/>
          </a:prstGeom>
          <a:solidFill>
            <a:srgbClr val="D3FBB5"/>
          </a:solidFill>
          <a:ln w="9525">
            <a:noFill/>
            <a:miter lim="800000"/>
            <a:headEnd/>
            <a:tailEnd/>
          </a:ln>
          <a:effectLst/>
        </p:spPr>
        <p:txBody>
          <a:bodyPr>
            <a:spAutoFit/>
          </a:bodyPr>
          <a:lstStyle/>
          <a:p>
            <a:pPr algn="r" eaLnBrk="0" hangingPunct="0">
              <a:lnSpc>
                <a:spcPct val="80000"/>
              </a:lnSpc>
              <a:spcBef>
                <a:spcPct val="50000"/>
              </a:spcBef>
            </a:pPr>
            <a:r>
              <a:rPr lang="en-US" i="0">
                <a:solidFill>
                  <a:srgbClr val="024C48"/>
                </a:solidFill>
                <a:latin typeface="Arial" pitchFamily="34" charset="0"/>
                <a:sym typeface="Symbol" pitchFamily="18" charset="2"/>
              </a:rPr>
              <a:t>test hypothesis: </a:t>
            </a:r>
            <a:r>
              <a:rPr lang="en-US" sz="2000" b="1" i="0">
                <a:solidFill>
                  <a:srgbClr val="024C48"/>
                </a:solidFill>
                <a:latin typeface="Arial" pitchFamily="34" charset="0"/>
                <a:sym typeface="Symbol" pitchFamily="18" charset="2"/>
              </a:rPr>
              <a:t></a:t>
            </a:r>
            <a:r>
              <a:rPr lang="en-US" i="0">
                <a:solidFill>
                  <a:srgbClr val="024C48"/>
                </a:solidFill>
                <a:latin typeface="Arial" pitchFamily="34" charset="0"/>
                <a:sym typeface="Symbol" pitchFamily="18" charset="2"/>
              </a:rPr>
              <a:t> t </a:t>
            </a:r>
            <a:r>
              <a:rPr lang="en-US" sz="2000" b="1" i="0">
                <a:solidFill>
                  <a:srgbClr val="024C48"/>
                </a:solidFill>
                <a:latin typeface="Arial" pitchFamily="34" charset="0"/>
                <a:sym typeface="Symbol" pitchFamily="18" charset="2"/>
              </a:rPr>
              <a:t></a:t>
            </a:r>
            <a:r>
              <a:rPr lang="en-US" i="0">
                <a:solidFill>
                  <a:srgbClr val="024C48"/>
                </a:solidFill>
                <a:latin typeface="Arial" pitchFamily="34" charset="0"/>
                <a:sym typeface="Symbol" pitchFamily="18" charset="2"/>
              </a:rPr>
              <a:t>TEST . </a:t>
            </a:r>
            <a:r>
              <a:rPr lang="en-US" sz="1600" i="0">
                <a:solidFill>
                  <a:srgbClr val="024C48"/>
                </a:solidFill>
                <a:latin typeface="Arial" pitchFamily="34" charset="0"/>
                <a:sym typeface="Symbol" pitchFamily="18" charset="2"/>
              </a:rPr>
              <a:t>SUT</a:t>
            </a:r>
            <a:r>
              <a:rPr lang="en-US" i="0">
                <a:solidFill>
                  <a:srgbClr val="024C48"/>
                </a:solidFill>
                <a:latin typeface="Arial" pitchFamily="34" charset="0"/>
                <a:sym typeface="Symbol" pitchFamily="18" charset="2"/>
              </a:rPr>
              <a:t> passes t  </a:t>
            </a:r>
            <a:r>
              <a:rPr lang="en-US" b="1" i="0">
                <a:solidFill>
                  <a:srgbClr val="024C48"/>
                </a:solidFill>
                <a:latin typeface="Arial" pitchFamily="34" charset="0"/>
                <a:sym typeface="Symbol" pitchFamily="18" charset="2"/>
              </a:rPr>
              <a:t> </a:t>
            </a:r>
            <a:r>
              <a:rPr lang="en-US" i="0">
                <a:solidFill>
                  <a:srgbClr val="024C48"/>
                </a:solidFill>
                <a:latin typeface="Arial" pitchFamily="34" charset="0"/>
                <a:sym typeface="Symbol" pitchFamily="18" charset="2"/>
              </a:rPr>
              <a:t> m</a:t>
            </a:r>
            <a:r>
              <a:rPr lang="en-US" sz="2000" i="0" baseline="-25000">
                <a:solidFill>
                  <a:srgbClr val="024C48"/>
                </a:solidFill>
                <a:latin typeface="Arial" pitchFamily="34" charset="0"/>
                <a:sym typeface="Symbol" pitchFamily="18" charset="2"/>
              </a:rPr>
              <a:t>SUT </a:t>
            </a:r>
            <a:r>
              <a:rPr lang="en-US" i="0">
                <a:solidFill>
                  <a:srgbClr val="024C48"/>
                </a:solidFill>
                <a:latin typeface="Arial" pitchFamily="34" charset="0"/>
                <a:sym typeface="Symbol" pitchFamily="18" charset="2"/>
              </a:rPr>
              <a:t>passes t</a:t>
            </a:r>
            <a:endParaRPr lang="en-GB" i="0">
              <a:solidFill>
                <a:srgbClr val="024C48"/>
              </a:solidFill>
              <a:latin typeface="Arial" pitchFamily="34" charset="0"/>
              <a:sym typeface="Symbol" pitchFamily="18" charset="2"/>
            </a:endParaRPr>
          </a:p>
        </p:txBody>
      </p:sp>
      <p:sp>
        <p:nvSpPr>
          <p:cNvPr id="495620" name="Text Box 4"/>
          <p:cNvSpPr txBox="1">
            <a:spLocks noChangeArrowheads="1"/>
          </p:cNvSpPr>
          <p:nvPr/>
        </p:nvSpPr>
        <p:spPr bwMode="auto">
          <a:xfrm>
            <a:off x="2736850" y="4953000"/>
            <a:ext cx="6208713" cy="274638"/>
          </a:xfrm>
          <a:prstGeom prst="rect">
            <a:avLst/>
          </a:prstGeom>
          <a:solidFill>
            <a:srgbClr val="D3FBB5"/>
          </a:solidFill>
          <a:ln w="9525">
            <a:noFill/>
            <a:miter lim="800000"/>
            <a:headEnd/>
            <a:tailEnd/>
          </a:ln>
          <a:effectLst/>
        </p:spPr>
        <p:txBody>
          <a:bodyPr>
            <a:spAutoFit/>
          </a:bodyPr>
          <a:lstStyle/>
          <a:p>
            <a:pPr algn="r" eaLnBrk="0" hangingPunct="0">
              <a:lnSpc>
                <a:spcPct val="60000"/>
              </a:lnSpc>
              <a:spcBef>
                <a:spcPct val="50000"/>
              </a:spcBef>
            </a:pPr>
            <a:r>
              <a:rPr lang="en-US" i="0">
                <a:solidFill>
                  <a:srgbClr val="024C48"/>
                </a:solidFill>
                <a:latin typeface="Arial" pitchFamily="34" charset="0"/>
                <a:sym typeface="Symbol" pitchFamily="18" charset="2"/>
              </a:rPr>
              <a:t>prove: </a:t>
            </a:r>
            <a:r>
              <a:rPr lang="en-US" sz="2000" b="1" i="0">
                <a:solidFill>
                  <a:srgbClr val="024C48"/>
                </a:solidFill>
                <a:latin typeface="Arial" pitchFamily="34" charset="0"/>
                <a:sym typeface="Symbol" pitchFamily="18" charset="2"/>
              </a:rPr>
              <a:t></a:t>
            </a:r>
            <a:r>
              <a:rPr lang="en-US" b="1" i="0">
                <a:solidFill>
                  <a:srgbClr val="024C48"/>
                </a:solidFill>
                <a:latin typeface="Arial" pitchFamily="34" charset="0"/>
                <a:sym typeface="Symbol" pitchFamily="18" charset="2"/>
              </a:rPr>
              <a:t> </a:t>
            </a:r>
            <a:r>
              <a:rPr lang="en-US" i="0">
                <a:solidFill>
                  <a:srgbClr val="024C48"/>
                </a:solidFill>
                <a:latin typeface="Arial" pitchFamily="34" charset="0"/>
                <a:sym typeface="Symbol" pitchFamily="18" charset="2"/>
              </a:rPr>
              <a:t>m</a:t>
            </a:r>
            <a:r>
              <a:rPr lang="en-US" b="1" i="0">
                <a:solidFill>
                  <a:srgbClr val="024C48"/>
                </a:solidFill>
                <a:latin typeface="Arial" pitchFamily="34" charset="0"/>
                <a:sym typeface="Symbol" pitchFamily="18" charset="2"/>
              </a:rPr>
              <a:t> </a:t>
            </a:r>
            <a:r>
              <a:rPr lang="en-US" sz="2000" b="1" i="0">
                <a:solidFill>
                  <a:srgbClr val="024C48"/>
                </a:solidFill>
                <a:latin typeface="Arial" pitchFamily="34" charset="0"/>
                <a:sym typeface="Symbol" pitchFamily="18" charset="2"/>
              </a:rPr>
              <a:t></a:t>
            </a:r>
            <a:r>
              <a:rPr lang="en-US" i="0">
                <a:solidFill>
                  <a:srgbClr val="024C48"/>
                </a:solidFill>
                <a:latin typeface="Arial" pitchFamily="34" charset="0"/>
                <a:sym typeface="Symbol" pitchFamily="18" charset="2"/>
              </a:rPr>
              <a:t>MOD. ( </a:t>
            </a:r>
            <a:r>
              <a:rPr lang="en-US" sz="2000" b="1" i="0">
                <a:solidFill>
                  <a:srgbClr val="024C48"/>
                </a:solidFill>
                <a:latin typeface="Arial" pitchFamily="34" charset="0"/>
                <a:sym typeface="Symbol" pitchFamily="18" charset="2"/>
              </a:rPr>
              <a:t></a:t>
            </a:r>
            <a:r>
              <a:rPr lang="en-US" b="1" i="0">
                <a:solidFill>
                  <a:srgbClr val="024C48"/>
                </a:solidFill>
                <a:latin typeface="Arial" pitchFamily="34" charset="0"/>
                <a:sym typeface="Symbol" pitchFamily="18" charset="2"/>
              </a:rPr>
              <a:t> </a:t>
            </a:r>
            <a:r>
              <a:rPr lang="en-US" i="0">
                <a:solidFill>
                  <a:srgbClr val="024C48"/>
                </a:solidFill>
                <a:latin typeface="Arial" pitchFamily="34" charset="0"/>
                <a:sym typeface="Symbol" pitchFamily="18" charset="2"/>
              </a:rPr>
              <a:t>t </a:t>
            </a:r>
            <a:r>
              <a:rPr lang="en-US" sz="2000" b="1" i="0">
                <a:solidFill>
                  <a:srgbClr val="024C48"/>
                </a:solidFill>
                <a:latin typeface="Arial" pitchFamily="34" charset="0"/>
                <a:sym typeface="Symbol" pitchFamily="18" charset="2"/>
              </a:rPr>
              <a:t></a:t>
            </a:r>
            <a:r>
              <a:rPr lang="en-US" i="0">
                <a:solidFill>
                  <a:srgbClr val="024C48"/>
                </a:solidFill>
                <a:latin typeface="Arial" pitchFamily="34" charset="0"/>
                <a:sym typeface="Symbol" pitchFamily="18" charset="2"/>
              </a:rPr>
              <a:t> T</a:t>
            </a:r>
            <a:r>
              <a:rPr lang="en-US" sz="2000" i="0" baseline="-25000">
                <a:solidFill>
                  <a:srgbClr val="024C48"/>
                </a:solidFill>
                <a:latin typeface="Arial" pitchFamily="34" charset="0"/>
                <a:sym typeface="Symbol" pitchFamily="18" charset="2"/>
              </a:rPr>
              <a:t>s</a:t>
            </a:r>
            <a:r>
              <a:rPr lang="en-US" i="0">
                <a:solidFill>
                  <a:srgbClr val="024C48"/>
                </a:solidFill>
                <a:latin typeface="Arial" pitchFamily="34" charset="0"/>
                <a:sym typeface="Symbol" pitchFamily="18" charset="2"/>
              </a:rPr>
              <a:t> . m </a:t>
            </a:r>
            <a:r>
              <a:rPr lang="en-US" b="1" i="0">
                <a:solidFill>
                  <a:srgbClr val="024C48"/>
                </a:solidFill>
                <a:latin typeface="Arial" pitchFamily="34" charset="0"/>
                <a:sym typeface="Symbol" pitchFamily="18" charset="2"/>
              </a:rPr>
              <a:t>passes </a:t>
            </a:r>
            <a:r>
              <a:rPr lang="en-US" i="0">
                <a:solidFill>
                  <a:srgbClr val="024C48"/>
                </a:solidFill>
                <a:latin typeface="Arial" pitchFamily="34" charset="0"/>
                <a:sym typeface="Symbol" pitchFamily="18" charset="2"/>
              </a:rPr>
              <a:t>t )</a:t>
            </a:r>
            <a:r>
              <a:rPr lang="en-US" b="1" i="0">
                <a:solidFill>
                  <a:srgbClr val="024C48"/>
                </a:solidFill>
                <a:latin typeface="Arial" pitchFamily="34" charset="0"/>
                <a:sym typeface="Symbol" pitchFamily="18" charset="2"/>
              </a:rPr>
              <a:t>  </a:t>
            </a:r>
            <a:r>
              <a:rPr lang="en-US" sz="2000" b="1" i="0">
                <a:solidFill>
                  <a:srgbClr val="024C48"/>
                </a:solidFill>
                <a:latin typeface="Arial" pitchFamily="34" charset="0"/>
                <a:sym typeface="Symbol" pitchFamily="18" charset="2"/>
              </a:rPr>
              <a:t>  </a:t>
            </a:r>
            <a:r>
              <a:rPr lang="en-US" i="0">
                <a:solidFill>
                  <a:srgbClr val="024C48"/>
                </a:solidFill>
                <a:latin typeface="Arial" pitchFamily="34" charset="0"/>
                <a:sym typeface="Symbol" pitchFamily="18" charset="2"/>
              </a:rPr>
              <a:t>m</a:t>
            </a:r>
            <a:r>
              <a:rPr lang="en-US" b="1" i="0">
                <a:solidFill>
                  <a:srgbClr val="024C48"/>
                </a:solidFill>
                <a:latin typeface="Arial" pitchFamily="34" charset="0"/>
                <a:sym typeface="Symbol" pitchFamily="18" charset="2"/>
              </a:rPr>
              <a:t> imp </a:t>
            </a:r>
            <a:r>
              <a:rPr lang="en-US" i="0">
                <a:solidFill>
                  <a:srgbClr val="024C48"/>
                </a:solidFill>
                <a:latin typeface="Arial" pitchFamily="34" charset="0"/>
                <a:sym typeface="Symbol" pitchFamily="18" charset="2"/>
              </a:rPr>
              <a:t>s</a:t>
            </a:r>
            <a:endParaRPr lang="en-GB" i="0">
              <a:solidFill>
                <a:srgbClr val="024C48"/>
              </a:solidFill>
              <a:latin typeface="Arial" pitchFamily="34" charset="0"/>
            </a:endParaRPr>
          </a:p>
        </p:txBody>
      </p:sp>
      <p:grpSp>
        <p:nvGrpSpPr>
          <p:cNvPr id="2" name="Group 5"/>
          <p:cNvGrpSpPr>
            <a:grpSpLocks/>
          </p:cNvGrpSpPr>
          <p:nvPr/>
        </p:nvGrpSpPr>
        <p:grpSpPr bwMode="auto">
          <a:xfrm>
            <a:off x="847725" y="1433513"/>
            <a:ext cx="7680325" cy="798512"/>
            <a:chOff x="593" y="844"/>
            <a:chExt cx="4838" cy="503"/>
          </a:xfrm>
        </p:grpSpPr>
        <p:sp>
          <p:nvSpPr>
            <p:cNvPr id="495622" name="Text Box 6"/>
            <p:cNvSpPr txBox="1">
              <a:spLocks noChangeArrowheads="1"/>
            </p:cNvSpPr>
            <p:nvPr/>
          </p:nvSpPr>
          <p:spPr bwMode="auto">
            <a:xfrm>
              <a:off x="593" y="1074"/>
              <a:ext cx="4838" cy="273"/>
            </a:xfrm>
            <a:prstGeom prst="rect">
              <a:avLst/>
            </a:prstGeom>
            <a:noFill/>
            <a:ln w="9525">
              <a:noFill/>
              <a:miter lim="800000"/>
              <a:headEnd/>
              <a:tailEnd/>
            </a:ln>
            <a:effectLst/>
          </p:spPr>
          <p:txBody>
            <a:bodyPr>
              <a:spAutoFit/>
            </a:bodyPr>
            <a:lstStyle/>
            <a:p>
              <a:pPr eaLnBrk="0" hangingPunct="0">
                <a:lnSpc>
                  <a:spcPct val="80000"/>
                </a:lnSpc>
                <a:spcBef>
                  <a:spcPct val="50000"/>
                </a:spcBef>
              </a:pPr>
              <a:r>
                <a:rPr lang="en-US" sz="2000" i="0">
                  <a:solidFill>
                    <a:srgbClr val="CC3300"/>
                  </a:solidFill>
                  <a:latin typeface="Arial" pitchFamily="34" charset="0"/>
                  <a:sym typeface="Symbol" pitchFamily="18" charset="2"/>
                </a:rPr>
                <a:t>SUT </a:t>
              </a:r>
              <a:r>
                <a:rPr lang="en-US" sz="2400" i="0">
                  <a:solidFill>
                    <a:srgbClr val="CC3300"/>
                  </a:solidFill>
                  <a:latin typeface="Arial" pitchFamily="34" charset="0"/>
                  <a:sym typeface="Symbol" pitchFamily="18" charset="2"/>
                </a:rPr>
                <a:t> </a:t>
              </a:r>
              <a:r>
                <a:rPr lang="en-US" sz="2400" b="1" i="0">
                  <a:solidFill>
                    <a:srgbClr val="CC3300"/>
                  </a:solidFill>
                  <a:latin typeface="Arial" pitchFamily="34" charset="0"/>
                  <a:sym typeface="Symbol" pitchFamily="18" charset="2"/>
                </a:rPr>
                <a:t>passes  </a:t>
              </a:r>
              <a:r>
                <a:rPr lang="en-US" sz="2400" i="0">
                  <a:solidFill>
                    <a:srgbClr val="CC3300"/>
                  </a:solidFill>
                  <a:latin typeface="Arial" pitchFamily="34" charset="0"/>
                  <a:sym typeface="Symbol" pitchFamily="18" charset="2"/>
                </a:rPr>
                <a:t>T</a:t>
              </a:r>
              <a:r>
                <a:rPr lang="en-US" sz="3200" i="0" baseline="-25000">
                  <a:solidFill>
                    <a:srgbClr val="CC3300"/>
                  </a:solidFill>
                  <a:latin typeface="Arial" pitchFamily="34" charset="0"/>
                  <a:sym typeface="Symbol" pitchFamily="18" charset="2"/>
                </a:rPr>
                <a:t>s    </a:t>
              </a:r>
              <a:r>
                <a:rPr lang="en-US" sz="2800" b="1" i="0">
                  <a:solidFill>
                    <a:srgbClr val="036A66"/>
                  </a:solidFill>
                  <a:latin typeface="Arial" pitchFamily="34" charset="0"/>
                  <a:sym typeface="Symbol" pitchFamily="18" charset="2"/>
                </a:rPr>
                <a:t> </a:t>
              </a:r>
              <a:r>
                <a:rPr lang="en-US" sz="2800" b="1" i="0">
                  <a:solidFill>
                    <a:srgbClr val="CC3300"/>
                  </a:solidFill>
                  <a:latin typeface="Arial" pitchFamily="34" charset="0"/>
                  <a:sym typeface="Symbol" pitchFamily="18" charset="2"/>
                </a:rPr>
                <a:t> </a:t>
              </a:r>
              <a:r>
                <a:rPr lang="en-US" sz="2000" i="0">
                  <a:solidFill>
                    <a:srgbClr val="CC3300"/>
                  </a:solidFill>
                  <a:latin typeface="Arial" pitchFamily="34" charset="0"/>
                  <a:sym typeface="Symbol" pitchFamily="18" charset="2"/>
                </a:rPr>
                <a:t>SUT</a:t>
              </a:r>
              <a:r>
                <a:rPr lang="en-US" sz="2800" b="1" i="0">
                  <a:solidFill>
                    <a:srgbClr val="CC3300"/>
                  </a:solidFill>
                  <a:latin typeface="Arial" pitchFamily="34" charset="0"/>
                  <a:sym typeface="Symbol" pitchFamily="18" charset="2"/>
                </a:rPr>
                <a:t> </a:t>
              </a:r>
              <a:r>
                <a:rPr lang="en-US" sz="2400" b="1" i="0">
                  <a:solidFill>
                    <a:srgbClr val="CC3300"/>
                  </a:solidFill>
                  <a:latin typeface="Arial" pitchFamily="34" charset="0"/>
                  <a:sym typeface="Symbol" pitchFamily="18" charset="2"/>
                </a:rPr>
                <a:t>conforms to</a:t>
              </a:r>
              <a:r>
                <a:rPr lang="en-US" sz="2400" i="0">
                  <a:solidFill>
                    <a:srgbClr val="CC3300"/>
                  </a:solidFill>
                  <a:latin typeface="Arial" pitchFamily="34" charset="0"/>
                  <a:sym typeface="Symbol" pitchFamily="18" charset="2"/>
                </a:rPr>
                <a:t> s</a:t>
              </a:r>
              <a:endParaRPr lang="en-US" sz="2800" i="0" baseline="-25000">
                <a:solidFill>
                  <a:srgbClr val="CC3300"/>
                </a:solidFill>
                <a:latin typeface="Arial" pitchFamily="34" charset="0"/>
                <a:sym typeface="Symbol" pitchFamily="18" charset="2"/>
              </a:endParaRPr>
            </a:p>
          </p:txBody>
        </p:sp>
        <p:sp>
          <p:nvSpPr>
            <p:cNvPr id="495623" name="Text Box 7"/>
            <p:cNvSpPr txBox="1">
              <a:spLocks noChangeArrowheads="1"/>
            </p:cNvSpPr>
            <p:nvPr/>
          </p:nvSpPr>
          <p:spPr bwMode="auto">
            <a:xfrm>
              <a:off x="2180" y="844"/>
              <a:ext cx="339" cy="288"/>
            </a:xfrm>
            <a:prstGeom prst="rect">
              <a:avLst/>
            </a:prstGeom>
            <a:noFill/>
            <a:ln w="9525">
              <a:noFill/>
              <a:miter lim="800000"/>
              <a:headEnd/>
              <a:tailEnd/>
            </a:ln>
            <a:effectLst/>
          </p:spPr>
          <p:txBody>
            <a:bodyPr wrap="none">
              <a:spAutoFit/>
            </a:bodyPr>
            <a:lstStyle/>
            <a:p>
              <a:pPr algn="ctr" eaLnBrk="0" hangingPunct="0">
                <a:spcBef>
                  <a:spcPct val="50000"/>
                </a:spcBef>
              </a:pPr>
              <a:r>
                <a:rPr lang="en-US" sz="2400" b="1" i="0">
                  <a:solidFill>
                    <a:srgbClr val="CC3300"/>
                  </a:solidFill>
                  <a:latin typeface="Arial" pitchFamily="34" charset="0"/>
                </a:rPr>
                <a:t> </a:t>
              </a:r>
              <a:r>
                <a:rPr lang="en-US" sz="2400" b="1" i="0">
                  <a:solidFill>
                    <a:srgbClr val="8B3A02"/>
                  </a:solidFill>
                  <a:latin typeface="Arial" pitchFamily="34" charset="0"/>
                </a:rPr>
                <a:t>?</a:t>
              </a:r>
              <a:r>
                <a:rPr lang="en-US" sz="2400" b="1" i="0">
                  <a:solidFill>
                    <a:srgbClr val="CC3300"/>
                  </a:solidFill>
                  <a:latin typeface="Arial" pitchFamily="34" charset="0"/>
                </a:rPr>
                <a:t> </a:t>
              </a:r>
              <a:endParaRPr lang="en-GB" sz="2400" b="1" i="0">
                <a:solidFill>
                  <a:srgbClr val="CC3300"/>
                </a:solidFill>
                <a:latin typeface="Arial" pitchFamily="34" charset="0"/>
              </a:endParaRPr>
            </a:p>
          </p:txBody>
        </p:sp>
      </p:grpSp>
      <p:sp>
        <p:nvSpPr>
          <p:cNvPr id="495624" name="Text Box 8"/>
          <p:cNvSpPr txBox="1">
            <a:spLocks noChangeArrowheads="1"/>
          </p:cNvSpPr>
          <p:nvPr/>
        </p:nvSpPr>
        <p:spPr bwMode="auto">
          <a:xfrm>
            <a:off x="3965575" y="5735638"/>
            <a:ext cx="4979988" cy="366712"/>
          </a:xfrm>
          <a:prstGeom prst="rect">
            <a:avLst/>
          </a:prstGeom>
          <a:solidFill>
            <a:srgbClr val="D3FBB5"/>
          </a:solidFill>
          <a:ln w="9525">
            <a:noFill/>
            <a:miter lim="800000"/>
            <a:headEnd/>
            <a:tailEnd/>
          </a:ln>
          <a:effectLst/>
        </p:spPr>
        <p:txBody>
          <a:bodyPr>
            <a:spAutoFit/>
          </a:bodyPr>
          <a:lstStyle/>
          <a:p>
            <a:pPr algn="r" eaLnBrk="0" hangingPunct="0">
              <a:spcBef>
                <a:spcPct val="50000"/>
              </a:spcBef>
            </a:pPr>
            <a:r>
              <a:rPr lang="en-US" i="0">
                <a:solidFill>
                  <a:srgbClr val="024C48"/>
                </a:solidFill>
                <a:latin typeface="Arial" pitchFamily="34" charset="0"/>
              </a:rPr>
              <a:t>define :   SUT  </a:t>
            </a:r>
            <a:r>
              <a:rPr lang="en-US" b="1" i="0">
                <a:solidFill>
                  <a:srgbClr val="024C48"/>
                </a:solidFill>
                <a:latin typeface="Arial" pitchFamily="34" charset="0"/>
              </a:rPr>
              <a:t>conforms to </a:t>
            </a:r>
            <a:r>
              <a:rPr lang="en-US" i="0">
                <a:solidFill>
                  <a:srgbClr val="024C48"/>
                </a:solidFill>
                <a:latin typeface="Arial" pitchFamily="34" charset="0"/>
              </a:rPr>
              <a:t>s  iff   </a:t>
            </a:r>
            <a:r>
              <a:rPr lang="en-US" i="0">
                <a:solidFill>
                  <a:srgbClr val="024C48"/>
                </a:solidFill>
                <a:latin typeface="Arial" pitchFamily="34" charset="0"/>
                <a:sym typeface="Symbol" pitchFamily="18" charset="2"/>
              </a:rPr>
              <a:t>m</a:t>
            </a:r>
            <a:r>
              <a:rPr lang="en-US" sz="2000" i="0" baseline="-25000">
                <a:solidFill>
                  <a:srgbClr val="024C48"/>
                </a:solidFill>
                <a:latin typeface="Arial" pitchFamily="34" charset="0"/>
                <a:sym typeface="Symbol" pitchFamily="18" charset="2"/>
              </a:rPr>
              <a:t>SUT</a:t>
            </a:r>
            <a:r>
              <a:rPr lang="en-US" i="0">
                <a:solidFill>
                  <a:srgbClr val="024C48"/>
                </a:solidFill>
                <a:latin typeface="Arial" pitchFamily="34" charset="0"/>
              </a:rPr>
              <a:t> </a:t>
            </a:r>
            <a:r>
              <a:rPr lang="en-US" b="1" i="0">
                <a:solidFill>
                  <a:srgbClr val="024C48"/>
                </a:solidFill>
                <a:latin typeface="Arial" pitchFamily="34" charset="0"/>
                <a:sym typeface="Symbol" pitchFamily="18" charset="2"/>
              </a:rPr>
              <a:t>imp</a:t>
            </a:r>
            <a:r>
              <a:rPr lang="en-US" i="0">
                <a:solidFill>
                  <a:srgbClr val="024C48"/>
                </a:solidFill>
                <a:latin typeface="Arial" pitchFamily="34" charset="0"/>
                <a:sym typeface="Symbol" pitchFamily="18" charset="2"/>
              </a:rPr>
              <a:t>  s  </a:t>
            </a:r>
            <a:r>
              <a:rPr lang="en-US" i="0">
                <a:solidFill>
                  <a:srgbClr val="024C48"/>
                </a:solidFill>
                <a:latin typeface="Arial" pitchFamily="34" charset="0"/>
              </a:rPr>
              <a:t> </a:t>
            </a:r>
            <a:endParaRPr lang="en-GB" i="0">
              <a:solidFill>
                <a:srgbClr val="024C48"/>
              </a:solidFill>
              <a:latin typeface="Arial" pitchFamily="34" charset="0"/>
            </a:endParaRPr>
          </a:p>
        </p:txBody>
      </p:sp>
      <p:sp>
        <p:nvSpPr>
          <p:cNvPr id="495625" name="Text Box 9"/>
          <p:cNvSpPr txBox="1">
            <a:spLocks noChangeArrowheads="1"/>
          </p:cNvSpPr>
          <p:nvPr/>
        </p:nvSpPr>
        <p:spPr bwMode="auto">
          <a:xfrm>
            <a:off x="1735138" y="6205538"/>
            <a:ext cx="3921125" cy="396875"/>
          </a:xfrm>
          <a:prstGeom prst="rect">
            <a:avLst/>
          </a:prstGeom>
          <a:noFill/>
          <a:ln w="9525">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sym typeface="Symbol" pitchFamily="18" charset="2"/>
              </a:rPr>
              <a:t>SUT</a:t>
            </a:r>
            <a:r>
              <a:rPr lang="en-US" sz="2000" i="0">
                <a:solidFill>
                  <a:srgbClr val="036A66"/>
                </a:solidFill>
                <a:latin typeface="Arial" pitchFamily="34" charset="0"/>
                <a:sym typeface="Symbol" pitchFamily="18" charset="2"/>
              </a:rPr>
              <a:t>  </a:t>
            </a:r>
            <a:r>
              <a:rPr lang="en-US" sz="2000" b="1" i="0">
                <a:solidFill>
                  <a:srgbClr val="036A66"/>
                </a:solidFill>
                <a:latin typeface="Arial" pitchFamily="34" charset="0"/>
                <a:sym typeface="Symbol" pitchFamily="18" charset="2"/>
              </a:rPr>
              <a:t>conforms to </a:t>
            </a:r>
            <a:r>
              <a:rPr lang="en-US" sz="2000" i="0">
                <a:solidFill>
                  <a:srgbClr val="036A66"/>
                </a:solidFill>
                <a:latin typeface="Arial" pitchFamily="34" charset="0"/>
                <a:sym typeface="Symbol" pitchFamily="18" charset="2"/>
              </a:rPr>
              <a:t>s</a:t>
            </a:r>
          </a:p>
        </p:txBody>
      </p:sp>
      <p:sp>
        <p:nvSpPr>
          <p:cNvPr id="495626" name="Text Box 10"/>
          <p:cNvSpPr txBox="1">
            <a:spLocks noChangeArrowheads="1"/>
          </p:cNvSpPr>
          <p:nvPr/>
        </p:nvSpPr>
        <p:spPr bwMode="auto">
          <a:xfrm>
            <a:off x="808038" y="5387975"/>
            <a:ext cx="7680325" cy="909638"/>
          </a:xfrm>
          <a:prstGeom prst="rect">
            <a:avLst/>
          </a:prstGeom>
          <a:noFill/>
          <a:ln w="9525">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m</a:t>
            </a:r>
            <a:r>
              <a:rPr lang="en-US" sz="2000" i="0" baseline="-25000">
                <a:solidFill>
                  <a:srgbClr val="036A66"/>
                </a:solidFill>
                <a:latin typeface="Arial" pitchFamily="34" charset="0"/>
                <a:sym typeface="Symbol" pitchFamily="18" charset="2"/>
              </a:rPr>
              <a:t>SUT </a:t>
            </a:r>
            <a:r>
              <a:rPr lang="en-US" sz="2000" baseline="-25000">
                <a:solidFill>
                  <a:srgbClr val="036A66"/>
                </a:solidFill>
                <a:latin typeface="Arial" pitchFamily="34" charset="0"/>
                <a:sym typeface="Symbol" pitchFamily="18" charset="2"/>
              </a:rPr>
              <a:t>  </a:t>
            </a:r>
            <a:r>
              <a:rPr lang="en-US" sz="2000" b="1" i="0">
                <a:solidFill>
                  <a:srgbClr val="036A66"/>
                </a:solidFill>
                <a:latin typeface="Arial" pitchFamily="34" charset="0"/>
                <a:sym typeface="Symbol" pitchFamily="18" charset="2"/>
              </a:rPr>
              <a:t>imp</a:t>
            </a:r>
            <a:r>
              <a:rPr lang="en-US" sz="2000" i="0">
                <a:solidFill>
                  <a:srgbClr val="036A66"/>
                </a:solidFill>
                <a:latin typeface="Arial" pitchFamily="34" charset="0"/>
                <a:sym typeface="Symbol" pitchFamily="18" charset="2"/>
              </a:rPr>
              <a:t>  s</a:t>
            </a:r>
          </a:p>
          <a:p>
            <a:pPr eaLnBrk="0" hangingPunct="0">
              <a:lnSpc>
                <a:spcPct val="70000"/>
              </a:lnSpc>
              <a:spcBef>
                <a:spcPct val="50000"/>
              </a:spcBef>
            </a:pPr>
            <a:r>
              <a:rPr lang="en-US" sz="2800" b="1" i="0">
                <a:solidFill>
                  <a:srgbClr val="036A66"/>
                </a:solidFill>
                <a:latin typeface="Arial" pitchFamily="34" charset="0"/>
                <a:sym typeface="Symbol" pitchFamily="18" charset="2"/>
              </a:rPr>
              <a:t></a:t>
            </a:r>
            <a:r>
              <a:rPr lang="en-US" sz="2000" i="0">
                <a:solidFill>
                  <a:srgbClr val="036A66"/>
                </a:solidFill>
                <a:latin typeface="Arial" pitchFamily="34" charset="0"/>
                <a:sym typeface="Symbol" pitchFamily="18" charset="2"/>
              </a:rPr>
              <a:t>	</a:t>
            </a:r>
          </a:p>
        </p:txBody>
      </p:sp>
      <p:sp>
        <p:nvSpPr>
          <p:cNvPr id="495627" name="Text Box 11"/>
          <p:cNvSpPr txBox="1">
            <a:spLocks noChangeArrowheads="1"/>
          </p:cNvSpPr>
          <p:nvPr/>
        </p:nvSpPr>
        <p:spPr bwMode="auto">
          <a:xfrm>
            <a:off x="808038" y="4394200"/>
            <a:ext cx="5267325" cy="969963"/>
          </a:xfrm>
          <a:prstGeom prst="rect">
            <a:avLst/>
          </a:prstGeom>
          <a:noFill/>
          <a:ln w="9525">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sym typeface="Symbol" pitchFamily="18" charset="2"/>
              </a:rPr>
              <a:t>	</a:t>
            </a:r>
            <a:r>
              <a:rPr lang="en-US" sz="2400" b="1" i="0">
                <a:solidFill>
                  <a:srgbClr val="036A66"/>
                </a:solidFill>
                <a:latin typeface="Arial" pitchFamily="34" charset="0"/>
                <a:sym typeface="Symbol" pitchFamily="18" charset="2"/>
              </a:rPr>
              <a:t></a:t>
            </a:r>
            <a:r>
              <a:rPr lang="en-US" sz="2000" b="1" i="0">
                <a:solidFill>
                  <a:srgbClr val="036A66"/>
                </a:solidFill>
                <a:latin typeface="Arial" pitchFamily="34" charset="0"/>
                <a:sym typeface="Symbol" pitchFamily="18" charset="2"/>
              </a:rPr>
              <a:t> </a:t>
            </a:r>
            <a:r>
              <a:rPr lang="en-US" sz="2000" i="0">
                <a:solidFill>
                  <a:srgbClr val="036A66"/>
                </a:solidFill>
                <a:latin typeface="Arial" pitchFamily="34" charset="0"/>
                <a:sym typeface="Symbol" pitchFamily="18" charset="2"/>
              </a:rPr>
              <a:t>t</a:t>
            </a:r>
            <a:r>
              <a:rPr lang="en-US" sz="2000" b="1" i="0">
                <a:solidFill>
                  <a:srgbClr val="036A66"/>
                </a:solidFill>
                <a:latin typeface="Arial" pitchFamily="34" charset="0"/>
                <a:sym typeface="Symbol" pitchFamily="18" charset="2"/>
              </a:rPr>
              <a:t> </a:t>
            </a:r>
            <a:r>
              <a:rPr lang="en-US" sz="2400" b="1" i="0">
                <a:solidFill>
                  <a:srgbClr val="036A66"/>
                </a:solidFill>
                <a:latin typeface="Arial" pitchFamily="34" charset="0"/>
                <a:sym typeface="Symbol" pitchFamily="18" charset="2"/>
              </a:rPr>
              <a:t></a:t>
            </a:r>
            <a:r>
              <a:rPr lang="en-US" sz="2000" i="0">
                <a:solidFill>
                  <a:srgbClr val="036A66"/>
                </a:solidFill>
                <a:latin typeface="Arial" pitchFamily="34" charset="0"/>
                <a:sym typeface="Symbol" pitchFamily="18" charset="2"/>
              </a:rPr>
              <a:t> T</a:t>
            </a:r>
            <a:r>
              <a:rPr lang="en-US" sz="2800" i="0" baseline="-25000">
                <a:solidFill>
                  <a:srgbClr val="036A66"/>
                </a:solidFill>
                <a:latin typeface="Arial" pitchFamily="34" charset="0"/>
                <a:sym typeface="Symbol" pitchFamily="18" charset="2"/>
              </a:rPr>
              <a:t>s</a:t>
            </a:r>
            <a:r>
              <a:rPr lang="en-US" sz="2000" i="0">
                <a:solidFill>
                  <a:srgbClr val="036A66"/>
                </a:solidFill>
                <a:latin typeface="Arial" pitchFamily="34" charset="0"/>
                <a:sym typeface="Symbol" pitchFamily="18" charset="2"/>
              </a:rPr>
              <a:t> . m</a:t>
            </a:r>
            <a:r>
              <a:rPr lang="en-US" sz="2000" i="0" baseline="-25000">
                <a:solidFill>
                  <a:srgbClr val="036A66"/>
                </a:solidFill>
                <a:latin typeface="Arial" pitchFamily="34" charset="0"/>
                <a:sym typeface="Symbol" pitchFamily="18" charset="2"/>
              </a:rPr>
              <a:t>SUT</a:t>
            </a:r>
            <a:r>
              <a:rPr lang="en-US" sz="2000" i="0">
                <a:solidFill>
                  <a:srgbClr val="036A66"/>
                </a:solidFill>
                <a:latin typeface="Arial" pitchFamily="34" charset="0"/>
                <a:sym typeface="Symbol" pitchFamily="18" charset="2"/>
              </a:rPr>
              <a:t>  </a:t>
            </a:r>
            <a:r>
              <a:rPr lang="en-US" sz="2000" b="1" i="0">
                <a:solidFill>
                  <a:srgbClr val="036A66"/>
                </a:solidFill>
                <a:latin typeface="Arial" pitchFamily="34" charset="0"/>
                <a:sym typeface="Symbol" pitchFamily="18" charset="2"/>
              </a:rPr>
              <a:t>passes</a:t>
            </a:r>
            <a:r>
              <a:rPr lang="en-US" sz="2000" i="0">
                <a:solidFill>
                  <a:srgbClr val="036A66"/>
                </a:solidFill>
                <a:latin typeface="Arial" pitchFamily="34" charset="0"/>
                <a:sym typeface="Symbol" pitchFamily="18" charset="2"/>
              </a:rPr>
              <a:t>  t</a:t>
            </a:r>
          </a:p>
          <a:p>
            <a:pPr eaLnBrk="0" hangingPunct="0">
              <a:lnSpc>
                <a:spcPct val="70000"/>
              </a:lnSpc>
              <a:spcBef>
                <a:spcPct val="50000"/>
              </a:spcBef>
            </a:pPr>
            <a:r>
              <a:rPr lang="en-US" sz="2800" b="1" i="0">
                <a:solidFill>
                  <a:srgbClr val="036A66"/>
                </a:solidFill>
                <a:latin typeface="Arial" pitchFamily="34" charset="0"/>
                <a:sym typeface="Symbol" pitchFamily="18" charset="2"/>
              </a:rPr>
              <a:t>	</a:t>
            </a:r>
            <a:endParaRPr lang="en-US" sz="2000" i="0">
              <a:solidFill>
                <a:srgbClr val="036A66"/>
              </a:solidFill>
              <a:latin typeface="Arial" pitchFamily="34" charset="0"/>
              <a:sym typeface="Symbol" pitchFamily="18" charset="2"/>
            </a:endParaRPr>
          </a:p>
        </p:txBody>
      </p:sp>
      <p:sp>
        <p:nvSpPr>
          <p:cNvPr id="495628" name="Text Box 12"/>
          <p:cNvSpPr txBox="1">
            <a:spLocks noChangeArrowheads="1"/>
          </p:cNvSpPr>
          <p:nvPr/>
        </p:nvSpPr>
        <p:spPr bwMode="auto">
          <a:xfrm>
            <a:off x="820738" y="3436938"/>
            <a:ext cx="4581525" cy="969962"/>
          </a:xfrm>
          <a:prstGeom prst="rect">
            <a:avLst/>
          </a:prstGeom>
          <a:noFill/>
          <a:ln w="9525">
            <a:noFill/>
            <a:miter lim="800000"/>
            <a:headEnd/>
            <a:tailEnd/>
          </a:ln>
          <a:effectLst/>
        </p:spPr>
        <p:txBody>
          <a:bodyPr>
            <a:spAutoFit/>
          </a:bodyPr>
          <a:lstStyle/>
          <a:p>
            <a:pPr eaLnBrk="0" hangingPunct="0">
              <a:spcBef>
                <a:spcPct val="50000"/>
              </a:spcBef>
            </a:pPr>
            <a:r>
              <a:rPr lang="en-US" i="0" dirty="0">
                <a:solidFill>
                  <a:srgbClr val="036A66"/>
                </a:solidFill>
                <a:latin typeface="Arial" pitchFamily="34" charset="0"/>
                <a:sym typeface="Symbol" pitchFamily="18" charset="2"/>
              </a:rPr>
              <a:t>	</a:t>
            </a:r>
            <a:r>
              <a:rPr lang="en-US" sz="2400" b="1" i="0" dirty="0">
                <a:solidFill>
                  <a:srgbClr val="036A66"/>
                </a:solidFill>
                <a:latin typeface="Arial" pitchFamily="34" charset="0"/>
                <a:sym typeface="Symbol" pitchFamily="18" charset="2"/>
              </a:rPr>
              <a:t></a:t>
            </a:r>
            <a:r>
              <a:rPr lang="en-US" sz="2000" b="1" i="0" dirty="0">
                <a:solidFill>
                  <a:srgbClr val="036A66"/>
                </a:solidFill>
                <a:latin typeface="Arial" pitchFamily="34" charset="0"/>
                <a:sym typeface="Symbol" pitchFamily="18" charset="2"/>
              </a:rPr>
              <a:t> </a:t>
            </a:r>
            <a:r>
              <a:rPr lang="en-US" sz="2000" i="0" dirty="0">
                <a:solidFill>
                  <a:srgbClr val="036A66"/>
                </a:solidFill>
                <a:latin typeface="Arial" pitchFamily="34" charset="0"/>
                <a:sym typeface="Symbol" pitchFamily="18" charset="2"/>
              </a:rPr>
              <a:t>t</a:t>
            </a:r>
            <a:r>
              <a:rPr lang="en-US" sz="2000" b="1" i="0" dirty="0">
                <a:solidFill>
                  <a:srgbClr val="036A66"/>
                </a:solidFill>
                <a:latin typeface="Arial" pitchFamily="34" charset="0"/>
                <a:sym typeface="Symbol" pitchFamily="18" charset="2"/>
              </a:rPr>
              <a:t> </a:t>
            </a:r>
            <a:r>
              <a:rPr lang="en-US" sz="2400" b="1" i="0" dirty="0">
                <a:solidFill>
                  <a:srgbClr val="036A66"/>
                </a:solidFill>
                <a:latin typeface="Arial" pitchFamily="34" charset="0"/>
                <a:sym typeface="Symbol" pitchFamily="18" charset="2"/>
              </a:rPr>
              <a:t></a:t>
            </a:r>
            <a:r>
              <a:rPr lang="en-US" sz="2000" i="0" dirty="0">
                <a:solidFill>
                  <a:srgbClr val="036A66"/>
                </a:solidFill>
                <a:latin typeface="Arial" pitchFamily="34" charset="0"/>
                <a:sym typeface="Symbol" pitchFamily="18" charset="2"/>
              </a:rPr>
              <a:t> T</a:t>
            </a:r>
            <a:r>
              <a:rPr lang="en-US" sz="2800" i="0" baseline="-25000" dirty="0">
                <a:solidFill>
                  <a:srgbClr val="036A66"/>
                </a:solidFill>
                <a:latin typeface="Arial" pitchFamily="34" charset="0"/>
                <a:sym typeface="Symbol" pitchFamily="18" charset="2"/>
              </a:rPr>
              <a:t>s</a:t>
            </a:r>
            <a:r>
              <a:rPr lang="en-US" sz="2000" i="0" dirty="0">
                <a:solidFill>
                  <a:srgbClr val="036A66"/>
                </a:solidFill>
                <a:latin typeface="Arial" pitchFamily="34" charset="0"/>
                <a:sym typeface="Symbol" pitchFamily="18" charset="2"/>
              </a:rPr>
              <a:t> .  </a:t>
            </a:r>
            <a:r>
              <a:rPr lang="en-US" i="0" dirty="0">
                <a:solidFill>
                  <a:srgbClr val="036A66"/>
                </a:solidFill>
                <a:latin typeface="Arial" pitchFamily="34" charset="0"/>
                <a:sym typeface="Symbol" pitchFamily="18" charset="2"/>
              </a:rPr>
              <a:t>SUT</a:t>
            </a:r>
            <a:r>
              <a:rPr lang="en-US" sz="2000" i="0" dirty="0">
                <a:solidFill>
                  <a:srgbClr val="036A66"/>
                </a:solidFill>
                <a:latin typeface="Arial" pitchFamily="34" charset="0"/>
                <a:sym typeface="Symbol" pitchFamily="18" charset="2"/>
              </a:rPr>
              <a:t>  </a:t>
            </a:r>
            <a:r>
              <a:rPr lang="en-US" sz="2000" b="1" i="0" dirty="0">
                <a:solidFill>
                  <a:srgbClr val="036A66"/>
                </a:solidFill>
                <a:latin typeface="Arial" pitchFamily="34" charset="0"/>
                <a:sym typeface="Symbol" pitchFamily="18" charset="2"/>
              </a:rPr>
              <a:t>passes</a:t>
            </a:r>
            <a:r>
              <a:rPr lang="en-US" sz="2000" i="0" dirty="0">
                <a:solidFill>
                  <a:srgbClr val="036A66"/>
                </a:solidFill>
                <a:latin typeface="Arial" pitchFamily="34" charset="0"/>
                <a:sym typeface="Symbol" pitchFamily="18" charset="2"/>
              </a:rPr>
              <a:t>  t</a:t>
            </a:r>
          </a:p>
          <a:p>
            <a:pPr eaLnBrk="0" hangingPunct="0">
              <a:lnSpc>
                <a:spcPct val="70000"/>
              </a:lnSpc>
              <a:spcBef>
                <a:spcPct val="50000"/>
              </a:spcBef>
            </a:pPr>
            <a:r>
              <a:rPr lang="en-US" sz="2800" b="1" i="0" dirty="0">
                <a:solidFill>
                  <a:srgbClr val="036A66"/>
                </a:solidFill>
                <a:latin typeface="Arial" pitchFamily="34" charset="0"/>
                <a:sym typeface="Symbol" pitchFamily="18" charset="2"/>
              </a:rPr>
              <a:t>	</a:t>
            </a:r>
            <a:endParaRPr lang="en-US" sz="2000" i="0" dirty="0">
              <a:solidFill>
                <a:srgbClr val="036A66"/>
              </a:solidFill>
              <a:latin typeface="Arial" pitchFamily="34" charset="0"/>
              <a:sym typeface="Symbol" pitchFamily="18" charset="2"/>
            </a:endParaRPr>
          </a:p>
        </p:txBody>
      </p:sp>
      <p:sp>
        <p:nvSpPr>
          <p:cNvPr id="495629" name="Text Box 13"/>
          <p:cNvSpPr txBox="1">
            <a:spLocks noChangeArrowheads="1"/>
          </p:cNvSpPr>
          <p:nvPr/>
        </p:nvSpPr>
        <p:spPr bwMode="auto">
          <a:xfrm>
            <a:off x="820738" y="2490788"/>
            <a:ext cx="4276725" cy="909637"/>
          </a:xfrm>
          <a:prstGeom prst="rect">
            <a:avLst/>
          </a:prstGeom>
          <a:noFill/>
          <a:ln w="9525">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sym typeface="Symbol" pitchFamily="18" charset="2"/>
              </a:rPr>
              <a:t>	SUT</a:t>
            </a:r>
            <a:r>
              <a:rPr lang="en-US" sz="2000" i="0">
                <a:solidFill>
                  <a:srgbClr val="036A66"/>
                </a:solidFill>
                <a:latin typeface="Arial" pitchFamily="34" charset="0"/>
                <a:sym typeface="Symbol" pitchFamily="18" charset="2"/>
              </a:rPr>
              <a:t>  </a:t>
            </a:r>
            <a:r>
              <a:rPr lang="en-US" sz="2000" b="1" i="0">
                <a:solidFill>
                  <a:srgbClr val="036A66"/>
                </a:solidFill>
                <a:latin typeface="Arial" pitchFamily="34" charset="0"/>
                <a:sym typeface="Symbol" pitchFamily="18" charset="2"/>
              </a:rPr>
              <a:t>passes</a:t>
            </a:r>
            <a:r>
              <a:rPr lang="en-US" sz="2000" i="0">
                <a:solidFill>
                  <a:srgbClr val="036A66"/>
                </a:solidFill>
                <a:latin typeface="Arial" pitchFamily="34" charset="0"/>
                <a:sym typeface="Symbol" pitchFamily="18" charset="2"/>
              </a:rPr>
              <a:t>  T</a:t>
            </a:r>
            <a:r>
              <a:rPr lang="en-US" sz="2800" i="0" baseline="-25000">
                <a:solidFill>
                  <a:srgbClr val="036A66"/>
                </a:solidFill>
                <a:latin typeface="Arial" pitchFamily="34" charset="0"/>
                <a:sym typeface="Symbol" pitchFamily="18" charset="2"/>
              </a:rPr>
              <a:t>s</a:t>
            </a:r>
          </a:p>
          <a:p>
            <a:pPr eaLnBrk="0" hangingPunct="0">
              <a:lnSpc>
                <a:spcPct val="70000"/>
              </a:lnSpc>
              <a:spcBef>
                <a:spcPct val="50000"/>
              </a:spcBef>
            </a:pPr>
            <a:r>
              <a:rPr lang="en-US" sz="2800" b="1" i="0">
                <a:solidFill>
                  <a:srgbClr val="036A66"/>
                </a:solidFill>
                <a:latin typeface="Arial" pitchFamily="34" charset="0"/>
                <a:sym typeface="Symbol" pitchFamily="18" charset="2"/>
              </a:rPr>
              <a:t></a:t>
            </a:r>
            <a:r>
              <a:rPr lang="en-US" sz="2000" b="1" i="0">
                <a:solidFill>
                  <a:srgbClr val="036A66"/>
                </a:solidFill>
                <a:latin typeface="Arial" pitchFamily="34" charset="0"/>
                <a:sym typeface="Symbol" pitchFamily="18" charset="2"/>
              </a:rPr>
              <a:t>	</a:t>
            </a:r>
            <a:endParaRPr lang="en-US" sz="2000" i="0">
              <a:solidFill>
                <a:srgbClr val="036A66"/>
              </a:solidFill>
              <a:latin typeface="Arial" pitchFamily="34" charset="0"/>
              <a:sym typeface="Symbol" pitchFamily="18" charset="2"/>
            </a:endParaRPr>
          </a:p>
        </p:txBody>
      </p:sp>
      <p:sp>
        <p:nvSpPr>
          <p:cNvPr id="495630" name="Rectangle 14"/>
          <p:cNvSpPr>
            <a:spLocks noGrp="1" noChangeArrowheads="1"/>
          </p:cNvSpPr>
          <p:nvPr>
            <p:ph type="title"/>
          </p:nvPr>
        </p:nvSpPr>
        <p:spPr/>
        <p:txBody>
          <a:bodyPr/>
          <a:lstStyle/>
          <a:p>
            <a:r>
              <a:rPr lang="en-US" smtClean="0"/>
              <a:t>MBT :  Completeness</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ctangle 14"/>
          <p:cNvSpPr>
            <a:spLocks noGrp="1" noChangeArrowheads="1"/>
          </p:cNvSpPr>
          <p:nvPr>
            <p:ph type="sldNum" sz="quarter" idx="10"/>
          </p:nvPr>
        </p:nvSpPr>
        <p:spPr>
          <a:ln/>
        </p:spPr>
        <p:txBody>
          <a:bodyPr/>
          <a:lstStyle/>
          <a:p>
            <a:r>
              <a:rPr lang="en-US"/>
              <a:t>   </a:t>
            </a:r>
            <a:fld id="{5C003A9C-0780-46B4-A6A0-FAE26AFC1E57}" type="slidenum">
              <a:rPr lang="en-US"/>
              <a:pPr/>
              <a:t>46</a:t>
            </a:fld>
            <a:endParaRPr lang="en-US"/>
          </a:p>
        </p:txBody>
      </p:sp>
      <p:sp>
        <p:nvSpPr>
          <p:cNvPr id="698370" name="Rectangle 2"/>
          <p:cNvSpPr>
            <a:spLocks noGrp="1" noChangeArrowheads="1"/>
          </p:cNvSpPr>
          <p:nvPr>
            <p:ph type="title"/>
          </p:nvPr>
        </p:nvSpPr>
        <p:spPr/>
        <p:txBody>
          <a:bodyPr/>
          <a:lstStyle/>
          <a:p>
            <a:r>
              <a:rPr lang="en-GB" dirty="0" smtClean="0"/>
              <a:t>Genealogy of </a:t>
            </a:r>
            <a:r>
              <a:rPr lang="en-GB" sz="4000" dirty="0" err="1" smtClean="0"/>
              <a:t>ioco</a:t>
            </a:r>
            <a:r>
              <a:rPr lang="en-GB" dirty="0" smtClean="0"/>
              <a:t> </a:t>
            </a:r>
          </a:p>
        </p:txBody>
      </p:sp>
      <p:sp>
        <p:nvSpPr>
          <p:cNvPr id="698371" name="Text Box 3"/>
          <p:cNvSpPr txBox="1">
            <a:spLocks noChangeArrowheads="1"/>
          </p:cNvSpPr>
          <p:nvPr/>
        </p:nvSpPr>
        <p:spPr bwMode="auto">
          <a:xfrm>
            <a:off x="2451100" y="1666875"/>
            <a:ext cx="3054350" cy="366713"/>
          </a:xfrm>
          <a:prstGeom prst="rect">
            <a:avLst/>
          </a:prstGeom>
          <a:solidFill>
            <a:srgbClr val="66CCFF"/>
          </a:solidFill>
          <a:ln w="9525">
            <a:noFill/>
            <a:miter lim="800000"/>
            <a:headEnd/>
            <a:tailEnd/>
          </a:ln>
          <a:effectLst>
            <a:outerShdw dist="35921" dir="2700000" algn="ctr" rotWithShape="0">
              <a:schemeClr val="bg2"/>
            </a:outerShdw>
          </a:effectLst>
        </p:spPr>
        <p:txBody>
          <a:bodyPr wrap="none">
            <a:spAutoFit/>
          </a:bodyPr>
          <a:lstStyle/>
          <a:p>
            <a:pPr eaLnBrk="0" hangingPunct="0">
              <a:spcBef>
                <a:spcPct val="50000"/>
              </a:spcBef>
            </a:pPr>
            <a:r>
              <a:rPr lang="en-GB" i="0">
                <a:solidFill>
                  <a:srgbClr val="990033"/>
                </a:solidFill>
                <a:latin typeface="Arial" pitchFamily="34" charset="0"/>
              </a:rPr>
              <a:t>Labelled Transition Systems</a:t>
            </a:r>
          </a:p>
        </p:txBody>
      </p:sp>
      <p:sp>
        <p:nvSpPr>
          <p:cNvPr id="698372" name="Text Box 4"/>
          <p:cNvSpPr txBox="1">
            <a:spLocks noChangeArrowheads="1"/>
          </p:cNvSpPr>
          <p:nvPr/>
        </p:nvSpPr>
        <p:spPr bwMode="auto">
          <a:xfrm>
            <a:off x="6487608" y="2220913"/>
            <a:ext cx="1988558" cy="535531"/>
          </a:xfrm>
          <a:prstGeom prst="rect">
            <a:avLst/>
          </a:prstGeom>
          <a:solidFill>
            <a:srgbClr val="66CCFF"/>
          </a:solidFill>
          <a:ln w="9525">
            <a:noFill/>
            <a:miter lim="800000"/>
            <a:headEnd/>
            <a:tailEnd/>
          </a:ln>
          <a:effectLst>
            <a:outerShdw dist="35921" dir="2700000" algn="ctr" rotWithShape="0">
              <a:schemeClr val="bg2"/>
            </a:outerShdw>
          </a:effectLst>
        </p:spPr>
        <p:txBody>
          <a:bodyPr wrap="none">
            <a:spAutoFit/>
          </a:bodyPr>
          <a:lstStyle/>
          <a:p>
            <a:pPr algn="ctr" eaLnBrk="0" hangingPunct="0">
              <a:lnSpc>
                <a:spcPct val="80000"/>
              </a:lnSpc>
              <a:spcBef>
                <a:spcPct val="50000"/>
              </a:spcBef>
            </a:pPr>
            <a:r>
              <a:rPr lang="en-GB" i="0" dirty="0">
                <a:solidFill>
                  <a:srgbClr val="990033"/>
                </a:solidFill>
                <a:latin typeface="Arial" pitchFamily="34" charset="0"/>
              </a:rPr>
              <a:t>IOTS </a:t>
            </a:r>
            <a:br>
              <a:rPr lang="en-GB" i="0" dirty="0">
                <a:solidFill>
                  <a:srgbClr val="990033"/>
                </a:solidFill>
                <a:latin typeface="Arial" pitchFamily="34" charset="0"/>
              </a:rPr>
            </a:br>
            <a:r>
              <a:rPr lang="en-GB" i="0" dirty="0" smtClean="0">
                <a:solidFill>
                  <a:srgbClr val="990033"/>
                </a:solidFill>
                <a:latin typeface="Arial" pitchFamily="34" charset="0"/>
              </a:rPr>
              <a:t>( IOA</a:t>
            </a:r>
            <a:r>
              <a:rPr lang="en-GB" i="0" dirty="0">
                <a:solidFill>
                  <a:srgbClr val="990033"/>
                </a:solidFill>
                <a:latin typeface="Arial" pitchFamily="34" charset="0"/>
              </a:rPr>
              <a:t>, </a:t>
            </a:r>
            <a:r>
              <a:rPr lang="en-GB" i="0" dirty="0" smtClean="0">
                <a:solidFill>
                  <a:srgbClr val="990033"/>
                </a:solidFill>
                <a:latin typeface="Arial" pitchFamily="34" charset="0"/>
              </a:rPr>
              <a:t>IA, IOLTS )</a:t>
            </a:r>
            <a:endParaRPr lang="en-GB" i="0" dirty="0">
              <a:solidFill>
                <a:srgbClr val="990033"/>
              </a:solidFill>
              <a:latin typeface="Arial" pitchFamily="34" charset="0"/>
            </a:endParaRPr>
          </a:p>
        </p:txBody>
      </p:sp>
      <p:sp>
        <p:nvSpPr>
          <p:cNvPr id="698373" name="Text Box 5"/>
          <p:cNvSpPr txBox="1">
            <a:spLocks noChangeArrowheads="1"/>
          </p:cNvSpPr>
          <p:nvPr/>
        </p:nvSpPr>
        <p:spPr bwMode="auto">
          <a:xfrm>
            <a:off x="2782888" y="3651250"/>
            <a:ext cx="2389187" cy="530225"/>
          </a:xfrm>
          <a:prstGeom prst="rect">
            <a:avLst/>
          </a:prstGeom>
          <a:solidFill>
            <a:srgbClr val="66CCFF"/>
          </a:solidFill>
          <a:ln w="9525">
            <a:noFill/>
            <a:miter lim="800000"/>
            <a:headEnd/>
            <a:tailEnd/>
          </a:ln>
          <a:effectLst>
            <a:outerShdw dist="35921" dir="2700000" algn="ctr" rotWithShape="0">
              <a:schemeClr val="bg2"/>
            </a:outerShdw>
          </a:effectLst>
        </p:spPr>
        <p:txBody>
          <a:bodyPr>
            <a:spAutoFit/>
          </a:bodyPr>
          <a:lstStyle/>
          <a:p>
            <a:pPr algn="ctr" eaLnBrk="0" hangingPunct="0">
              <a:lnSpc>
                <a:spcPct val="80000"/>
              </a:lnSpc>
              <a:spcBef>
                <a:spcPct val="50000"/>
              </a:spcBef>
            </a:pPr>
            <a:r>
              <a:rPr lang="en-GB" i="0">
                <a:solidFill>
                  <a:srgbClr val="990033"/>
                </a:solidFill>
                <a:latin typeface="Arial" pitchFamily="34" charset="0"/>
              </a:rPr>
              <a:t>Testing Equivalences</a:t>
            </a:r>
            <a:br>
              <a:rPr lang="en-GB" i="0">
                <a:solidFill>
                  <a:srgbClr val="990033"/>
                </a:solidFill>
                <a:latin typeface="Arial" pitchFamily="34" charset="0"/>
              </a:rPr>
            </a:br>
            <a:r>
              <a:rPr lang="en-GB" i="0">
                <a:solidFill>
                  <a:srgbClr val="990033"/>
                </a:solidFill>
                <a:latin typeface="Arial" pitchFamily="34" charset="0"/>
              </a:rPr>
              <a:t>(Preorders)</a:t>
            </a:r>
          </a:p>
        </p:txBody>
      </p:sp>
      <p:sp>
        <p:nvSpPr>
          <p:cNvPr id="698374" name="Text Box 6"/>
          <p:cNvSpPr txBox="1">
            <a:spLocks noChangeArrowheads="1"/>
          </p:cNvSpPr>
          <p:nvPr/>
        </p:nvSpPr>
        <p:spPr bwMode="auto">
          <a:xfrm>
            <a:off x="2844800" y="4814888"/>
            <a:ext cx="2266950" cy="530225"/>
          </a:xfrm>
          <a:prstGeom prst="rect">
            <a:avLst/>
          </a:prstGeom>
          <a:solidFill>
            <a:srgbClr val="66CCFF"/>
          </a:solidFill>
          <a:ln w="9525">
            <a:noFill/>
            <a:miter lim="800000"/>
            <a:headEnd/>
            <a:tailEnd/>
          </a:ln>
          <a:effectLst>
            <a:outerShdw dist="35921" dir="2700000" algn="ctr" rotWithShape="0">
              <a:schemeClr val="bg2"/>
            </a:outerShdw>
          </a:effectLst>
        </p:spPr>
        <p:txBody>
          <a:bodyPr wrap="none">
            <a:spAutoFit/>
          </a:bodyPr>
          <a:lstStyle/>
          <a:p>
            <a:pPr algn="ctr" eaLnBrk="0" hangingPunct="0">
              <a:lnSpc>
                <a:spcPct val="80000"/>
              </a:lnSpc>
              <a:spcBef>
                <a:spcPct val="50000"/>
              </a:spcBef>
            </a:pPr>
            <a:r>
              <a:rPr lang="en-GB" i="0">
                <a:solidFill>
                  <a:srgbClr val="990033"/>
                </a:solidFill>
                <a:latin typeface="Arial" pitchFamily="34" charset="0"/>
              </a:rPr>
              <a:t>Refusal Equivalence</a:t>
            </a:r>
            <a:br>
              <a:rPr lang="en-GB" i="0">
                <a:solidFill>
                  <a:srgbClr val="990033"/>
                </a:solidFill>
                <a:latin typeface="Arial" pitchFamily="34" charset="0"/>
              </a:rPr>
            </a:br>
            <a:r>
              <a:rPr lang="en-GB" i="0">
                <a:solidFill>
                  <a:srgbClr val="990033"/>
                </a:solidFill>
                <a:latin typeface="Arial" pitchFamily="34" charset="0"/>
              </a:rPr>
              <a:t>(Preorder)</a:t>
            </a:r>
          </a:p>
        </p:txBody>
      </p:sp>
      <p:sp>
        <p:nvSpPr>
          <p:cNvPr id="698375" name="Text Box 7"/>
          <p:cNvSpPr txBox="1">
            <a:spLocks noChangeArrowheads="1"/>
          </p:cNvSpPr>
          <p:nvPr/>
        </p:nvSpPr>
        <p:spPr bwMode="auto">
          <a:xfrm>
            <a:off x="288925" y="3652838"/>
            <a:ext cx="1962150" cy="530225"/>
          </a:xfrm>
          <a:prstGeom prst="rect">
            <a:avLst/>
          </a:prstGeom>
          <a:solidFill>
            <a:srgbClr val="66CCFF"/>
          </a:solidFill>
          <a:ln w="9525">
            <a:noFill/>
            <a:miter lim="800000"/>
            <a:headEnd/>
            <a:tailEnd/>
          </a:ln>
          <a:effectLst>
            <a:outerShdw dist="35921" dir="2700000" algn="ctr" rotWithShape="0">
              <a:schemeClr val="bg2"/>
            </a:outerShdw>
          </a:effectLst>
        </p:spPr>
        <p:txBody>
          <a:bodyPr>
            <a:spAutoFit/>
          </a:bodyPr>
          <a:lstStyle/>
          <a:p>
            <a:pPr algn="ctr" eaLnBrk="0" hangingPunct="0">
              <a:lnSpc>
                <a:spcPct val="80000"/>
              </a:lnSpc>
              <a:spcBef>
                <a:spcPct val="50000"/>
              </a:spcBef>
            </a:pPr>
            <a:r>
              <a:rPr lang="en-GB" i="0">
                <a:solidFill>
                  <a:srgbClr val="990033"/>
                </a:solidFill>
                <a:latin typeface="Arial" pitchFamily="34" charset="0"/>
              </a:rPr>
              <a:t>Canonical Tester</a:t>
            </a:r>
            <a:br>
              <a:rPr lang="en-GB" i="0">
                <a:solidFill>
                  <a:srgbClr val="990033"/>
                </a:solidFill>
                <a:latin typeface="Arial" pitchFamily="34" charset="0"/>
              </a:rPr>
            </a:br>
            <a:r>
              <a:rPr lang="en-GB" b="1" i="0">
                <a:solidFill>
                  <a:srgbClr val="990033"/>
                </a:solidFill>
                <a:latin typeface="Arial" pitchFamily="34" charset="0"/>
              </a:rPr>
              <a:t>conf</a:t>
            </a:r>
            <a:r>
              <a:rPr lang="en-GB" i="0">
                <a:solidFill>
                  <a:srgbClr val="990033"/>
                </a:solidFill>
                <a:latin typeface="Arial" pitchFamily="34" charset="0"/>
              </a:rPr>
              <a:t> </a:t>
            </a:r>
          </a:p>
        </p:txBody>
      </p:sp>
      <p:sp>
        <p:nvSpPr>
          <p:cNvPr id="698376" name="Text Box 8"/>
          <p:cNvSpPr txBox="1">
            <a:spLocks noChangeArrowheads="1"/>
          </p:cNvSpPr>
          <p:nvPr/>
        </p:nvSpPr>
        <p:spPr bwMode="auto">
          <a:xfrm>
            <a:off x="6076950" y="3729038"/>
            <a:ext cx="2813050" cy="366712"/>
          </a:xfrm>
          <a:prstGeom prst="rect">
            <a:avLst/>
          </a:prstGeom>
          <a:solidFill>
            <a:srgbClr val="66CCFF"/>
          </a:solidFill>
          <a:ln w="9525">
            <a:noFill/>
            <a:miter lim="800000"/>
            <a:headEnd/>
            <a:tailEnd/>
          </a:ln>
          <a:effectLst>
            <a:outerShdw dist="35921" dir="2700000" algn="ctr" rotWithShape="0">
              <a:schemeClr val="bg2"/>
            </a:outerShdw>
          </a:effectLst>
        </p:spPr>
        <p:txBody>
          <a:bodyPr wrap="none">
            <a:spAutoFit/>
          </a:bodyPr>
          <a:lstStyle/>
          <a:p>
            <a:pPr eaLnBrk="0" hangingPunct="0">
              <a:spcBef>
                <a:spcPct val="50000"/>
              </a:spcBef>
            </a:pPr>
            <a:r>
              <a:rPr lang="en-GB" i="0">
                <a:solidFill>
                  <a:srgbClr val="990033"/>
                </a:solidFill>
                <a:latin typeface="Arial" pitchFamily="34" charset="0"/>
              </a:rPr>
              <a:t>Quiescent Trace Preorder</a:t>
            </a:r>
          </a:p>
        </p:txBody>
      </p:sp>
      <p:sp>
        <p:nvSpPr>
          <p:cNvPr id="698377" name="Text Box 9"/>
          <p:cNvSpPr txBox="1">
            <a:spLocks noChangeArrowheads="1"/>
          </p:cNvSpPr>
          <p:nvPr/>
        </p:nvSpPr>
        <p:spPr bwMode="auto">
          <a:xfrm>
            <a:off x="6240463" y="4705350"/>
            <a:ext cx="2482850" cy="749300"/>
          </a:xfrm>
          <a:prstGeom prst="rect">
            <a:avLst/>
          </a:prstGeom>
          <a:solidFill>
            <a:srgbClr val="66CCFF"/>
          </a:solidFill>
          <a:ln w="9525">
            <a:noFill/>
            <a:miter lim="800000"/>
            <a:headEnd/>
            <a:tailEnd/>
          </a:ln>
          <a:effectLst>
            <a:outerShdw dist="35921" dir="2700000" algn="ctr" rotWithShape="0">
              <a:schemeClr val="bg2"/>
            </a:outerShdw>
          </a:effectLst>
        </p:spPr>
        <p:txBody>
          <a:bodyPr wrap="none">
            <a:spAutoFit/>
          </a:bodyPr>
          <a:lstStyle/>
          <a:p>
            <a:pPr algn="ctr" eaLnBrk="0" hangingPunct="0">
              <a:lnSpc>
                <a:spcPct val="80000"/>
              </a:lnSpc>
              <a:spcBef>
                <a:spcPct val="50000"/>
              </a:spcBef>
            </a:pPr>
            <a:r>
              <a:rPr lang="en-GB" i="0">
                <a:solidFill>
                  <a:srgbClr val="990033"/>
                </a:solidFill>
                <a:latin typeface="Arial" pitchFamily="34" charset="0"/>
              </a:rPr>
              <a:t>Repetitive Quiescent</a:t>
            </a:r>
            <a:br>
              <a:rPr lang="en-GB" i="0">
                <a:solidFill>
                  <a:srgbClr val="990033"/>
                </a:solidFill>
                <a:latin typeface="Arial" pitchFamily="34" charset="0"/>
              </a:rPr>
            </a:br>
            <a:r>
              <a:rPr lang="en-GB" i="0">
                <a:solidFill>
                  <a:srgbClr val="990033"/>
                </a:solidFill>
                <a:latin typeface="Arial" pitchFamily="34" charset="0"/>
              </a:rPr>
              <a:t>Trace Preorder</a:t>
            </a:r>
            <a:br>
              <a:rPr lang="en-GB" i="0">
                <a:solidFill>
                  <a:srgbClr val="990033"/>
                </a:solidFill>
                <a:latin typeface="Arial" pitchFamily="34" charset="0"/>
              </a:rPr>
            </a:br>
            <a:r>
              <a:rPr lang="en-GB" i="0">
                <a:solidFill>
                  <a:srgbClr val="990033"/>
                </a:solidFill>
                <a:latin typeface="Arial" pitchFamily="34" charset="0"/>
              </a:rPr>
              <a:t>(Suspension Preorder)</a:t>
            </a:r>
          </a:p>
        </p:txBody>
      </p:sp>
      <p:sp>
        <p:nvSpPr>
          <p:cNvPr id="698378" name="Text Box 10"/>
          <p:cNvSpPr txBox="1">
            <a:spLocks noChangeArrowheads="1"/>
          </p:cNvSpPr>
          <p:nvPr/>
        </p:nvSpPr>
        <p:spPr bwMode="auto">
          <a:xfrm>
            <a:off x="3573463" y="5964238"/>
            <a:ext cx="809625" cy="457200"/>
          </a:xfrm>
          <a:prstGeom prst="rect">
            <a:avLst/>
          </a:prstGeom>
          <a:solidFill>
            <a:srgbClr val="66CCFF"/>
          </a:solidFill>
          <a:ln w="9525">
            <a:noFill/>
            <a:miter lim="800000"/>
            <a:headEnd/>
            <a:tailEnd/>
          </a:ln>
          <a:effectLst>
            <a:outerShdw dist="35921" dir="2700000" algn="ctr" rotWithShape="0">
              <a:schemeClr val="bg2"/>
            </a:outerShdw>
          </a:effectLst>
        </p:spPr>
        <p:txBody>
          <a:bodyPr wrap="none">
            <a:spAutoFit/>
          </a:bodyPr>
          <a:lstStyle/>
          <a:p>
            <a:pPr eaLnBrk="0" hangingPunct="0">
              <a:spcBef>
                <a:spcPct val="50000"/>
              </a:spcBef>
            </a:pPr>
            <a:r>
              <a:rPr lang="en-GB" sz="2400" b="1" i="0">
                <a:solidFill>
                  <a:srgbClr val="990033"/>
                </a:solidFill>
                <a:latin typeface="Arial" pitchFamily="34" charset="0"/>
              </a:rPr>
              <a:t>ioco</a:t>
            </a:r>
          </a:p>
        </p:txBody>
      </p:sp>
      <p:cxnSp>
        <p:nvCxnSpPr>
          <p:cNvPr id="698379" name="AutoShape 11"/>
          <p:cNvCxnSpPr>
            <a:cxnSpLocks noChangeShapeType="1"/>
            <a:stCxn id="698371" idx="2"/>
            <a:endCxn id="698390" idx="0"/>
          </p:cNvCxnSpPr>
          <p:nvPr/>
        </p:nvCxnSpPr>
        <p:spPr bwMode="auto">
          <a:xfrm rot="5400000">
            <a:off x="3665537" y="2346326"/>
            <a:ext cx="625475" cy="0"/>
          </a:xfrm>
          <a:prstGeom prst="straightConnector1">
            <a:avLst/>
          </a:prstGeom>
          <a:noFill/>
          <a:ln w="38100">
            <a:solidFill>
              <a:srgbClr val="6699FF"/>
            </a:solidFill>
            <a:round/>
            <a:headEnd/>
            <a:tailEnd type="triangle" w="med" len="med"/>
          </a:ln>
          <a:effectLst/>
        </p:spPr>
      </p:cxnSp>
      <p:cxnSp>
        <p:nvCxnSpPr>
          <p:cNvPr id="698380" name="AutoShape 12"/>
          <p:cNvCxnSpPr>
            <a:cxnSpLocks noChangeShapeType="1"/>
            <a:stCxn id="698371" idx="3"/>
            <a:endCxn id="698372" idx="0"/>
          </p:cNvCxnSpPr>
          <p:nvPr/>
        </p:nvCxnSpPr>
        <p:spPr bwMode="auto">
          <a:xfrm>
            <a:off x="5505450" y="1850232"/>
            <a:ext cx="1976437" cy="370681"/>
          </a:xfrm>
          <a:prstGeom prst="bentConnector2">
            <a:avLst/>
          </a:prstGeom>
          <a:noFill/>
          <a:ln w="38100">
            <a:solidFill>
              <a:srgbClr val="6699FF"/>
            </a:solidFill>
            <a:miter lim="800000"/>
            <a:headEnd/>
            <a:tailEnd type="triangle" w="med" len="med"/>
          </a:ln>
          <a:effectLst/>
        </p:spPr>
      </p:cxnSp>
      <p:cxnSp>
        <p:nvCxnSpPr>
          <p:cNvPr id="698381" name="AutoShape 13"/>
          <p:cNvCxnSpPr>
            <a:cxnSpLocks noChangeShapeType="1"/>
            <a:stCxn id="698373" idx="2"/>
            <a:endCxn id="698374" idx="0"/>
          </p:cNvCxnSpPr>
          <p:nvPr/>
        </p:nvCxnSpPr>
        <p:spPr bwMode="auto">
          <a:xfrm rot="5400000">
            <a:off x="3661568" y="4498182"/>
            <a:ext cx="633413" cy="0"/>
          </a:xfrm>
          <a:prstGeom prst="straightConnector1">
            <a:avLst/>
          </a:prstGeom>
          <a:noFill/>
          <a:ln w="38100">
            <a:solidFill>
              <a:srgbClr val="6699FF"/>
            </a:solidFill>
            <a:round/>
            <a:headEnd/>
            <a:tailEnd type="triangle" w="med" len="med"/>
          </a:ln>
          <a:effectLst/>
        </p:spPr>
      </p:cxnSp>
      <p:cxnSp>
        <p:nvCxnSpPr>
          <p:cNvPr id="698382" name="AutoShape 14"/>
          <p:cNvCxnSpPr>
            <a:cxnSpLocks noChangeShapeType="1"/>
            <a:stCxn id="698372" idx="2"/>
            <a:endCxn id="698376" idx="0"/>
          </p:cNvCxnSpPr>
          <p:nvPr/>
        </p:nvCxnSpPr>
        <p:spPr bwMode="auto">
          <a:xfrm rot="16200000" flipH="1">
            <a:off x="6996384" y="3241947"/>
            <a:ext cx="972594" cy="1588"/>
          </a:xfrm>
          <a:prstGeom prst="bentConnector3">
            <a:avLst>
              <a:gd name="adj1" fmla="val 50000"/>
            </a:avLst>
          </a:prstGeom>
          <a:noFill/>
          <a:ln w="38100">
            <a:solidFill>
              <a:srgbClr val="6699FF"/>
            </a:solidFill>
            <a:miter lim="800000"/>
            <a:headEnd/>
            <a:tailEnd type="triangle" w="med" len="med"/>
          </a:ln>
          <a:effectLst/>
        </p:spPr>
      </p:cxnSp>
      <p:cxnSp>
        <p:nvCxnSpPr>
          <p:cNvPr id="698383" name="AutoShape 15"/>
          <p:cNvCxnSpPr>
            <a:cxnSpLocks noChangeShapeType="1"/>
            <a:stCxn id="698375" idx="2"/>
            <a:endCxn id="698378" idx="1"/>
          </p:cNvCxnSpPr>
          <p:nvPr/>
        </p:nvCxnSpPr>
        <p:spPr bwMode="auto">
          <a:xfrm rot="16200000" flipH="1">
            <a:off x="1416844" y="4036219"/>
            <a:ext cx="2009775" cy="2303463"/>
          </a:xfrm>
          <a:prstGeom prst="bentConnector2">
            <a:avLst/>
          </a:prstGeom>
          <a:noFill/>
          <a:ln w="38100">
            <a:solidFill>
              <a:srgbClr val="6699FF"/>
            </a:solidFill>
            <a:miter lim="800000"/>
            <a:headEnd/>
            <a:tailEnd type="triangle" w="med" len="med"/>
          </a:ln>
          <a:effectLst/>
        </p:spPr>
      </p:cxnSp>
      <p:cxnSp>
        <p:nvCxnSpPr>
          <p:cNvPr id="698384" name="AutoShape 16"/>
          <p:cNvCxnSpPr>
            <a:cxnSpLocks noChangeShapeType="1"/>
            <a:stCxn id="698377" idx="2"/>
            <a:endCxn id="698378" idx="3"/>
          </p:cNvCxnSpPr>
          <p:nvPr/>
        </p:nvCxnSpPr>
        <p:spPr bwMode="auto">
          <a:xfrm rot="5400000">
            <a:off x="5563394" y="4274344"/>
            <a:ext cx="738188" cy="3098800"/>
          </a:xfrm>
          <a:prstGeom prst="bentConnector2">
            <a:avLst/>
          </a:prstGeom>
          <a:noFill/>
          <a:ln w="38100">
            <a:solidFill>
              <a:srgbClr val="6699FF"/>
            </a:solidFill>
            <a:miter lim="800000"/>
            <a:headEnd/>
            <a:tailEnd type="triangle" w="med" len="med"/>
          </a:ln>
          <a:effectLst/>
        </p:spPr>
      </p:cxnSp>
      <p:cxnSp>
        <p:nvCxnSpPr>
          <p:cNvPr id="698385" name="AutoShape 17"/>
          <p:cNvCxnSpPr>
            <a:cxnSpLocks noChangeShapeType="1"/>
            <a:stCxn id="698376" idx="2"/>
            <a:endCxn id="698377" idx="0"/>
          </p:cNvCxnSpPr>
          <p:nvPr/>
        </p:nvCxnSpPr>
        <p:spPr bwMode="auto">
          <a:xfrm rot="5400000">
            <a:off x="7177882" y="4399756"/>
            <a:ext cx="609600" cy="1587"/>
          </a:xfrm>
          <a:prstGeom prst="bentConnector3">
            <a:avLst>
              <a:gd name="adj1" fmla="val 50000"/>
            </a:avLst>
          </a:prstGeom>
          <a:noFill/>
          <a:ln w="38100">
            <a:solidFill>
              <a:srgbClr val="6699FF"/>
            </a:solidFill>
            <a:miter lim="800000"/>
            <a:headEnd/>
            <a:tailEnd type="triangle" w="med" len="med"/>
          </a:ln>
          <a:effectLst/>
        </p:spPr>
      </p:cxnSp>
      <p:cxnSp>
        <p:nvCxnSpPr>
          <p:cNvPr id="698386" name="AutoShape 18"/>
          <p:cNvCxnSpPr>
            <a:cxnSpLocks noChangeShapeType="1"/>
            <a:stCxn id="698373" idx="1"/>
            <a:endCxn id="698375" idx="3"/>
          </p:cNvCxnSpPr>
          <p:nvPr/>
        </p:nvCxnSpPr>
        <p:spPr bwMode="auto">
          <a:xfrm rot="10800000" flipV="1">
            <a:off x="2251075" y="3916363"/>
            <a:ext cx="531813" cy="1587"/>
          </a:xfrm>
          <a:prstGeom prst="bentConnector3">
            <a:avLst>
              <a:gd name="adj1" fmla="val 49852"/>
            </a:avLst>
          </a:prstGeom>
          <a:noFill/>
          <a:ln w="38100">
            <a:solidFill>
              <a:srgbClr val="6699FF"/>
            </a:solidFill>
            <a:miter lim="800000"/>
            <a:headEnd/>
            <a:tailEnd type="triangle" w="med" len="med"/>
          </a:ln>
          <a:effectLst/>
        </p:spPr>
      </p:cxnSp>
      <p:cxnSp>
        <p:nvCxnSpPr>
          <p:cNvPr id="698387" name="AutoShape 19"/>
          <p:cNvCxnSpPr>
            <a:cxnSpLocks noChangeShapeType="1"/>
            <a:stCxn id="698373" idx="3"/>
            <a:endCxn id="698376" idx="1"/>
          </p:cNvCxnSpPr>
          <p:nvPr/>
        </p:nvCxnSpPr>
        <p:spPr bwMode="auto">
          <a:xfrm flipV="1">
            <a:off x="5172075" y="3913188"/>
            <a:ext cx="904875" cy="3175"/>
          </a:xfrm>
          <a:prstGeom prst="bentConnector3">
            <a:avLst>
              <a:gd name="adj1" fmla="val 50000"/>
            </a:avLst>
          </a:prstGeom>
          <a:noFill/>
          <a:ln w="38100">
            <a:solidFill>
              <a:srgbClr val="6699FF"/>
            </a:solidFill>
            <a:miter lim="800000"/>
            <a:headEnd type="triangle" w="med" len="med"/>
            <a:tailEnd type="triangle" w="med" len="med"/>
          </a:ln>
          <a:effectLst/>
        </p:spPr>
      </p:cxnSp>
      <p:cxnSp>
        <p:nvCxnSpPr>
          <p:cNvPr id="698388" name="AutoShape 20"/>
          <p:cNvCxnSpPr>
            <a:cxnSpLocks noChangeShapeType="1"/>
            <a:stCxn id="698374" idx="3"/>
            <a:endCxn id="698377" idx="1"/>
          </p:cNvCxnSpPr>
          <p:nvPr/>
        </p:nvCxnSpPr>
        <p:spPr bwMode="auto">
          <a:xfrm>
            <a:off x="5111750" y="5080000"/>
            <a:ext cx="1128713" cy="0"/>
          </a:xfrm>
          <a:prstGeom prst="straightConnector1">
            <a:avLst/>
          </a:prstGeom>
          <a:noFill/>
          <a:ln w="38100">
            <a:solidFill>
              <a:srgbClr val="6699FF"/>
            </a:solidFill>
            <a:round/>
            <a:headEnd/>
            <a:tailEnd type="arrow" w="med" len="med"/>
          </a:ln>
          <a:effectLst/>
        </p:spPr>
      </p:cxnSp>
      <p:cxnSp>
        <p:nvCxnSpPr>
          <p:cNvPr id="698389" name="AutoShape 21"/>
          <p:cNvCxnSpPr>
            <a:cxnSpLocks noChangeShapeType="1"/>
            <a:stCxn id="698374" idx="2"/>
            <a:endCxn id="698378" idx="0"/>
          </p:cNvCxnSpPr>
          <p:nvPr/>
        </p:nvCxnSpPr>
        <p:spPr bwMode="auto">
          <a:xfrm rot="5400000">
            <a:off x="3668712" y="5654676"/>
            <a:ext cx="619125" cy="0"/>
          </a:xfrm>
          <a:prstGeom prst="straightConnector1">
            <a:avLst/>
          </a:prstGeom>
          <a:noFill/>
          <a:ln w="38100">
            <a:solidFill>
              <a:srgbClr val="6699FF"/>
            </a:solidFill>
            <a:round/>
            <a:headEnd/>
            <a:tailEnd type="triangle" w="med" len="med"/>
          </a:ln>
          <a:effectLst/>
        </p:spPr>
      </p:cxnSp>
      <p:sp>
        <p:nvSpPr>
          <p:cNvPr id="698390" name="Text Box 22"/>
          <p:cNvSpPr txBox="1">
            <a:spLocks noChangeArrowheads="1"/>
          </p:cNvSpPr>
          <p:nvPr/>
        </p:nvSpPr>
        <p:spPr bwMode="auto">
          <a:xfrm>
            <a:off x="2616200" y="2659063"/>
            <a:ext cx="2724150" cy="366712"/>
          </a:xfrm>
          <a:prstGeom prst="rect">
            <a:avLst/>
          </a:prstGeom>
          <a:solidFill>
            <a:srgbClr val="66CCFF"/>
          </a:solid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pPr>
            <a:r>
              <a:rPr lang="en-GB" i="0">
                <a:solidFill>
                  <a:srgbClr val="990033"/>
                </a:solidFill>
                <a:latin typeface="Arial" pitchFamily="34" charset="0"/>
              </a:rPr>
              <a:t>Trace Preorder</a:t>
            </a:r>
          </a:p>
        </p:txBody>
      </p:sp>
      <p:cxnSp>
        <p:nvCxnSpPr>
          <p:cNvPr id="698391" name="AutoShape 23"/>
          <p:cNvCxnSpPr>
            <a:cxnSpLocks noChangeShapeType="1"/>
            <a:stCxn id="698390" idx="2"/>
            <a:endCxn id="698373" idx="0"/>
          </p:cNvCxnSpPr>
          <p:nvPr/>
        </p:nvCxnSpPr>
        <p:spPr bwMode="auto">
          <a:xfrm rot="5400000">
            <a:off x="3665537" y="3338513"/>
            <a:ext cx="625475" cy="0"/>
          </a:xfrm>
          <a:prstGeom prst="straightConnector1">
            <a:avLst/>
          </a:prstGeom>
          <a:noFill/>
          <a:ln w="38100">
            <a:solidFill>
              <a:srgbClr val="6699FF"/>
            </a:solidFill>
            <a:round/>
            <a:headEnd/>
            <a:tailEnd type="triangle" w="med" len="med"/>
          </a:ln>
          <a:effectLst/>
        </p:spPr>
      </p:cxn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EF37EA19-B55D-458D-8D1B-9298CD8E6611}" type="slidenum">
              <a:rPr lang="en-US"/>
              <a:pPr/>
              <a:t>47</a:t>
            </a:fld>
            <a:endParaRPr lang="en-US"/>
          </a:p>
        </p:txBody>
      </p:sp>
      <p:sp>
        <p:nvSpPr>
          <p:cNvPr id="699394" name="Rectangle 2"/>
          <p:cNvSpPr>
            <a:spLocks noGrp="1" noChangeArrowheads="1"/>
          </p:cNvSpPr>
          <p:nvPr>
            <p:ph type="title"/>
          </p:nvPr>
        </p:nvSpPr>
        <p:spPr/>
        <p:txBody>
          <a:bodyPr/>
          <a:lstStyle/>
          <a:p>
            <a:r>
              <a:rPr lang="en-US" dirty="0" smtClean="0"/>
              <a:t>Variations on a Theme</a:t>
            </a:r>
            <a:endParaRPr lang="en-GB" dirty="0" smtClean="0"/>
          </a:p>
        </p:txBody>
      </p:sp>
      <p:sp>
        <p:nvSpPr>
          <p:cNvPr id="699395" name="Rectangle 3"/>
          <p:cNvSpPr>
            <a:spLocks noGrp="1" noChangeArrowheads="1"/>
          </p:cNvSpPr>
          <p:nvPr>
            <p:ph type="body" idx="1"/>
          </p:nvPr>
        </p:nvSpPr>
        <p:spPr>
          <a:xfrm>
            <a:off x="457200" y="1316725"/>
            <a:ext cx="8686800" cy="5253938"/>
          </a:xfrm>
          <a:noFill/>
          <a:ln/>
        </p:spPr>
        <p:txBody>
          <a:bodyPr/>
          <a:lstStyle/>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sym typeface="Symbol" pitchFamily="18" charset="2"/>
              </a:rPr>
              <a:t>ioco</a:t>
            </a:r>
            <a:r>
              <a:rPr lang="en-US" sz="1800" dirty="0" smtClean="0"/>
              <a:t> </a:t>
            </a:r>
            <a:r>
              <a:rPr lang="en-US" sz="1800" b="1" dirty="0" smtClean="0"/>
              <a:t>s</a:t>
            </a:r>
            <a:r>
              <a:rPr lang="en-US" sz="1800" dirty="0" smtClean="0"/>
              <a:t>     </a:t>
            </a:r>
            <a:r>
              <a:rPr lang="en-US" sz="1800" dirty="0" smtClean="0">
                <a:sym typeface="Symbol" pitchFamily="18" charset="2"/>
              </a:rPr>
              <a:t>	</a:t>
            </a:r>
            <a:r>
              <a:rPr lang="en-GB" sz="1800" dirty="0" smtClean="0">
                <a:sym typeface="Symbol" pitchFamily="18" charset="2"/>
              </a:rPr>
              <a:t></a:t>
            </a:r>
            <a:r>
              <a:rPr lang="en-US" sz="1800" dirty="0" smtClean="0">
                <a:sym typeface="Symbol" pitchFamily="18" charset="2"/>
              </a:rPr>
              <a:t>  </a:t>
            </a:r>
            <a:r>
              <a:rPr lang="en-US" sz="1800" dirty="0" err="1" smtClean="0">
                <a:sym typeface="Symbol" pitchFamily="18" charset="2"/>
              </a:rPr>
              <a:t>Straces</a:t>
            </a:r>
            <a:r>
              <a:rPr lang="en-US" sz="1800" dirty="0" smtClean="0">
                <a:sym typeface="Symbol" pitchFamily="18" charset="2"/>
              </a:rPr>
              <a:t>(s) </a:t>
            </a:r>
            <a:r>
              <a:rPr lang="en-GB" sz="1800" dirty="0" smtClean="0"/>
              <a:t>:  out ( </a:t>
            </a:r>
            <a:r>
              <a:rPr lang="en-GB" sz="1800" dirty="0" err="1" smtClean="0"/>
              <a:t>i</a:t>
            </a:r>
            <a:r>
              <a:rPr lang="en-GB" sz="1800" dirty="0" smtClean="0"/>
              <a:t> after </a:t>
            </a:r>
            <a:r>
              <a:rPr lang="en-GB" sz="1800" dirty="0" smtClean="0">
                <a:sym typeface="Symbol" pitchFamily="18" charset="2"/>
              </a:rPr>
              <a:t></a:t>
            </a:r>
            <a:r>
              <a:rPr lang="en-GB" sz="1800" dirty="0" smtClean="0"/>
              <a:t>)  </a:t>
            </a:r>
            <a:r>
              <a:rPr lang="en-GB" sz="1800" dirty="0" smtClean="0">
                <a:sym typeface="Symbol" pitchFamily="18" charset="2"/>
              </a:rPr>
              <a:t>  </a:t>
            </a:r>
            <a:r>
              <a:rPr lang="en-GB" sz="1800" dirty="0" smtClean="0"/>
              <a:t>out ( s after </a:t>
            </a:r>
            <a:r>
              <a:rPr lang="en-GB" sz="1800" dirty="0" smtClean="0">
                <a:sym typeface="Symbol" pitchFamily="18" charset="2"/>
              </a:rPr>
              <a:t></a:t>
            </a:r>
            <a:r>
              <a:rPr lang="en-GB" sz="1800" dirty="0" smtClean="0"/>
              <a:t>)</a:t>
            </a:r>
            <a:endParaRPr lang="en-US" sz="1800" dirty="0" smtClean="0">
              <a:sym typeface="Symbol" pitchFamily="18" charset="2"/>
            </a:endParaRPr>
          </a:p>
          <a:p>
            <a:pPr marL="342900" indent="-342900">
              <a:lnSpc>
                <a:spcPct val="110000"/>
              </a:lnSpc>
              <a:spcBef>
                <a:spcPts val="300"/>
              </a:spcBef>
            </a:pPr>
            <a:r>
              <a:rPr lang="en-US" sz="1800" b="1" dirty="0" err="1" smtClean="0"/>
              <a:t>i</a:t>
            </a:r>
            <a:r>
              <a:rPr lang="en-US" sz="1800" dirty="0" smtClean="0">
                <a:sym typeface="Symbol" pitchFamily="18" charset="2"/>
              </a:rPr>
              <a:t> </a:t>
            </a:r>
            <a:r>
              <a:rPr lang="en-US" sz="1800" dirty="0" smtClean="0">
                <a:solidFill>
                  <a:srgbClr val="990033"/>
                </a:solidFill>
                <a:sym typeface="Symbol" pitchFamily="18" charset="2"/>
              </a:rPr>
              <a:t></a:t>
            </a:r>
            <a:r>
              <a:rPr lang="en-US" sz="2000" baseline="-10000" dirty="0" err="1" smtClean="0">
                <a:solidFill>
                  <a:srgbClr val="990033"/>
                </a:solidFill>
                <a:sym typeface="Symbol" pitchFamily="18" charset="2"/>
              </a:rPr>
              <a:t>ior</a:t>
            </a:r>
            <a:r>
              <a:rPr lang="en-US" sz="1800" dirty="0" smtClean="0">
                <a:sym typeface="Symbol" pitchFamily="18" charset="2"/>
              </a:rPr>
              <a:t> </a:t>
            </a:r>
            <a:r>
              <a:rPr lang="en-US" sz="1800" b="1" dirty="0" smtClean="0"/>
              <a:t>s</a:t>
            </a:r>
            <a:r>
              <a:rPr lang="en-US" sz="1800" dirty="0" smtClean="0"/>
              <a:t>       </a:t>
            </a:r>
            <a:r>
              <a:rPr lang="en-US" sz="1800" dirty="0" smtClean="0">
                <a:sym typeface="Symbol" pitchFamily="18" charset="2"/>
              </a:rPr>
              <a:t>	</a:t>
            </a:r>
            <a:r>
              <a:rPr lang="en-GB" sz="1800" dirty="0" smtClean="0">
                <a:sym typeface="Symbol" pitchFamily="18" charset="2"/>
              </a:rPr>
              <a:t></a:t>
            </a:r>
            <a:r>
              <a:rPr lang="en-US" sz="1800" dirty="0" smtClean="0">
                <a:sym typeface="Symbol" pitchFamily="18" charset="2"/>
              </a:rPr>
              <a:t>  ( L  {} )* </a:t>
            </a:r>
            <a:r>
              <a:rPr lang="en-GB" sz="1800" dirty="0" smtClean="0"/>
              <a:t>:  out ( </a:t>
            </a:r>
            <a:r>
              <a:rPr lang="en-GB" sz="1800" dirty="0" err="1" smtClean="0"/>
              <a:t>i</a:t>
            </a:r>
            <a:r>
              <a:rPr lang="en-GB" sz="1800" dirty="0" smtClean="0"/>
              <a:t> after </a:t>
            </a:r>
            <a:r>
              <a:rPr lang="en-GB" sz="1800" dirty="0" smtClean="0">
                <a:sym typeface="Symbol" pitchFamily="18" charset="2"/>
              </a:rPr>
              <a:t></a:t>
            </a:r>
            <a:r>
              <a:rPr lang="en-GB" sz="1800" dirty="0" smtClean="0"/>
              <a:t>)  </a:t>
            </a:r>
            <a:r>
              <a:rPr lang="en-GB" sz="1800" dirty="0" smtClean="0">
                <a:sym typeface="Symbol" pitchFamily="18" charset="2"/>
              </a:rPr>
              <a:t>  </a:t>
            </a:r>
            <a:r>
              <a:rPr lang="en-GB" sz="1800" dirty="0" smtClean="0"/>
              <a:t>out ( s after </a:t>
            </a:r>
            <a:r>
              <a:rPr lang="en-GB" sz="1800" dirty="0" smtClean="0">
                <a:sym typeface="Symbol" pitchFamily="18" charset="2"/>
              </a:rPr>
              <a:t></a:t>
            </a:r>
            <a:r>
              <a:rPr lang="en-GB" sz="1800" dirty="0" smtClean="0"/>
              <a:t>)</a:t>
            </a:r>
            <a:endParaRPr lang="en-US" sz="1800" dirty="0" smtClean="0"/>
          </a:p>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sym typeface="Symbol" pitchFamily="18" charset="2"/>
              </a:rPr>
              <a:t>ioconf</a:t>
            </a:r>
            <a:r>
              <a:rPr lang="en-US" sz="1800" dirty="0" smtClean="0"/>
              <a:t> </a:t>
            </a:r>
            <a:r>
              <a:rPr lang="en-US" sz="1800" b="1" dirty="0" smtClean="0"/>
              <a:t>s</a:t>
            </a:r>
            <a:r>
              <a:rPr lang="en-US" sz="1800" dirty="0" smtClean="0"/>
              <a:t>  </a:t>
            </a:r>
            <a:r>
              <a:rPr lang="en-US" sz="1800" dirty="0" smtClean="0">
                <a:sym typeface="Symbol" pitchFamily="18" charset="2"/>
              </a:rPr>
              <a:t>	</a:t>
            </a:r>
            <a:r>
              <a:rPr lang="en-GB" sz="1800" dirty="0" smtClean="0">
                <a:sym typeface="Symbol" pitchFamily="18" charset="2"/>
              </a:rPr>
              <a:t></a:t>
            </a:r>
            <a:r>
              <a:rPr lang="en-US" sz="1800" dirty="0" smtClean="0">
                <a:sym typeface="Symbol" pitchFamily="18" charset="2"/>
              </a:rPr>
              <a:t>   traces(s)  </a:t>
            </a:r>
            <a:r>
              <a:rPr lang="en-GB" sz="1800" dirty="0" smtClean="0"/>
              <a:t>:  out ( </a:t>
            </a:r>
            <a:r>
              <a:rPr lang="en-GB" sz="1800" dirty="0" err="1" smtClean="0"/>
              <a:t>i</a:t>
            </a:r>
            <a:r>
              <a:rPr lang="en-GB" sz="1800" dirty="0" smtClean="0"/>
              <a:t> after </a:t>
            </a:r>
            <a:r>
              <a:rPr lang="en-GB" sz="1800" dirty="0" smtClean="0">
                <a:sym typeface="Symbol" pitchFamily="18" charset="2"/>
              </a:rPr>
              <a:t></a:t>
            </a:r>
            <a:r>
              <a:rPr lang="en-GB" sz="1800" dirty="0" smtClean="0"/>
              <a:t>)  </a:t>
            </a:r>
            <a:r>
              <a:rPr lang="en-GB" sz="1800" dirty="0" smtClean="0">
                <a:sym typeface="Symbol" pitchFamily="18" charset="2"/>
              </a:rPr>
              <a:t>  </a:t>
            </a:r>
            <a:r>
              <a:rPr lang="en-GB" sz="1800" dirty="0" smtClean="0"/>
              <a:t>out ( s after </a:t>
            </a:r>
            <a:r>
              <a:rPr lang="en-GB" sz="1800" dirty="0" smtClean="0">
                <a:sym typeface="Symbol" pitchFamily="18" charset="2"/>
              </a:rPr>
              <a:t></a:t>
            </a:r>
            <a:r>
              <a:rPr lang="en-GB" sz="1800" dirty="0" smtClean="0"/>
              <a:t>)</a:t>
            </a:r>
          </a:p>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sym typeface="Symbol" pitchFamily="18" charset="2"/>
              </a:rPr>
              <a:t>ioco</a:t>
            </a:r>
            <a:r>
              <a:rPr lang="en-US" sz="1800" baseline="-10000" dirty="0" err="1" smtClean="0">
                <a:solidFill>
                  <a:srgbClr val="990033"/>
                </a:solidFill>
                <a:sym typeface="Symbol" pitchFamily="18" charset="2"/>
              </a:rPr>
              <a:t>F</a:t>
            </a:r>
            <a:r>
              <a:rPr lang="en-US" sz="1800" baseline="-10000" dirty="0" smtClean="0">
                <a:sym typeface="Symbol" pitchFamily="18" charset="2"/>
              </a:rPr>
              <a:t> </a:t>
            </a:r>
            <a:r>
              <a:rPr lang="en-US" sz="1800" b="1" dirty="0" smtClean="0"/>
              <a:t>s</a:t>
            </a:r>
            <a:r>
              <a:rPr lang="en-US" sz="1800" dirty="0" smtClean="0"/>
              <a:t>    </a:t>
            </a:r>
            <a:r>
              <a:rPr lang="en-US" sz="1800" dirty="0" smtClean="0">
                <a:sym typeface="Symbol" pitchFamily="18" charset="2"/>
              </a:rPr>
              <a:t>	</a:t>
            </a:r>
            <a:r>
              <a:rPr lang="en-GB" sz="1800" dirty="0" smtClean="0">
                <a:sym typeface="Symbol" pitchFamily="18" charset="2"/>
              </a:rPr>
              <a:t></a:t>
            </a:r>
            <a:r>
              <a:rPr lang="en-US" sz="1800" dirty="0" smtClean="0">
                <a:sym typeface="Symbol" pitchFamily="18" charset="2"/>
              </a:rPr>
              <a:t>  F  </a:t>
            </a:r>
            <a:r>
              <a:rPr lang="en-GB" sz="1800" dirty="0" smtClean="0"/>
              <a:t>:               out ( </a:t>
            </a:r>
            <a:r>
              <a:rPr lang="en-GB" sz="1800" dirty="0" err="1" smtClean="0"/>
              <a:t>i</a:t>
            </a:r>
            <a:r>
              <a:rPr lang="en-GB" sz="1800" dirty="0" smtClean="0"/>
              <a:t> after </a:t>
            </a:r>
            <a:r>
              <a:rPr lang="en-GB" sz="1800" dirty="0" smtClean="0">
                <a:sym typeface="Symbol" pitchFamily="18" charset="2"/>
              </a:rPr>
              <a:t></a:t>
            </a:r>
            <a:r>
              <a:rPr lang="en-GB" sz="1800" dirty="0" smtClean="0"/>
              <a:t>)  </a:t>
            </a:r>
            <a:r>
              <a:rPr lang="en-GB" sz="1800" dirty="0" smtClean="0">
                <a:sym typeface="Symbol" pitchFamily="18" charset="2"/>
              </a:rPr>
              <a:t>  </a:t>
            </a:r>
            <a:r>
              <a:rPr lang="en-GB" sz="1800" dirty="0" smtClean="0"/>
              <a:t>out ( s after </a:t>
            </a:r>
            <a:r>
              <a:rPr lang="en-GB" sz="1800" dirty="0" smtClean="0">
                <a:sym typeface="Symbol" pitchFamily="18" charset="2"/>
              </a:rPr>
              <a:t></a:t>
            </a:r>
            <a:r>
              <a:rPr lang="en-GB" sz="1800" dirty="0" smtClean="0"/>
              <a:t>)</a:t>
            </a:r>
            <a:endParaRPr lang="en-US" sz="1800" dirty="0" smtClean="0"/>
          </a:p>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sym typeface="Symbol" pitchFamily="18" charset="2"/>
              </a:rPr>
              <a:t>uioco</a:t>
            </a:r>
            <a:r>
              <a:rPr lang="en-US" sz="1800" dirty="0" smtClean="0"/>
              <a:t> </a:t>
            </a:r>
            <a:r>
              <a:rPr lang="en-US" sz="1800" b="1" dirty="0" smtClean="0"/>
              <a:t>s</a:t>
            </a:r>
            <a:r>
              <a:rPr lang="en-US" sz="1800" dirty="0" smtClean="0"/>
              <a:t>   </a:t>
            </a:r>
            <a:r>
              <a:rPr lang="en-US" sz="1800" dirty="0" smtClean="0">
                <a:sym typeface="Symbol" pitchFamily="18" charset="2"/>
              </a:rPr>
              <a:t>	</a:t>
            </a:r>
            <a:r>
              <a:rPr lang="en-GB" sz="1800" dirty="0" smtClean="0">
                <a:sym typeface="Symbol" pitchFamily="18" charset="2"/>
              </a:rPr>
              <a:t></a:t>
            </a:r>
            <a:r>
              <a:rPr lang="en-US" sz="1800" dirty="0" smtClean="0">
                <a:sym typeface="Symbol" pitchFamily="18" charset="2"/>
              </a:rPr>
              <a:t>  </a:t>
            </a:r>
            <a:r>
              <a:rPr lang="en-US" sz="1800" dirty="0" err="1" smtClean="0">
                <a:sym typeface="Symbol" pitchFamily="18" charset="2"/>
              </a:rPr>
              <a:t>Utraces</a:t>
            </a:r>
            <a:r>
              <a:rPr lang="en-US" sz="1800" dirty="0" smtClean="0">
                <a:sym typeface="Symbol" pitchFamily="18" charset="2"/>
              </a:rPr>
              <a:t>(s) </a:t>
            </a:r>
            <a:r>
              <a:rPr lang="en-GB" sz="1800" dirty="0" smtClean="0"/>
              <a:t>:  out ( </a:t>
            </a:r>
            <a:r>
              <a:rPr lang="en-GB" sz="1800" dirty="0" err="1" smtClean="0"/>
              <a:t>i</a:t>
            </a:r>
            <a:r>
              <a:rPr lang="en-GB" sz="1800" dirty="0" smtClean="0"/>
              <a:t> after </a:t>
            </a:r>
            <a:r>
              <a:rPr lang="en-GB" sz="1800" dirty="0" smtClean="0">
                <a:sym typeface="Symbol" pitchFamily="18" charset="2"/>
              </a:rPr>
              <a:t></a:t>
            </a:r>
            <a:r>
              <a:rPr lang="en-GB" sz="1800" dirty="0" smtClean="0"/>
              <a:t>)  </a:t>
            </a:r>
            <a:r>
              <a:rPr lang="en-GB" sz="1800" dirty="0" smtClean="0">
                <a:sym typeface="Symbol" pitchFamily="18" charset="2"/>
              </a:rPr>
              <a:t>  </a:t>
            </a:r>
            <a:r>
              <a:rPr lang="en-GB" sz="1800" dirty="0" smtClean="0"/>
              <a:t>out ( s after </a:t>
            </a:r>
            <a:r>
              <a:rPr lang="en-GB" sz="1800" dirty="0" smtClean="0">
                <a:sym typeface="Symbol" pitchFamily="18" charset="2"/>
              </a:rPr>
              <a:t></a:t>
            </a:r>
            <a:r>
              <a:rPr lang="en-GB" sz="1800" dirty="0" smtClean="0"/>
              <a:t>)</a:t>
            </a:r>
            <a:endParaRPr lang="en-US" sz="1800" dirty="0" smtClean="0"/>
          </a:p>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sym typeface="Symbol" pitchFamily="18" charset="2"/>
              </a:rPr>
              <a:t>mioco</a:t>
            </a:r>
            <a:r>
              <a:rPr lang="en-US" sz="1800" dirty="0" smtClean="0"/>
              <a:t> </a:t>
            </a:r>
            <a:r>
              <a:rPr lang="en-US" sz="1800" b="1" dirty="0" smtClean="0"/>
              <a:t>s</a:t>
            </a:r>
            <a:r>
              <a:rPr lang="en-US" sz="1800" dirty="0" smtClean="0"/>
              <a:t>   	multi-channel </a:t>
            </a:r>
            <a:r>
              <a:rPr lang="en-US" sz="1800" dirty="0" err="1" smtClean="0"/>
              <a:t>ioco</a:t>
            </a:r>
            <a:endParaRPr lang="en-US" sz="1800" dirty="0" smtClean="0"/>
          </a:p>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sym typeface="Symbol" pitchFamily="18" charset="2"/>
              </a:rPr>
              <a:t>wioco</a:t>
            </a:r>
            <a:r>
              <a:rPr lang="en-US" sz="1800" dirty="0" smtClean="0"/>
              <a:t> </a:t>
            </a:r>
            <a:r>
              <a:rPr lang="en-US" sz="1800" b="1" dirty="0" smtClean="0"/>
              <a:t>s</a:t>
            </a:r>
            <a:r>
              <a:rPr lang="en-US" sz="1800" dirty="0" smtClean="0"/>
              <a:t>   	non-input-enabled </a:t>
            </a:r>
            <a:r>
              <a:rPr lang="en-US" sz="1800" dirty="0" err="1" smtClean="0"/>
              <a:t>ioco</a:t>
            </a:r>
            <a:endParaRPr lang="en-US" sz="1800" dirty="0" smtClean="0"/>
          </a:p>
          <a:p>
            <a:pPr marL="342900" indent="-342900">
              <a:lnSpc>
                <a:spcPct val="110000"/>
              </a:lnSpc>
              <a:spcBef>
                <a:spcPts val="300"/>
              </a:spcBef>
            </a:pPr>
            <a:r>
              <a:rPr lang="en-US" sz="1800" b="1" dirty="0" err="1" smtClean="0"/>
              <a:t>i</a:t>
            </a:r>
            <a:r>
              <a:rPr lang="en-US" sz="1800" dirty="0" smtClean="0"/>
              <a:t> </a:t>
            </a:r>
            <a:r>
              <a:rPr lang="en-US" sz="1800" dirty="0" smtClean="0">
                <a:solidFill>
                  <a:srgbClr val="990033"/>
                </a:solidFill>
                <a:sym typeface="Symbol" pitchFamily="18" charset="2"/>
              </a:rPr>
              <a:t>eco</a:t>
            </a:r>
            <a:r>
              <a:rPr lang="en-US" sz="1800" dirty="0" smtClean="0"/>
              <a:t> </a:t>
            </a:r>
            <a:r>
              <a:rPr lang="en-US" sz="1800" b="1" dirty="0" smtClean="0"/>
              <a:t>e</a:t>
            </a:r>
            <a:r>
              <a:rPr lang="en-US" sz="1800" dirty="0" smtClean="0"/>
              <a:t>   	environmental conformance</a:t>
            </a:r>
          </a:p>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sym typeface="Symbol" pitchFamily="18" charset="2"/>
              </a:rPr>
              <a:t>sioco</a:t>
            </a:r>
            <a:r>
              <a:rPr lang="en-US" sz="1800" dirty="0" smtClean="0"/>
              <a:t> </a:t>
            </a:r>
            <a:r>
              <a:rPr lang="en-US" sz="1800" b="1" dirty="0" smtClean="0"/>
              <a:t>s</a:t>
            </a:r>
            <a:r>
              <a:rPr lang="en-US" sz="1800" dirty="0" smtClean="0"/>
              <a:t>	symbolic </a:t>
            </a:r>
            <a:r>
              <a:rPr lang="en-US" sz="1800" dirty="0" err="1" smtClean="0"/>
              <a:t>ioco</a:t>
            </a:r>
            <a:endParaRPr lang="en-US" sz="1800" dirty="0" smtClean="0"/>
          </a:p>
          <a:p>
            <a:pPr marL="342900" indent="-342900">
              <a:lnSpc>
                <a:spcPct val="110000"/>
              </a:lnSpc>
              <a:spcBef>
                <a:spcPts val="300"/>
              </a:spcBef>
            </a:pPr>
            <a:r>
              <a:rPr lang="en-US" sz="1800" b="1" dirty="0" err="1" smtClean="0"/>
              <a:t>i</a:t>
            </a:r>
            <a:r>
              <a:rPr lang="en-US" sz="1800" dirty="0" smtClean="0"/>
              <a:t> </a:t>
            </a:r>
            <a:r>
              <a:rPr lang="en-US" sz="1800" dirty="0" smtClean="0">
                <a:solidFill>
                  <a:srgbClr val="990033"/>
                </a:solidFill>
              </a:rPr>
              <a:t>(r)</a:t>
            </a:r>
            <a:r>
              <a:rPr lang="en-US" sz="1800" dirty="0" err="1" smtClean="0">
                <a:solidFill>
                  <a:srgbClr val="990033"/>
                </a:solidFill>
                <a:sym typeface="Symbol" pitchFamily="18" charset="2"/>
              </a:rPr>
              <a:t>tioco</a:t>
            </a:r>
            <a:r>
              <a:rPr lang="en-US" sz="1800" dirty="0" smtClean="0"/>
              <a:t> </a:t>
            </a:r>
            <a:r>
              <a:rPr lang="en-US" sz="1800" b="1" dirty="0" smtClean="0"/>
              <a:t>s</a:t>
            </a:r>
            <a:r>
              <a:rPr lang="en-US" sz="1800" dirty="0" smtClean="0"/>
              <a:t>	(real) timed </a:t>
            </a:r>
            <a:r>
              <a:rPr lang="en-US" sz="1800" dirty="0" err="1" smtClean="0"/>
              <a:t>tioco</a:t>
            </a:r>
            <a:r>
              <a:rPr lang="en-US" sz="1800" dirty="0" smtClean="0"/>
              <a:t>  </a:t>
            </a:r>
            <a:r>
              <a:rPr lang="en-US" sz="1400" dirty="0" smtClean="0"/>
              <a:t>(Aalborg, </a:t>
            </a:r>
            <a:r>
              <a:rPr lang="en-US" sz="1400" dirty="0" err="1" smtClean="0"/>
              <a:t>Twente</a:t>
            </a:r>
            <a:r>
              <a:rPr lang="en-US" sz="1400" dirty="0" smtClean="0"/>
              <a:t>, Grenoble, Bordeaux,..... )</a:t>
            </a:r>
          </a:p>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rPr>
              <a:t>r</a:t>
            </a:r>
            <a:r>
              <a:rPr lang="en-US" sz="1800" dirty="0" err="1" smtClean="0">
                <a:solidFill>
                  <a:srgbClr val="990033"/>
                </a:solidFill>
                <a:sym typeface="Symbol" pitchFamily="18" charset="2"/>
              </a:rPr>
              <a:t>ioco</a:t>
            </a:r>
            <a:r>
              <a:rPr lang="en-US" sz="1800" dirty="0" smtClean="0"/>
              <a:t> </a:t>
            </a:r>
            <a:r>
              <a:rPr lang="en-US" sz="1800" b="1" dirty="0" smtClean="0"/>
              <a:t>s</a:t>
            </a:r>
            <a:r>
              <a:rPr lang="en-US" sz="1800" dirty="0" smtClean="0"/>
              <a:t>	refinement </a:t>
            </a:r>
            <a:r>
              <a:rPr lang="en-US" sz="1800" dirty="0" err="1" smtClean="0"/>
              <a:t>ioco</a:t>
            </a:r>
            <a:endParaRPr lang="en-US" sz="1800" dirty="0" smtClean="0"/>
          </a:p>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sym typeface="Symbol" pitchFamily="18" charset="2"/>
              </a:rPr>
              <a:t>hioco</a:t>
            </a:r>
            <a:r>
              <a:rPr lang="en-US" sz="1800" dirty="0" smtClean="0"/>
              <a:t> </a:t>
            </a:r>
            <a:r>
              <a:rPr lang="en-US" sz="1800" b="1" dirty="0" smtClean="0"/>
              <a:t>s</a:t>
            </a:r>
            <a:r>
              <a:rPr lang="en-US" sz="1800" dirty="0" smtClean="0"/>
              <a:t>	hybrid </a:t>
            </a:r>
            <a:r>
              <a:rPr lang="en-US" sz="1800" dirty="0" err="1" smtClean="0"/>
              <a:t>ioco</a:t>
            </a:r>
            <a:endParaRPr lang="en-US" sz="1800" dirty="0" smtClean="0"/>
          </a:p>
          <a:p>
            <a:pPr marL="342900" indent="-342900">
              <a:lnSpc>
                <a:spcPct val="110000"/>
              </a:lnSpc>
              <a:spcBef>
                <a:spcPts val="300"/>
              </a:spcBef>
            </a:pPr>
            <a:r>
              <a:rPr lang="en-US" sz="1800" b="1" dirty="0" err="1" smtClean="0"/>
              <a:t>i</a:t>
            </a:r>
            <a:r>
              <a:rPr lang="en-US" sz="1800" dirty="0" smtClean="0"/>
              <a:t> </a:t>
            </a:r>
            <a:r>
              <a:rPr lang="en-US" sz="1800" dirty="0" err="1" smtClean="0">
                <a:solidFill>
                  <a:srgbClr val="990033"/>
                </a:solidFill>
              </a:rPr>
              <a:t>q</a:t>
            </a:r>
            <a:r>
              <a:rPr lang="en-US" sz="1800" dirty="0" err="1" smtClean="0">
                <a:solidFill>
                  <a:srgbClr val="990033"/>
                </a:solidFill>
                <a:sym typeface="Symbol" pitchFamily="18" charset="2"/>
              </a:rPr>
              <a:t>ioco</a:t>
            </a:r>
            <a:r>
              <a:rPr lang="en-US" sz="1800" dirty="0" smtClean="0"/>
              <a:t> </a:t>
            </a:r>
            <a:r>
              <a:rPr lang="en-US" sz="1800" b="1" dirty="0" smtClean="0"/>
              <a:t>s</a:t>
            </a:r>
            <a:r>
              <a:rPr lang="en-US" sz="1800" dirty="0" smtClean="0"/>
              <a:t>	quantified </a:t>
            </a:r>
            <a:r>
              <a:rPr lang="en-US" sz="1800" dirty="0" err="1" smtClean="0"/>
              <a:t>ioco</a:t>
            </a:r>
            <a:endParaRPr lang="en-US" sz="1800" dirty="0" smtClean="0"/>
          </a:p>
          <a:p>
            <a:pPr marL="342900" indent="-342900">
              <a:spcBef>
                <a:spcPts val="300"/>
              </a:spcBef>
            </a:pPr>
            <a:r>
              <a:rPr lang="en-US" sz="1800" b="1" dirty="0" err="1" smtClean="0"/>
              <a:t>i</a:t>
            </a:r>
            <a:r>
              <a:rPr lang="en-US" sz="1800" dirty="0" smtClean="0"/>
              <a:t> </a:t>
            </a:r>
            <a:r>
              <a:rPr lang="en-US" sz="1800" dirty="0" err="1" smtClean="0">
                <a:solidFill>
                  <a:srgbClr val="990033"/>
                </a:solidFill>
              </a:rPr>
              <a:t>poco</a:t>
            </a:r>
            <a:r>
              <a:rPr lang="en-US" sz="1800" dirty="0" smtClean="0"/>
              <a:t> </a:t>
            </a:r>
            <a:r>
              <a:rPr lang="en-US" sz="1800" b="1" dirty="0" smtClean="0"/>
              <a:t>s</a:t>
            </a:r>
            <a:r>
              <a:rPr lang="en-US" sz="1800" dirty="0" smtClean="0"/>
              <a:t>	partially observable game </a:t>
            </a:r>
            <a:r>
              <a:rPr lang="en-US" sz="1800" dirty="0" err="1" smtClean="0"/>
              <a:t>ioco</a:t>
            </a:r>
            <a:endParaRPr lang="en-US" sz="1800" dirty="0" smtClean="0"/>
          </a:p>
          <a:p>
            <a:pPr marL="342900" indent="-342900">
              <a:spcBef>
                <a:spcPts val="300"/>
              </a:spcBef>
            </a:pPr>
            <a:r>
              <a:rPr lang="en-US" sz="1800" b="1" dirty="0" err="1" smtClean="0"/>
              <a:t>i</a:t>
            </a:r>
            <a:r>
              <a:rPr lang="en-US" sz="1800" dirty="0" smtClean="0"/>
              <a:t> </a:t>
            </a:r>
            <a:r>
              <a:rPr lang="en-US" sz="1800" dirty="0" err="1" smtClean="0">
                <a:solidFill>
                  <a:srgbClr val="990033"/>
                </a:solidFill>
              </a:rPr>
              <a:t>stioco</a:t>
            </a:r>
            <a:r>
              <a:rPr lang="en-US" sz="1800" i="1" baseline="-15000" dirty="0" err="1" smtClean="0">
                <a:solidFill>
                  <a:srgbClr val="990033"/>
                </a:solidFill>
              </a:rPr>
              <a:t>D</a:t>
            </a:r>
            <a:r>
              <a:rPr lang="en-US" sz="1800" dirty="0" smtClean="0"/>
              <a:t> </a:t>
            </a:r>
            <a:r>
              <a:rPr lang="en-US" sz="1800" b="1" dirty="0" smtClean="0"/>
              <a:t>s</a:t>
            </a:r>
            <a:r>
              <a:rPr lang="en-US" sz="1800" dirty="0" smtClean="0"/>
              <a:t>	real time and symbolic data</a:t>
            </a:r>
          </a:p>
          <a:p>
            <a:pPr marL="342900" indent="-342900">
              <a:spcBef>
                <a:spcPts val="300"/>
              </a:spcBef>
            </a:pPr>
            <a:r>
              <a:rPr lang="en-US" sz="1800" b="1" dirty="0" smtClean="0"/>
              <a:t>. . . . . .</a:t>
            </a:r>
            <a:endParaRPr lang="en-GB" sz="1800" b="1" dirty="0" smtClean="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r>
              <a:rPr lang="en-US"/>
              <a:t>   </a:t>
            </a:r>
            <a:fld id="{C46BDB4A-2215-4E01-A076-15C88C86D53B}" type="slidenum">
              <a:rPr lang="en-US"/>
              <a:pPr/>
              <a:t>48</a:t>
            </a:fld>
            <a:endParaRPr lang="en-US" sz="1400">
              <a:solidFill>
                <a:schemeClr val="tx1"/>
              </a:solidFill>
              <a:latin typeface="Times New Roman" pitchFamily="18" charset="0"/>
            </a:endParaRPr>
          </a:p>
        </p:txBody>
      </p:sp>
      <p:sp>
        <p:nvSpPr>
          <p:cNvPr id="26627" name="Rectangle 2"/>
          <p:cNvSpPr>
            <a:spLocks noGrp="1" noChangeArrowheads="1"/>
          </p:cNvSpPr>
          <p:nvPr>
            <p:ph type="title"/>
          </p:nvPr>
        </p:nvSpPr>
        <p:spPr>
          <a:xfrm>
            <a:off x="462665" y="702245"/>
            <a:ext cx="8416160" cy="1054601"/>
          </a:xfrm>
        </p:spPr>
        <p:txBody>
          <a:bodyPr/>
          <a:lstStyle/>
          <a:p>
            <a:pPr>
              <a:lnSpc>
                <a:spcPct val="150000"/>
              </a:lnSpc>
              <a:spcBef>
                <a:spcPts val="1800"/>
              </a:spcBef>
            </a:pPr>
            <a:r>
              <a:rPr lang="en-US" sz="2800" dirty="0" smtClean="0"/>
              <a:t>Model-Based Testing :</a:t>
            </a:r>
            <a:br>
              <a:rPr lang="en-US" sz="2800" dirty="0" smtClean="0"/>
            </a:br>
            <a:r>
              <a:rPr lang="en-US" sz="2400" i="1" dirty="0" smtClean="0">
                <a:solidFill>
                  <a:srgbClr val="00B050"/>
                </a:solidFill>
              </a:rPr>
              <a:t>There is Nothing More Practical than a Good Theory</a:t>
            </a:r>
          </a:p>
        </p:txBody>
      </p:sp>
      <p:sp>
        <p:nvSpPr>
          <p:cNvPr id="26628" name="Rectangle 3"/>
          <p:cNvSpPr>
            <a:spLocks noGrp="1" noChangeArrowheads="1"/>
          </p:cNvSpPr>
          <p:nvPr>
            <p:ph type="body" idx="1"/>
          </p:nvPr>
        </p:nvSpPr>
        <p:spPr>
          <a:xfrm>
            <a:off x="424260" y="2200040"/>
            <a:ext cx="8229600" cy="4378170"/>
          </a:xfrm>
          <a:noFill/>
        </p:spPr>
        <p:txBody>
          <a:bodyPr/>
          <a:lstStyle/>
          <a:p>
            <a:pPr>
              <a:lnSpc>
                <a:spcPct val="170000"/>
              </a:lnSpc>
            </a:pPr>
            <a:r>
              <a:rPr lang="en-GB" sz="1800" dirty="0" smtClean="0"/>
              <a:t>Arguing about </a:t>
            </a:r>
            <a:r>
              <a:rPr lang="en-GB" sz="1800" dirty="0" smtClean="0">
                <a:solidFill>
                  <a:srgbClr val="FF0000"/>
                </a:solidFill>
              </a:rPr>
              <a:t>validity of test cases</a:t>
            </a:r>
            <a:r>
              <a:rPr lang="en-GB" sz="1800" dirty="0" smtClean="0">
                <a:solidFill>
                  <a:srgbClr val="CC3300"/>
                </a:solidFill>
              </a:rPr>
              <a:t/>
            </a:r>
            <a:br>
              <a:rPr lang="en-GB" sz="1800" dirty="0" smtClean="0">
                <a:solidFill>
                  <a:srgbClr val="CC3300"/>
                </a:solidFill>
              </a:rPr>
            </a:br>
            <a:r>
              <a:rPr lang="en-GB" sz="1800" dirty="0" smtClean="0"/>
              <a:t>and correctness of test generation algorithms</a:t>
            </a:r>
          </a:p>
          <a:p>
            <a:pPr>
              <a:lnSpc>
                <a:spcPct val="170000"/>
              </a:lnSpc>
            </a:pPr>
            <a:r>
              <a:rPr lang="en-GB" sz="1800" dirty="0" smtClean="0">
                <a:solidFill>
                  <a:srgbClr val="FF0000"/>
                </a:solidFill>
              </a:rPr>
              <a:t>Explicit insight </a:t>
            </a:r>
            <a:r>
              <a:rPr lang="en-GB" sz="1800" dirty="0" smtClean="0"/>
              <a:t>in what has been tested, and what not</a:t>
            </a:r>
          </a:p>
          <a:p>
            <a:pPr>
              <a:lnSpc>
                <a:spcPct val="170000"/>
              </a:lnSpc>
            </a:pPr>
            <a:r>
              <a:rPr lang="en-GB" sz="1800" dirty="0" smtClean="0"/>
              <a:t>Use of </a:t>
            </a:r>
            <a:r>
              <a:rPr lang="en-GB" sz="1800" dirty="0" smtClean="0">
                <a:solidFill>
                  <a:srgbClr val="FF0000"/>
                </a:solidFill>
              </a:rPr>
              <a:t>complementary </a:t>
            </a:r>
            <a:r>
              <a:rPr lang="en-GB" sz="1800" dirty="0" smtClean="0"/>
              <a:t>validation techniques: model checking, theorem proving, static analysis, runtime verification, . . . . .</a:t>
            </a:r>
          </a:p>
          <a:p>
            <a:pPr>
              <a:lnSpc>
                <a:spcPct val="170000"/>
              </a:lnSpc>
            </a:pPr>
            <a:r>
              <a:rPr lang="en-GB" sz="1800" dirty="0" smtClean="0">
                <a:solidFill>
                  <a:srgbClr val="FF0000"/>
                </a:solidFill>
              </a:rPr>
              <a:t>Implementation relations </a:t>
            </a:r>
            <a:r>
              <a:rPr lang="en-GB" sz="1800" dirty="0" smtClean="0"/>
              <a:t>for nondeterministic, concurrent,</a:t>
            </a:r>
            <a:br>
              <a:rPr lang="en-GB" sz="1800" dirty="0" smtClean="0"/>
            </a:br>
            <a:r>
              <a:rPr lang="en-GB" sz="1800" dirty="0" smtClean="0"/>
              <a:t>partially specified, loose specifications</a:t>
            </a:r>
          </a:p>
          <a:p>
            <a:pPr>
              <a:lnSpc>
                <a:spcPct val="170000"/>
              </a:lnSpc>
            </a:pPr>
            <a:r>
              <a:rPr lang="en-GB" sz="1800" dirty="0" smtClean="0">
                <a:solidFill>
                  <a:srgbClr val="FF0000"/>
                </a:solidFill>
              </a:rPr>
              <a:t>Comparison </a:t>
            </a:r>
            <a:r>
              <a:rPr lang="en-GB" sz="1800" dirty="0" smtClean="0"/>
              <a:t>of MBT approaches and error detection capabilities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r>
              <a:rPr lang="en-US"/>
              <a:t>   </a:t>
            </a:r>
            <a:fld id="{4C9BB771-FADC-4A63-BBC9-4269D17366B9}" type="slidenum">
              <a:rPr lang="en-US"/>
              <a:pPr/>
              <a:t>49</a:t>
            </a:fld>
            <a:endParaRPr lang="en-US"/>
          </a:p>
        </p:txBody>
      </p:sp>
      <p:sp>
        <p:nvSpPr>
          <p:cNvPr id="1073154" name="Rectangle 2"/>
          <p:cNvSpPr>
            <a:spLocks noGrp="1" noChangeArrowheads="1"/>
          </p:cNvSpPr>
          <p:nvPr>
            <p:ph type="ctrTitle"/>
          </p:nvPr>
        </p:nvSpPr>
        <p:spPr>
          <a:xfrm>
            <a:off x="673100" y="2130425"/>
            <a:ext cx="7772400" cy="2155825"/>
          </a:xfrm>
        </p:spPr>
        <p:txBody>
          <a:bodyPr/>
          <a:lstStyle/>
          <a:p>
            <a:pPr>
              <a:lnSpc>
                <a:spcPct val="80000"/>
              </a:lnSpc>
            </a:pPr>
            <a:r>
              <a:rPr lang="en-GB" dirty="0" smtClean="0"/>
              <a:t>Test Selection</a:t>
            </a:r>
            <a:br>
              <a:rPr lang="en-GB" dirty="0" smtClean="0"/>
            </a:br>
            <a:r>
              <a:rPr lang="en-GB" dirty="0" smtClean="0"/>
              <a:t/>
            </a:r>
            <a:br>
              <a:rPr lang="en-GB" dirty="0" smtClean="0"/>
            </a:br>
            <a:r>
              <a:rPr lang="en-GB" dirty="0" smtClean="0"/>
              <a:t>in Model-Based Testing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4"/>
          <p:cNvSpPr>
            <a:spLocks noGrp="1" noChangeArrowheads="1"/>
          </p:cNvSpPr>
          <p:nvPr>
            <p:ph type="sldNum" sz="quarter" idx="10"/>
          </p:nvPr>
        </p:nvSpPr>
        <p:spPr>
          <a:noFill/>
        </p:spPr>
        <p:txBody>
          <a:bodyPr/>
          <a:lstStyle/>
          <a:p>
            <a:r>
              <a:rPr lang="en-US"/>
              <a:t>   </a:t>
            </a:r>
            <a:fld id="{BA1A8AA2-8440-417B-90DD-3BA52587FBFD}" type="slidenum">
              <a:rPr lang="en-US"/>
              <a:pPr/>
              <a:t>5</a:t>
            </a:fld>
            <a:endParaRPr lang="en-US"/>
          </a:p>
        </p:txBody>
      </p:sp>
      <p:sp>
        <p:nvSpPr>
          <p:cNvPr id="17411" name="Rectangle 2"/>
          <p:cNvSpPr>
            <a:spLocks noGrp="1" noChangeArrowheads="1"/>
          </p:cNvSpPr>
          <p:nvPr>
            <p:ph type="title"/>
          </p:nvPr>
        </p:nvSpPr>
        <p:spPr/>
        <p:txBody>
          <a:bodyPr/>
          <a:lstStyle/>
          <a:p>
            <a:r>
              <a:rPr lang="en-US" smtClean="0"/>
              <a:t>Sorts of Testing</a:t>
            </a:r>
          </a:p>
        </p:txBody>
      </p:sp>
      <p:sp>
        <p:nvSpPr>
          <p:cNvPr id="17412" name="Line 3"/>
          <p:cNvSpPr>
            <a:spLocks noChangeShapeType="1"/>
          </p:cNvSpPr>
          <p:nvPr/>
        </p:nvSpPr>
        <p:spPr bwMode="auto">
          <a:xfrm>
            <a:off x="4268788" y="1790700"/>
            <a:ext cx="0" cy="2209800"/>
          </a:xfrm>
          <a:prstGeom prst="line">
            <a:avLst/>
          </a:prstGeom>
          <a:noFill/>
          <a:ln w="57150">
            <a:solidFill>
              <a:schemeClr val="tx1"/>
            </a:solidFill>
            <a:round/>
            <a:headEnd/>
            <a:tailEnd/>
          </a:ln>
        </p:spPr>
        <p:txBody>
          <a:bodyPr wrap="none" anchor="ctr"/>
          <a:lstStyle/>
          <a:p>
            <a:endParaRPr lang="en-US"/>
          </a:p>
        </p:txBody>
      </p:sp>
      <p:sp>
        <p:nvSpPr>
          <p:cNvPr id="17413" name="Line 4"/>
          <p:cNvSpPr>
            <a:spLocks noChangeShapeType="1"/>
          </p:cNvSpPr>
          <p:nvPr/>
        </p:nvSpPr>
        <p:spPr bwMode="auto">
          <a:xfrm flipH="1">
            <a:off x="2087563" y="4000500"/>
            <a:ext cx="2181225" cy="2057400"/>
          </a:xfrm>
          <a:prstGeom prst="line">
            <a:avLst/>
          </a:prstGeom>
          <a:noFill/>
          <a:ln w="57150">
            <a:solidFill>
              <a:schemeClr val="tx1"/>
            </a:solidFill>
            <a:round/>
            <a:headEnd/>
            <a:tailEnd/>
          </a:ln>
        </p:spPr>
        <p:txBody>
          <a:bodyPr wrap="none" anchor="ctr"/>
          <a:lstStyle/>
          <a:p>
            <a:endParaRPr lang="en-US"/>
          </a:p>
        </p:txBody>
      </p:sp>
      <p:sp>
        <p:nvSpPr>
          <p:cNvPr id="17414" name="Line 5"/>
          <p:cNvSpPr>
            <a:spLocks noChangeShapeType="1"/>
          </p:cNvSpPr>
          <p:nvPr/>
        </p:nvSpPr>
        <p:spPr bwMode="auto">
          <a:xfrm>
            <a:off x="4279900" y="4000500"/>
            <a:ext cx="2671763" cy="0"/>
          </a:xfrm>
          <a:prstGeom prst="line">
            <a:avLst/>
          </a:prstGeom>
          <a:noFill/>
          <a:ln w="57150">
            <a:solidFill>
              <a:schemeClr val="tx1"/>
            </a:solidFill>
            <a:round/>
            <a:headEnd/>
            <a:tailEnd/>
          </a:ln>
        </p:spPr>
        <p:txBody>
          <a:bodyPr wrap="none" anchor="ctr"/>
          <a:lstStyle/>
          <a:p>
            <a:endParaRPr lang="en-US"/>
          </a:p>
        </p:txBody>
      </p:sp>
      <p:sp>
        <p:nvSpPr>
          <p:cNvPr id="17415" name="Text Box 6"/>
          <p:cNvSpPr txBox="1">
            <a:spLocks noChangeArrowheads="1"/>
          </p:cNvSpPr>
          <p:nvPr/>
        </p:nvSpPr>
        <p:spPr bwMode="auto">
          <a:xfrm>
            <a:off x="3587750" y="3314700"/>
            <a:ext cx="609600"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unit</a:t>
            </a:r>
          </a:p>
        </p:txBody>
      </p:sp>
      <p:sp>
        <p:nvSpPr>
          <p:cNvPr id="17416" name="Text Box 7"/>
          <p:cNvSpPr txBox="1">
            <a:spLocks noChangeArrowheads="1"/>
          </p:cNvSpPr>
          <p:nvPr/>
        </p:nvSpPr>
        <p:spPr bwMode="auto">
          <a:xfrm>
            <a:off x="2825750" y="2400300"/>
            <a:ext cx="1371600"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integration</a:t>
            </a:r>
          </a:p>
        </p:txBody>
      </p:sp>
      <p:sp>
        <p:nvSpPr>
          <p:cNvPr id="17417" name="Text Box 8"/>
          <p:cNvSpPr txBox="1">
            <a:spLocks noChangeArrowheads="1"/>
          </p:cNvSpPr>
          <p:nvPr/>
        </p:nvSpPr>
        <p:spPr bwMode="auto">
          <a:xfrm>
            <a:off x="3213100" y="1943100"/>
            <a:ext cx="984250"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system</a:t>
            </a:r>
          </a:p>
        </p:txBody>
      </p:sp>
      <p:sp>
        <p:nvSpPr>
          <p:cNvPr id="17418" name="Line 9"/>
          <p:cNvSpPr>
            <a:spLocks noChangeShapeType="1"/>
          </p:cNvSpPr>
          <p:nvPr/>
        </p:nvSpPr>
        <p:spPr bwMode="auto">
          <a:xfrm>
            <a:off x="4127500" y="2127250"/>
            <a:ext cx="280988" cy="0"/>
          </a:xfrm>
          <a:prstGeom prst="line">
            <a:avLst/>
          </a:prstGeom>
          <a:noFill/>
          <a:ln w="12700">
            <a:solidFill>
              <a:schemeClr val="tx1"/>
            </a:solidFill>
            <a:round/>
            <a:headEnd/>
            <a:tailEnd/>
          </a:ln>
        </p:spPr>
        <p:txBody>
          <a:bodyPr wrap="none" anchor="ctr"/>
          <a:lstStyle/>
          <a:p>
            <a:endParaRPr lang="en-US"/>
          </a:p>
        </p:txBody>
      </p:sp>
      <p:sp>
        <p:nvSpPr>
          <p:cNvPr id="17419" name="Line 10"/>
          <p:cNvSpPr>
            <a:spLocks noChangeShapeType="1"/>
          </p:cNvSpPr>
          <p:nvPr/>
        </p:nvSpPr>
        <p:spPr bwMode="auto">
          <a:xfrm>
            <a:off x="3617913" y="4448175"/>
            <a:ext cx="422275" cy="0"/>
          </a:xfrm>
          <a:prstGeom prst="line">
            <a:avLst/>
          </a:prstGeom>
          <a:noFill/>
          <a:ln w="12700">
            <a:solidFill>
              <a:schemeClr val="tx1"/>
            </a:solidFill>
            <a:round/>
            <a:headEnd/>
            <a:tailEnd/>
          </a:ln>
        </p:spPr>
        <p:txBody>
          <a:bodyPr wrap="none" anchor="ctr"/>
          <a:lstStyle/>
          <a:p>
            <a:endParaRPr lang="en-US"/>
          </a:p>
        </p:txBody>
      </p:sp>
      <p:sp>
        <p:nvSpPr>
          <p:cNvPr id="17420" name="Text Box 11"/>
          <p:cNvSpPr txBox="1">
            <a:spLocks noChangeArrowheads="1"/>
          </p:cNvSpPr>
          <p:nvPr/>
        </p:nvSpPr>
        <p:spPr bwMode="auto">
          <a:xfrm>
            <a:off x="1978025" y="4575175"/>
            <a:ext cx="1346200" cy="366713"/>
          </a:xfrm>
          <a:prstGeom prst="rect">
            <a:avLst/>
          </a:prstGeom>
          <a:noFill/>
          <a:ln w="12700">
            <a:noFill/>
            <a:miter lim="800000"/>
            <a:headEnd/>
            <a:tailEnd/>
          </a:ln>
        </p:spPr>
        <p:txBody>
          <a:bodyPr>
            <a:spAutoFit/>
          </a:bodyPr>
          <a:lstStyle/>
          <a:p>
            <a:pPr defTabSz="762000" eaLnBrk="0" hangingPunct="0">
              <a:spcBef>
                <a:spcPct val="50000"/>
              </a:spcBef>
            </a:pPr>
            <a:r>
              <a:rPr lang="en-US" b="1" i="0">
                <a:solidFill>
                  <a:srgbClr val="036A66"/>
                </a:solidFill>
                <a:latin typeface="Arial" pitchFamily="34" charset="0"/>
              </a:rPr>
              <a:t>efficiency</a:t>
            </a:r>
            <a:endParaRPr lang="en-GB" b="1" i="0">
              <a:solidFill>
                <a:srgbClr val="036A66"/>
              </a:solidFill>
              <a:latin typeface="Arial" pitchFamily="34" charset="0"/>
            </a:endParaRPr>
          </a:p>
        </p:txBody>
      </p:sp>
      <p:sp>
        <p:nvSpPr>
          <p:cNvPr id="17421" name="Text Box 12"/>
          <p:cNvSpPr txBox="1">
            <a:spLocks noChangeArrowheads="1"/>
          </p:cNvSpPr>
          <p:nvPr/>
        </p:nvSpPr>
        <p:spPr bwMode="auto">
          <a:xfrm>
            <a:off x="1746250" y="4232275"/>
            <a:ext cx="2036763"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maintainability</a:t>
            </a:r>
          </a:p>
        </p:txBody>
      </p:sp>
      <p:sp>
        <p:nvSpPr>
          <p:cNvPr id="17422" name="Text Box 13"/>
          <p:cNvSpPr txBox="1">
            <a:spLocks noChangeArrowheads="1"/>
          </p:cNvSpPr>
          <p:nvPr/>
        </p:nvSpPr>
        <p:spPr bwMode="auto">
          <a:xfrm>
            <a:off x="622300" y="5602288"/>
            <a:ext cx="1689100" cy="339725"/>
          </a:xfrm>
          <a:prstGeom prst="rect">
            <a:avLst/>
          </a:prstGeom>
          <a:noFill/>
          <a:ln w="12700">
            <a:noFill/>
            <a:miter lim="800000"/>
            <a:headEnd/>
            <a:tailEnd/>
          </a:ln>
        </p:spPr>
        <p:txBody>
          <a:bodyPr>
            <a:spAutoFit/>
          </a:bodyPr>
          <a:lstStyle/>
          <a:p>
            <a:pPr defTabSz="762000" eaLnBrk="0" hangingPunct="0">
              <a:lnSpc>
                <a:spcPct val="90000"/>
              </a:lnSpc>
              <a:spcBef>
                <a:spcPct val="50000"/>
              </a:spcBef>
            </a:pPr>
            <a:r>
              <a:rPr lang="en-GB" b="1" i="0">
                <a:solidFill>
                  <a:srgbClr val="036A66"/>
                </a:solidFill>
                <a:latin typeface="Arial" pitchFamily="34" charset="0"/>
              </a:rPr>
              <a:t>functionality</a:t>
            </a:r>
          </a:p>
        </p:txBody>
      </p:sp>
      <p:sp>
        <p:nvSpPr>
          <p:cNvPr id="17423" name="Line 14"/>
          <p:cNvSpPr>
            <a:spLocks noChangeShapeType="1"/>
          </p:cNvSpPr>
          <p:nvPr/>
        </p:nvSpPr>
        <p:spPr bwMode="auto">
          <a:xfrm>
            <a:off x="4127500" y="2584450"/>
            <a:ext cx="280988" cy="0"/>
          </a:xfrm>
          <a:prstGeom prst="line">
            <a:avLst/>
          </a:prstGeom>
          <a:noFill/>
          <a:ln w="12700">
            <a:solidFill>
              <a:schemeClr val="tx1"/>
            </a:solidFill>
            <a:round/>
            <a:headEnd/>
            <a:tailEnd/>
          </a:ln>
        </p:spPr>
        <p:txBody>
          <a:bodyPr wrap="none" anchor="ctr"/>
          <a:lstStyle/>
          <a:p>
            <a:endParaRPr lang="en-US"/>
          </a:p>
        </p:txBody>
      </p:sp>
      <p:sp>
        <p:nvSpPr>
          <p:cNvPr id="17424" name="Line 15"/>
          <p:cNvSpPr>
            <a:spLocks noChangeShapeType="1"/>
          </p:cNvSpPr>
          <p:nvPr/>
        </p:nvSpPr>
        <p:spPr bwMode="auto">
          <a:xfrm>
            <a:off x="4127500" y="3498850"/>
            <a:ext cx="280988" cy="0"/>
          </a:xfrm>
          <a:prstGeom prst="line">
            <a:avLst/>
          </a:prstGeom>
          <a:noFill/>
          <a:ln w="12700">
            <a:solidFill>
              <a:schemeClr val="tx1"/>
            </a:solidFill>
            <a:round/>
            <a:headEnd/>
            <a:tailEnd/>
          </a:ln>
        </p:spPr>
        <p:txBody>
          <a:bodyPr wrap="none" anchor="ctr"/>
          <a:lstStyle/>
          <a:p>
            <a:endParaRPr lang="en-US"/>
          </a:p>
        </p:txBody>
      </p:sp>
      <p:sp>
        <p:nvSpPr>
          <p:cNvPr id="17425" name="Line 16"/>
          <p:cNvSpPr>
            <a:spLocks noChangeShapeType="1"/>
          </p:cNvSpPr>
          <p:nvPr/>
        </p:nvSpPr>
        <p:spPr bwMode="auto">
          <a:xfrm>
            <a:off x="2879725" y="5132388"/>
            <a:ext cx="422275" cy="0"/>
          </a:xfrm>
          <a:prstGeom prst="line">
            <a:avLst/>
          </a:prstGeom>
          <a:noFill/>
          <a:ln w="12700">
            <a:solidFill>
              <a:schemeClr val="tx1"/>
            </a:solidFill>
            <a:round/>
            <a:headEnd/>
            <a:tailEnd/>
          </a:ln>
        </p:spPr>
        <p:txBody>
          <a:bodyPr wrap="none" anchor="ctr"/>
          <a:lstStyle/>
          <a:p>
            <a:endParaRPr lang="en-US"/>
          </a:p>
        </p:txBody>
      </p:sp>
      <p:sp>
        <p:nvSpPr>
          <p:cNvPr id="17426" name="Line 17"/>
          <p:cNvSpPr>
            <a:spLocks noChangeShapeType="1"/>
          </p:cNvSpPr>
          <p:nvPr/>
        </p:nvSpPr>
        <p:spPr bwMode="auto">
          <a:xfrm>
            <a:off x="2138363" y="5826125"/>
            <a:ext cx="422275" cy="0"/>
          </a:xfrm>
          <a:prstGeom prst="line">
            <a:avLst/>
          </a:prstGeom>
          <a:noFill/>
          <a:ln w="12700">
            <a:solidFill>
              <a:schemeClr val="tx1"/>
            </a:solidFill>
            <a:round/>
            <a:headEnd/>
            <a:tailEnd/>
          </a:ln>
        </p:spPr>
        <p:txBody>
          <a:bodyPr wrap="none" anchor="ctr"/>
          <a:lstStyle/>
          <a:p>
            <a:endParaRPr lang="en-US"/>
          </a:p>
        </p:txBody>
      </p:sp>
      <p:sp>
        <p:nvSpPr>
          <p:cNvPr id="17427" name="Line 18"/>
          <p:cNvSpPr>
            <a:spLocks noChangeShapeType="1"/>
          </p:cNvSpPr>
          <p:nvPr/>
        </p:nvSpPr>
        <p:spPr bwMode="auto">
          <a:xfrm>
            <a:off x="5041900" y="3848100"/>
            <a:ext cx="0" cy="304800"/>
          </a:xfrm>
          <a:prstGeom prst="line">
            <a:avLst/>
          </a:prstGeom>
          <a:noFill/>
          <a:ln w="12700">
            <a:solidFill>
              <a:schemeClr val="tx1"/>
            </a:solidFill>
            <a:round/>
            <a:headEnd/>
            <a:tailEnd/>
          </a:ln>
        </p:spPr>
        <p:txBody>
          <a:bodyPr wrap="none" anchor="ctr"/>
          <a:lstStyle/>
          <a:p>
            <a:endParaRPr lang="en-US"/>
          </a:p>
        </p:txBody>
      </p:sp>
      <p:sp>
        <p:nvSpPr>
          <p:cNvPr id="17428" name="Line 19"/>
          <p:cNvSpPr>
            <a:spLocks noChangeShapeType="1"/>
          </p:cNvSpPr>
          <p:nvPr/>
        </p:nvSpPr>
        <p:spPr bwMode="auto">
          <a:xfrm>
            <a:off x="6237288" y="3848100"/>
            <a:ext cx="0" cy="304800"/>
          </a:xfrm>
          <a:prstGeom prst="line">
            <a:avLst/>
          </a:prstGeom>
          <a:noFill/>
          <a:ln w="12700">
            <a:solidFill>
              <a:schemeClr val="tx1"/>
            </a:solidFill>
            <a:round/>
            <a:headEnd/>
            <a:tailEnd/>
          </a:ln>
        </p:spPr>
        <p:txBody>
          <a:bodyPr wrap="none" anchor="ctr"/>
          <a:lstStyle/>
          <a:p>
            <a:endParaRPr lang="en-US"/>
          </a:p>
        </p:txBody>
      </p:sp>
      <p:sp>
        <p:nvSpPr>
          <p:cNvPr id="17429" name="Text Box 20"/>
          <p:cNvSpPr txBox="1">
            <a:spLocks noChangeArrowheads="1"/>
          </p:cNvSpPr>
          <p:nvPr/>
        </p:nvSpPr>
        <p:spPr bwMode="auto">
          <a:xfrm>
            <a:off x="4432300" y="4152900"/>
            <a:ext cx="1266825"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white box</a:t>
            </a:r>
          </a:p>
        </p:txBody>
      </p:sp>
      <p:sp>
        <p:nvSpPr>
          <p:cNvPr id="17430" name="Text Box 21"/>
          <p:cNvSpPr txBox="1">
            <a:spLocks noChangeArrowheads="1"/>
          </p:cNvSpPr>
          <p:nvPr/>
        </p:nvSpPr>
        <p:spPr bwMode="auto">
          <a:xfrm>
            <a:off x="5815013" y="4152900"/>
            <a:ext cx="1266825"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black box</a:t>
            </a:r>
          </a:p>
        </p:txBody>
      </p:sp>
      <p:sp>
        <p:nvSpPr>
          <p:cNvPr id="17431" name="Text Box 22"/>
          <p:cNvSpPr txBox="1">
            <a:spLocks noChangeArrowheads="1"/>
          </p:cNvSpPr>
          <p:nvPr/>
        </p:nvSpPr>
        <p:spPr bwMode="auto">
          <a:xfrm>
            <a:off x="3838575" y="1358900"/>
            <a:ext cx="1938338" cy="396875"/>
          </a:xfrm>
          <a:prstGeom prst="rect">
            <a:avLst/>
          </a:prstGeom>
          <a:noFill/>
          <a:ln w="12700">
            <a:noFill/>
            <a:miter lim="800000"/>
            <a:headEnd/>
            <a:tailEnd/>
          </a:ln>
        </p:spPr>
        <p:txBody>
          <a:bodyPr>
            <a:spAutoFit/>
          </a:bodyPr>
          <a:lstStyle/>
          <a:p>
            <a:pPr defTabSz="762000" eaLnBrk="0" hangingPunct="0">
              <a:spcBef>
                <a:spcPct val="50000"/>
              </a:spcBef>
            </a:pPr>
            <a:r>
              <a:rPr lang="en-GB" sz="2000" b="1" i="0">
                <a:solidFill>
                  <a:srgbClr val="8B3A02"/>
                </a:solidFill>
                <a:latin typeface="Arial" pitchFamily="34" charset="0"/>
              </a:rPr>
              <a:t>phases</a:t>
            </a:r>
          </a:p>
        </p:txBody>
      </p:sp>
      <p:sp>
        <p:nvSpPr>
          <p:cNvPr id="17432" name="Text Box 23"/>
          <p:cNvSpPr txBox="1">
            <a:spLocks noChangeArrowheads="1"/>
          </p:cNvSpPr>
          <p:nvPr/>
        </p:nvSpPr>
        <p:spPr bwMode="auto">
          <a:xfrm>
            <a:off x="7011988" y="3771900"/>
            <a:ext cx="1839912" cy="396875"/>
          </a:xfrm>
          <a:prstGeom prst="rect">
            <a:avLst/>
          </a:prstGeom>
          <a:noFill/>
          <a:ln w="12700">
            <a:noFill/>
            <a:miter lim="800000"/>
            <a:headEnd/>
            <a:tailEnd/>
          </a:ln>
        </p:spPr>
        <p:txBody>
          <a:bodyPr>
            <a:spAutoFit/>
          </a:bodyPr>
          <a:lstStyle/>
          <a:p>
            <a:pPr defTabSz="762000" eaLnBrk="0" hangingPunct="0">
              <a:spcBef>
                <a:spcPct val="50000"/>
              </a:spcBef>
            </a:pPr>
            <a:r>
              <a:rPr lang="en-GB" sz="2000" b="1" i="0">
                <a:solidFill>
                  <a:srgbClr val="8B3A02"/>
                </a:solidFill>
                <a:latin typeface="Arial" pitchFamily="34" charset="0"/>
              </a:rPr>
              <a:t>accessibility</a:t>
            </a:r>
            <a:endParaRPr lang="en-GB" b="1" i="0">
              <a:solidFill>
                <a:srgbClr val="8B3A02"/>
              </a:solidFill>
              <a:latin typeface="Arial" pitchFamily="34" charset="0"/>
            </a:endParaRPr>
          </a:p>
        </p:txBody>
      </p:sp>
      <p:sp>
        <p:nvSpPr>
          <p:cNvPr id="17433" name="Text Box 24"/>
          <p:cNvSpPr txBox="1">
            <a:spLocks noChangeArrowheads="1"/>
          </p:cNvSpPr>
          <p:nvPr/>
        </p:nvSpPr>
        <p:spPr bwMode="auto">
          <a:xfrm>
            <a:off x="1658938" y="6108700"/>
            <a:ext cx="2224087" cy="396875"/>
          </a:xfrm>
          <a:prstGeom prst="rect">
            <a:avLst/>
          </a:prstGeom>
          <a:noFill/>
          <a:ln w="12700">
            <a:noFill/>
            <a:miter lim="800000"/>
            <a:headEnd/>
            <a:tailEnd/>
          </a:ln>
        </p:spPr>
        <p:txBody>
          <a:bodyPr>
            <a:spAutoFit/>
          </a:bodyPr>
          <a:lstStyle/>
          <a:p>
            <a:pPr defTabSz="762000" eaLnBrk="0" hangingPunct="0">
              <a:spcBef>
                <a:spcPct val="50000"/>
              </a:spcBef>
            </a:pPr>
            <a:r>
              <a:rPr lang="en-GB" sz="2000" b="1" i="0">
                <a:solidFill>
                  <a:srgbClr val="8B3A02"/>
                </a:solidFill>
                <a:latin typeface="Arial" pitchFamily="34" charset="0"/>
              </a:rPr>
              <a:t>aspects</a:t>
            </a:r>
          </a:p>
        </p:txBody>
      </p:sp>
      <p:sp>
        <p:nvSpPr>
          <p:cNvPr id="17434" name="Line 25"/>
          <p:cNvSpPr>
            <a:spLocks noChangeShapeType="1"/>
          </p:cNvSpPr>
          <p:nvPr/>
        </p:nvSpPr>
        <p:spPr bwMode="auto">
          <a:xfrm>
            <a:off x="3257550" y="4781550"/>
            <a:ext cx="422275" cy="0"/>
          </a:xfrm>
          <a:prstGeom prst="line">
            <a:avLst/>
          </a:prstGeom>
          <a:noFill/>
          <a:ln w="12700">
            <a:solidFill>
              <a:schemeClr val="tx1"/>
            </a:solidFill>
            <a:round/>
            <a:headEnd/>
            <a:tailEnd/>
          </a:ln>
        </p:spPr>
        <p:txBody>
          <a:bodyPr wrap="none" anchor="ctr"/>
          <a:lstStyle/>
          <a:p>
            <a:endParaRPr lang="en-US"/>
          </a:p>
        </p:txBody>
      </p:sp>
      <p:sp>
        <p:nvSpPr>
          <p:cNvPr id="17435" name="Line 26"/>
          <p:cNvSpPr>
            <a:spLocks noChangeShapeType="1"/>
          </p:cNvSpPr>
          <p:nvPr/>
        </p:nvSpPr>
        <p:spPr bwMode="auto">
          <a:xfrm>
            <a:off x="2516188" y="5487988"/>
            <a:ext cx="422275" cy="0"/>
          </a:xfrm>
          <a:prstGeom prst="line">
            <a:avLst/>
          </a:prstGeom>
          <a:noFill/>
          <a:ln w="12700">
            <a:solidFill>
              <a:schemeClr val="tx1"/>
            </a:solidFill>
            <a:round/>
            <a:headEnd/>
            <a:tailEnd/>
          </a:ln>
        </p:spPr>
        <p:txBody>
          <a:bodyPr wrap="none" anchor="ctr"/>
          <a:lstStyle/>
          <a:p>
            <a:endParaRPr lang="en-US"/>
          </a:p>
        </p:txBody>
      </p:sp>
      <p:sp>
        <p:nvSpPr>
          <p:cNvPr id="17436" name="Text Box 27"/>
          <p:cNvSpPr txBox="1">
            <a:spLocks noChangeArrowheads="1"/>
          </p:cNvSpPr>
          <p:nvPr/>
        </p:nvSpPr>
        <p:spPr bwMode="auto">
          <a:xfrm>
            <a:off x="1824038" y="4918075"/>
            <a:ext cx="1127125"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usability</a:t>
            </a:r>
          </a:p>
        </p:txBody>
      </p:sp>
      <p:sp>
        <p:nvSpPr>
          <p:cNvPr id="17437" name="Text Box 28"/>
          <p:cNvSpPr txBox="1">
            <a:spLocks noChangeArrowheads="1"/>
          </p:cNvSpPr>
          <p:nvPr/>
        </p:nvSpPr>
        <p:spPr bwMode="auto">
          <a:xfrm>
            <a:off x="1344613" y="5260975"/>
            <a:ext cx="1325562" cy="366713"/>
          </a:xfrm>
          <a:prstGeom prst="rect">
            <a:avLst/>
          </a:prstGeom>
          <a:noFill/>
          <a:ln w="12700">
            <a:noFill/>
            <a:miter lim="800000"/>
            <a:headEnd/>
            <a:tailEnd/>
          </a:ln>
        </p:spPr>
        <p:txBody>
          <a:bodyPr>
            <a:spAutoFit/>
          </a:bodyPr>
          <a:lstStyle/>
          <a:p>
            <a:pPr defTabSz="762000" eaLnBrk="0" hangingPunct="0">
              <a:spcBef>
                <a:spcPct val="50000"/>
              </a:spcBef>
            </a:pPr>
            <a:r>
              <a:rPr lang="en-GB" b="1" i="0">
                <a:solidFill>
                  <a:srgbClr val="036A66"/>
                </a:solidFill>
                <a:latin typeface="Arial" pitchFamily="34" charset="0"/>
              </a:rPr>
              <a:t>reliability</a:t>
            </a:r>
          </a:p>
        </p:txBody>
      </p:sp>
      <p:sp>
        <p:nvSpPr>
          <p:cNvPr id="17438" name="Line 29"/>
          <p:cNvSpPr>
            <a:spLocks noChangeShapeType="1"/>
          </p:cNvSpPr>
          <p:nvPr/>
        </p:nvSpPr>
        <p:spPr bwMode="auto">
          <a:xfrm>
            <a:off x="4127500" y="3041650"/>
            <a:ext cx="280988" cy="0"/>
          </a:xfrm>
          <a:prstGeom prst="line">
            <a:avLst/>
          </a:prstGeom>
          <a:noFill/>
          <a:ln w="12700">
            <a:solidFill>
              <a:schemeClr val="tx1"/>
            </a:solidFill>
            <a:round/>
            <a:headEnd/>
            <a:tailEnd/>
          </a:ln>
        </p:spPr>
        <p:txBody>
          <a:bodyPr wrap="none" anchor="ctr"/>
          <a:lstStyle/>
          <a:p>
            <a:endParaRPr lang="en-US"/>
          </a:p>
        </p:txBody>
      </p:sp>
      <p:sp>
        <p:nvSpPr>
          <p:cNvPr id="17439" name="Text Box 30"/>
          <p:cNvSpPr txBox="1">
            <a:spLocks noChangeArrowheads="1"/>
          </p:cNvSpPr>
          <p:nvPr/>
        </p:nvSpPr>
        <p:spPr bwMode="auto">
          <a:xfrm>
            <a:off x="3117850" y="2870200"/>
            <a:ext cx="1079500" cy="366713"/>
          </a:xfrm>
          <a:prstGeom prst="rect">
            <a:avLst/>
          </a:prstGeom>
          <a:noFill/>
          <a:ln w="12700">
            <a:noFill/>
            <a:miter lim="800000"/>
            <a:headEnd/>
            <a:tailEnd/>
          </a:ln>
        </p:spPr>
        <p:txBody>
          <a:bodyPr>
            <a:spAutoFit/>
          </a:bodyPr>
          <a:lstStyle/>
          <a:p>
            <a:pPr algn="r" defTabSz="762000" eaLnBrk="0" hangingPunct="0">
              <a:spcBef>
                <a:spcPct val="50000"/>
              </a:spcBef>
            </a:pPr>
            <a:r>
              <a:rPr lang="en-US" b="1" i="0">
                <a:solidFill>
                  <a:srgbClr val="036A66"/>
                </a:solidFill>
                <a:latin typeface="Arial" pitchFamily="34" charset="0"/>
              </a:rPr>
              <a:t>module</a:t>
            </a:r>
            <a:endParaRPr lang="en-GB" b="1" i="0">
              <a:solidFill>
                <a:srgbClr val="036A66"/>
              </a:solidFill>
              <a:latin typeface="Arial" pitchFamily="34" charset="0"/>
            </a:endParaRPr>
          </a:p>
        </p:txBody>
      </p:sp>
      <p:sp>
        <p:nvSpPr>
          <p:cNvPr id="17440" name="Text Box 31"/>
          <p:cNvSpPr txBox="1">
            <a:spLocks noChangeArrowheads="1"/>
          </p:cNvSpPr>
          <p:nvPr/>
        </p:nvSpPr>
        <p:spPr bwMode="auto">
          <a:xfrm>
            <a:off x="2582863" y="3889375"/>
            <a:ext cx="1492250" cy="366713"/>
          </a:xfrm>
          <a:prstGeom prst="rect">
            <a:avLst/>
          </a:prstGeom>
          <a:noFill/>
          <a:ln w="12700">
            <a:noFill/>
            <a:miter lim="800000"/>
            <a:headEnd/>
            <a:tailEnd/>
          </a:ln>
        </p:spPr>
        <p:txBody>
          <a:bodyPr>
            <a:spAutoFit/>
          </a:bodyPr>
          <a:lstStyle/>
          <a:p>
            <a:pPr defTabSz="762000" eaLnBrk="0" hangingPunct="0">
              <a:spcBef>
                <a:spcPct val="50000"/>
              </a:spcBef>
            </a:pPr>
            <a:r>
              <a:rPr lang="en-US" b="1" i="0">
                <a:solidFill>
                  <a:srgbClr val="036A66"/>
                </a:solidFill>
                <a:latin typeface="Arial" pitchFamily="34" charset="0"/>
              </a:rPr>
              <a:t>portability</a:t>
            </a:r>
            <a:endParaRPr lang="en-GB" b="1" i="0">
              <a:solidFill>
                <a:srgbClr val="036A66"/>
              </a:solidFill>
              <a:latin typeface="Arial" pitchFamily="34" charset="0"/>
            </a:endParaRPr>
          </a:p>
        </p:txBody>
      </p:sp>
      <p:sp>
        <p:nvSpPr>
          <p:cNvPr id="17441" name="Line 32"/>
          <p:cNvSpPr>
            <a:spLocks noChangeShapeType="1"/>
          </p:cNvSpPr>
          <p:nvPr/>
        </p:nvSpPr>
        <p:spPr bwMode="auto">
          <a:xfrm>
            <a:off x="3898900" y="4140200"/>
            <a:ext cx="422275" cy="0"/>
          </a:xfrm>
          <a:prstGeom prst="line">
            <a:avLst/>
          </a:prstGeom>
          <a:noFill/>
          <a:ln w="12700">
            <a:solidFill>
              <a:schemeClr val="tx1"/>
            </a:solidFill>
            <a:round/>
            <a:headEnd/>
            <a:tailEnd/>
          </a:ln>
        </p:spPr>
        <p:txBody>
          <a:bodyPr wrap="none" anchor="ctr"/>
          <a:lstStyle/>
          <a:p>
            <a:endParaRPr lang="en-US"/>
          </a:p>
        </p:txBody>
      </p:sp>
      <p:grpSp>
        <p:nvGrpSpPr>
          <p:cNvPr id="2" name="Group 33"/>
          <p:cNvGrpSpPr>
            <a:grpSpLocks/>
          </p:cNvGrpSpPr>
          <p:nvPr/>
        </p:nvGrpSpPr>
        <p:grpSpPr bwMode="auto">
          <a:xfrm>
            <a:off x="2344738" y="2162175"/>
            <a:ext cx="3878262" cy="3648075"/>
            <a:chOff x="1477" y="1362"/>
            <a:chExt cx="2443" cy="2298"/>
          </a:xfrm>
        </p:grpSpPr>
        <p:sp>
          <p:nvSpPr>
            <p:cNvPr id="17443" name="Rectangle 34"/>
            <p:cNvSpPr>
              <a:spLocks noChangeArrowheads="1"/>
            </p:cNvSpPr>
            <p:nvPr/>
          </p:nvSpPr>
          <p:spPr bwMode="auto">
            <a:xfrm>
              <a:off x="2420" y="2523"/>
              <a:ext cx="339" cy="1137"/>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endParaRPr lang="en-US"/>
            </a:p>
          </p:txBody>
        </p:sp>
        <p:sp>
          <p:nvSpPr>
            <p:cNvPr id="17444" name="AutoShape 35"/>
            <p:cNvSpPr>
              <a:spLocks noChangeArrowheads="1"/>
            </p:cNvSpPr>
            <p:nvPr/>
          </p:nvSpPr>
          <p:spPr bwMode="auto">
            <a:xfrm>
              <a:off x="1477" y="1362"/>
              <a:ext cx="2443" cy="2298"/>
            </a:xfrm>
            <a:prstGeom prst="cube">
              <a:avLst>
                <a:gd name="adj" fmla="val 50565"/>
              </a:avLst>
            </a:prstGeom>
            <a:noFill/>
            <a:ln w="57150">
              <a:solidFill>
                <a:srgbClr val="990033"/>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Selection</a:t>
            </a:r>
            <a:endParaRPr lang="en-US" dirty="0"/>
          </a:p>
        </p:txBody>
      </p:sp>
      <p:sp>
        <p:nvSpPr>
          <p:cNvPr id="3" name="Content Placeholder 2"/>
          <p:cNvSpPr>
            <a:spLocks noGrp="1"/>
          </p:cNvSpPr>
          <p:nvPr>
            <p:ph idx="1"/>
          </p:nvPr>
        </p:nvSpPr>
        <p:spPr/>
        <p:txBody>
          <a:bodyPr/>
          <a:lstStyle/>
          <a:p>
            <a:r>
              <a:rPr lang="en-US" dirty="0" smtClean="0"/>
              <a:t>Exhaustiveness never achieved in practice</a:t>
            </a:r>
          </a:p>
          <a:p>
            <a:endParaRPr lang="en-US" dirty="0" smtClean="0"/>
          </a:p>
          <a:p>
            <a:r>
              <a:rPr lang="en-US" dirty="0" smtClean="0"/>
              <a:t>Test selection to achieve confidence</a:t>
            </a:r>
            <a:br>
              <a:rPr lang="en-US" dirty="0" smtClean="0"/>
            </a:br>
            <a:r>
              <a:rPr lang="en-US" dirty="0" smtClean="0"/>
              <a:t>in quality of tested product</a:t>
            </a:r>
          </a:p>
          <a:p>
            <a:pPr lvl="1"/>
            <a:r>
              <a:rPr lang="en-US" dirty="0" smtClean="0"/>
              <a:t>select best test cases capable of detecting failures</a:t>
            </a:r>
          </a:p>
          <a:p>
            <a:pPr lvl="1"/>
            <a:r>
              <a:rPr lang="en-US" dirty="0" smtClean="0"/>
              <a:t>measure to what extent testing was exhaustive</a:t>
            </a:r>
          </a:p>
          <a:p>
            <a:endParaRPr lang="en-US" dirty="0" smtClean="0"/>
          </a:p>
          <a:p>
            <a:r>
              <a:rPr lang="en-US" dirty="0" smtClean="0"/>
              <a:t>Optimization problem</a:t>
            </a:r>
          </a:p>
          <a:p>
            <a:pPr>
              <a:buNone/>
            </a:pPr>
            <a:r>
              <a:rPr lang="en-US" dirty="0" smtClean="0"/>
              <a:t>	</a:t>
            </a:r>
            <a:r>
              <a:rPr lang="en-US" i="1" dirty="0" smtClean="0">
                <a:solidFill>
                  <a:srgbClr val="C00000"/>
                </a:solidFill>
              </a:rPr>
              <a:t>best possible testing   </a:t>
            </a:r>
            <a:r>
              <a:rPr lang="en-US" sz="2800" b="1" dirty="0" smtClean="0">
                <a:sym typeface="Symbol"/>
              </a:rPr>
              <a:t></a:t>
            </a:r>
            <a:r>
              <a:rPr lang="en-US" dirty="0" smtClean="0"/>
              <a:t>	 </a:t>
            </a:r>
            <a:r>
              <a:rPr lang="en-US" i="1" dirty="0" smtClean="0">
                <a:solidFill>
                  <a:srgbClr val="C00000"/>
                </a:solidFill>
              </a:rPr>
              <a:t>within cost/time constraints</a:t>
            </a:r>
          </a:p>
        </p:txBody>
      </p:sp>
      <p:sp>
        <p:nvSpPr>
          <p:cNvPr id="4" name="Slide Number Placeholder 3"/>
          <p:cNvSpPr>
            <a:spLocks noGrp="1"/>
          </p:cNvSpPr>
          <p:nvPr>
            <p:ph type="sldNum" sz="quarter" idx="10"/>
          </p:nvPr>
        </p:nvSpPr>
        <p:spPr/>
        <p:txBody>
          <a:bodyPr/>
          <a:lstStyle/>
          <a:p>
            <a:r>
              <a:rPr lang="en-US" smtClean="0"/>
              <a:t>   </a:t>
            </a:r>
            <a:fld id="{3B030DB6-B95F-4F15-B179-ED7DA24EE6E0}"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Selection:  Approaches </a:t>
            </a:r>
            <a:endParaRPr lang="en-US" dirty="0"/>
          </a:p>
        </p:txBody>
      </p:sp>
      <p:sp>
        <p:nvSpPr>
          <p:cNvPr id="3" name="Content Placeholder 2"/>
          <p:cNvSpPr>
            <a:spLocks noGrp="1"/>
          </p:cNvSpPr>
          <p:nvPr>
            <p:ph idx="1"/>
          </p:nvPr>
        </p:nvSpPr>
        <p:spPr>
          <a:xfrm>
            <a:off x="461962" y="1739901"/>
            <a:ext cx="8411397" cy="2764440"/>
          </a:xfrm>
        </p:spPr>
        <p:txBody>
          <a:bodyPr/>
          <a:lstStyle/>
          <a:p>
            <a:pPr marL="457200" indent="-457200">
              <a:lnSpc>
                <a:spcPct val="150000"/>
              </a:lnSpc>
              <a:buFont typeface="+mj-lt"/>
              <a:buAutoNum type="arabicPeriod"/>
            </a:pPr>
            <a:r>
              <a:rPr lang="en-US" dirty="0" smtClean="0"/>
              <a:t>random</a:t>
            </a:r>
          </a:p>
          <a:p>
            <a:pPr marL="457200" indent="-457200">
              <a:lnSpc>
                <a:spcPct val="150000"/>
              </a:lnSpc>
              <a:buFont typeface="+mj-lt"/>
              <a:buAutoNum type="arabicPeriod"/>
            </a:pPr>
            <a:r>
              <a:rPr lang="en-US" dirty="0" smtClean="0"/>
              <a:t>domain / application specific: test purposes, test goals, …</a:t>
            </a:r>
          </a:p>
          <a:p>
            <a:pPr marL="457200" indent="-457200">
              <a:lnSpc>
                <a:spcPct val="150000"/>
              </a:lnSpc>
              <a:buFont typeface="+mj-lt"/>
              <a:buAutoNum type="arabicPeriod"/>
            </a:pPr>
            <a:r>
              <a:rPr lang="en-US" dirty="0" smtClean="0"/>
              <a:t>model / code based:  coverage</a:t>
            </a:r>
          </a:p>
          <a:p>
            <a:pPr lvl="1">
              <a:lnSpc>
                <a:spcPct val="150000"/>
              </a:lnSpc>
            </a:pPr>
            <a:r>
              <a:rPr lang="en-US" dirty="0" smtClean="0"/>
              <a:t>usually structure based</a:t>
            </a:r>
          </a:p>
        </p:txBody>
      </p:sp>
      <p:sp>
        <p:nvSpPr>
          <p:cNvPr id="4" name="Slide Number Placeholder 3"/>
          <p:cNvSpPr>
            <a:spLocks noGrp="1"/>
          </p:cNvSpPr>
          <p:nvPr>
            <p:ph type="sldNum" sz="quarter" idx="10"/>
          </p:nvPr>
        </p:nvSpPr>
        <p:spPr/>
        <p:txBody>
          <a:bodyPr/>
          <a:lstStyle/>
          <a:p>
            <a:r>
              <a:rPr lang="en-US" smtClean="0"/>
              <a:t>   </a:t>
            </a:r>
            <a:fld id="{3B030DB6-B95F-4F15-B179-ED7DA24EE6E0}" type="slidenum">
              <a:rPr lang="en-US" smtClean="0"/>
              <a:pPr/>
              <a:t>51</a:t>
            </a:fld>
            <a:endParaRPr lang="en-US"/>
          </a:p>
        </p:txBody>
      </p:sp>
      <p:sp>
        <p:nvSpPr>
          <p:cNvPr id="57" name="TextBox 56"/>
          <p:cNvSpPr txBox="1"/>
          <p:nvPr/>
        </p:nvSpPr>
        <p:spPr>
          <a:xfrm>
            <a:off x="3744857" y="4619555"/>
            <a:ext cx="1362874"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solidFill>
                  <a:srgbClr val="036A66"/>
                </a:solidFill>
              </a:rPr>
              <a:t>test:  </a:t>
            </a:r>
            <a:r>
              <a:rPr lang="en-US" sz="2000" dirty="0" smtClean="0">
                <a:solidFill>
                  <a:srgbClr val="C00000"/>
                </a:solidFill>
              </a:rPr>
              <a:t>a! x?</a:t>
            </a:r>
            <a:endParaRPr lang="en-US" sz="2000" dirty="0">
              <a:solidFill>
                <a:srgbClr val="C00000"/>
              </a:solidFill>
            </a:endParaRPr>
          </a:p>
        </p:txBody>
      </p:sp>
      <p:grpSp>
        <p:nvGrpSpPr>
          <p:cNvPr id="5" name="Group 71"/>
          <p:cNvGrpSpPr/>
          <p:nvPr/>
        </p:nvGrpSpPr>
        <p:grpSpPr>
          <a:xfrm>
            <a:off x="808310" y="4657960"/>
            <a:ext cx="1729284" cy="1536200"/>
            <a:chOff x="1077145" y="4888390"/>
            <a:chExt cx="1729284" cy="1536200"/>
          </a:xfrm>
        </p:grpSpPr>
        <p:sp>
          <p:nvSpPr>
            <p:cNvPr id="6" name="Oval 5"/>
            <p:cNvSpPr/>
            <p:nvPr/>
          </p:nvSpPr>
          <p:spPr bwMode="auto">
            <a:xfrm>
              <a:off x="1864447" y="5080415"/>
              <a:ext cx="230430" cy="23043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1864447" y="6194160"/>
              <a:ext cx="230430" cy="23043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cxnSp>
          <p:nvCxnSpPr>
            <p:cNvPr id="14" name="Shape 13"/>
            <p:cNvCxnSpPr>
              <a:stCxn id="6" idx="2"/>
              <a:endCxn id="8" idx="2"/>
            </p:cNvCxnSpPr>
            <p:nvPr/>
          </p:nvCxnSpPr>
          <p:spPr bwMode="auto">
            <a:xfrm rot="10800000" flipV="1">
              <a:off x="1864447" y="5195629"/>
              <a:ext cx="1588" cy="1113745"/>
            </a:xfrm>
            <a:prstGeom prst="curvedConnector3">
              <a:avLst>
                <a:gd name="adj1" fmla="val 22392954"/>
              </a:avLst>
            </a:prstGeom>
            <a:solidFill>
              <a:schemeClr val="accent1"/>
            </a:solidFill>
            <a:ln w="12700" cap="sq" cmpd="sng" algn="ctr">
              <a:solidFill>
                <a:schemeClr val="tx1"/>
              </a:solidFill>
              <a:prstDash val="solid"/>
              <a:round/>
              <a:headEnd type="none" w="sm" len="sm"/>
              <a:tailEnd type="arrow"/>
            </a:ln>
            <a:effectLst/>
          </p:spPr>
        </p:cxnSp>
        <p:cxnSp>
          <p:nvCxnSpPr>
            <p:cNvPr id="30" name="Curved Connector 29"/>
            <p:cNvCxnSpPr>
              <a:stCxn id="8" idx="6"/>
              <a:endCxn id="6" idx="6"/>
            </p:cNvCxnSpPr>
            <p:nvPr/>
          </p:nvCxnSpPr>
          <p:spPr bwMode="auto">
            <a:xfrm flipV="1">
              <a:off x="2094877" y="5195630"/>
              <a:ext cx="1588" cy="1113745"/>
            </a:xfrm>
            <a:prstGeom prst="curvedConnector3">
              <a:avLst>
                <a:gd name="adj1" fmla="val 21593206"/>
              </a:avLst>
            </a:prstGeom>
            <a:solidFill>
              <a:schemeClr val="accent1"/>
            </a:solidFill>
            <a:ln w="12700" cap="sq" cmpd="sng" algn="ctr">
              <a:solidFill>
                <a:schemeClr val="tx1"/>
              </a:solidFill>
              <a:prstDash val="solid"/>
              <a:round/>
              <a:headEnd type="none" w="sm" len="sm"/>
              <a:tailEnd type="arrow"/>
            </a:ln>
            <a:effectLst/>
          </p:spPr>
        </p:cxnSp>
        <p:sp>
          <p:nvSpPr>
            <p:cNvPr id="45" name="TextBox 44"/>
            <p:cNvSpPr txBox="1"/>
            <p:nvPr/>
          </p:nvSpPr>
          <p:spPr>
            <a:xfrm>
              <a:off x="1077145" y="5541275"/>
              <a:ext cx="470000" cy="400110"/>
            </a:xfrm>
            <a:prstGeom prst="rect">
              <a:avLst/>
            </a:prstGeom>
            <a:noFill/>
          </p:spPr>
          <p:txBody>
            <a:bodyPr wrap="none" rtlCol="0">
              <a:spAutoFit/>
            </a:bodyPr>
            <a:lstStyle/>
            <a:p>
              <a:r>
                <a:rPr lang="en-US" sz="2000" dirty="0" smtClean="0">
                  <a:solidFill>
                    <a:srgbClr val="C00000"/>
                  </a:solidFill>
                </a:rPr>
                <a:t>a?</a:t>
              </a:r>
              <a:endParaRPr lang="en-US" sz="2000" dirty="0">
                <a:solidFill>
                  <a:srgbClr val="C00000"/>
                </a:solidFill>
              </a:endParaRPr>
            </a:p>
          </p:txBody>
        </p:sp>
        <p:sp>
          <p:nvSpPr>
            <p:cNvPr id="46" name="TextBox 45"/>
            <p:cNvSpPr txBox="1"/>
            <p:nvPr/>
          </p:nvSpPr>
          <p:spPr>
            <a:xfrm>
              <a:off x="2382915" y="5502870"/>
              <a:ext cx="423514" cy="400110"/>
            </a:xfrm>
            <a:prstGeom prst="rect">
              <a:avLst/>
            </a:prstGeom>
            <a:noFill/>
          </p:spPr>
          <p:txBody>
            <a:bodyPr wrap="none" rtlCol="0">
              <a:spAutoFit/>
            </a:bodyPr>
            <a:lstStyle/>
            <a:p>
              <a:r>
                <a:rPr lang="en-US" sz="2000" dirty="0" smtClean="0">
                  <a:solidFill>
                    <a:srgbClr val="C00000"/>
                  </a:solidFill>
                </a:rPr>
                <a:t>x!</a:t>
              </a:r>
              <a:endParaRPr lang="en-US" sz="2000" dirty="0">
                <a:solidFill>
                  <a:srgbClr val="C00000"/>
                </a:solidFill>
              </a:endParaRPr>
            </a:p>
          </p:txBody>
        </p:sp>
        <p:cxnSp>
          <p:nvCxnSpPr>
            <p:cNvPr id="61" name="Shape 60"/>
            <p:cNvCxnSpPr>
              <a:endCxn id="6" idx="0"/>
            </p:cNvCxnSpPr>
            <p:nvPr/>
          </p:nvCxnSpPr>
          <p:spPr bwMode="auto">
            <a:xfrm>
              <a:off x="1691625" y="4888390"/>
              <a:ext cx="288037" cy="192025"/>
            </a:xfrm>
            <a:prstGeom prst="curvedConnector2">
              <a:avLst/>
            </a:prstGeom>
            <a:solidFill>
              <a:schemeClr val="accent1"/>
            </a:solidFill>
            <a:ln w="12700" cap="sq" cmpd="sng" algn="ctr">
              <a:solidFill>
                <a:schemeClr val="tx1"/>
              </a:solidFill>
              <a:prstDash val="solid"/>
              <a:round/>
              <a:headEnd type="none" w="sm" len="sm"/>
              <a:tailEnd type="arrow"/>
            </a:ln>
            <a:effectLst/>
          </p:spPr>
        </p:cxnSp>
      </p:grpSp>
      <p:grpSp>
        <p:nvGrpSpPr>
          <p:cNvPr id="7" name="Group 96"/>
          <p:cNvGrpSpPr/>
          <p:nvPr/>
        </p:nvGrpSpPr>
        <p:grpSpPr>
          <a:xfrm>
            <a:off x="6530655" y="4504340"/>
            <a:ext cx="1921309" cy="1667475"/>
            <a:chOff x="6377035" y="4849985"/>
            <a:chExt cx="1921309" cy="1667475"/>
          </a:xfrm>
        </p:grpSpPr>
        <p:sp>
          <p:nvSpPr>
            <p:cNvPr id="9" name="Oval 8"/>
            <p:cNvSpPr/>
            <p:nvPr/>
          </p:nvSpPr>
          <p:spPr bwMode="auto">
            <a:xfrm>
              <a:off x="7202742" y="6194160"/>
              <a:ext cx="230430" cy="23043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6453845" y="5627686"/>
              <a:ext cx="230430" cy="23043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7913235" y="5627686"/>
              <a:ext cx="230430" cy="23043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7202742" y="5080415"/>
              <a:ext cx="230430" cy="230430"/>
            </a:xfrm>
            <a:prstGeom prst="ellips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cxnSp>
          <p:nvCxnSpPr>
            <p:cNvPr id="32" name="Curved Connector 31"/>
            <p:cNvCxnSpPr>
              <a:stCxn id="12" idx="2"/>
              <a:endCxn id="10" idx="0"/>
            </p:cNvCxnSpPr>
            <p:nvPr/>
          </p:nvCxnSpPr>
          <p:spPr bwMode="auto">
            <a:xfrm rot="10800000" flipV="1">
              <a:off x="6569060" y="5195630"/>
              <a:ext cx="633682" cy="432056"/>
            </a:xfrm>
            <a:prstGeom prst="curvedConnector2">
              <a:avLst/>
            </a:prstGeom>
            <a:solidFill>
              <a:schemeClr val="accent1"/>
            </a:solidFill>
            <a:ln w="12700" cap="sq" cmpd="sng" algn="ctr">
              <a:solidFill>
                <a:schemeClr val="tx1"/>
              </a:solidFill>
              <a:prstDash val="solid"/>
              <a:round/>
              <a:headEnd type="none" w="sm" len="sm"/>
              <a:tailEnd type="arrow"/>
            </a:ln>
            <a:effectLst/>
          </p:spPr>
        </p:cxnSp>
        <p:cxnSp>
          <p:nvCxnSpPr>
            <p:cNvPr id="35" name="Shape 34"/>
            <p:cNvCxnSpPr>
              <a:stCxn id="10" idx="4"/>
              <a:endCxn id="9" idx="2"/>
            </p:cNvCxnSpPr>
            <p:nvPr/>
          </p:nvCxnSpPr>
          <p:spPr bwMode="auto">
            <a:xfrm rot="16200000" flipH="1">
              <a:off x="6660272" y="5766904"/>
              <a:ext cx="451259" cy="633682"/>
            </a:xfrm>
            <a:prstGeom prst="curvedConnector2">
              <a:avLst/>
            </a:prstGeom>
            <a:solidFill>
              <a:schemeClr val="accent1"/>
            </a:solidFill>
            <a:ln w="12700" cap="sq" cmpd="sng" algn="ctr">
              <a:solidFill>
                <a:schemeClr val="tx1"/>
              </a:solidFill>
              <a:prstDash val="solid"/>
              <a:round/>
              <a:headEnd type="none" w="sm" len="sm"/>
              <a:tailEnd type="arrow"/>
            </a:ln>
            <a:effectLst/>
          </p:spPr>
        </p:cxnSp>
        <p:cxnSp>
          <p:nvCxnSpPr>
            <p:cNvPr id="37" name="Shape 36"/>
            <p:cNvCxnSpPr>
              <a:stCxn id="9" idx="6"/>
              <a:endCxn id="11" idx="4"/>
            </p:cNvCxnSpPr>
            <p:nvPr/>
          </p:nvCxnSpPr>
          <p:spPr bwMode="auto">
            <a:xfrm flipV="1">
              <a:off x="7433172" y="5858116"/>
              <a:ext cx="595278" cy="451259"/>
            </a:xfrm>
            <a:prstGeom prst="curvedConnector2">
              <a:avLst/>
            </a:prstGeom>
            <a:solidFill>
              <a:schemeClr val="accent1"/>
            </a:solidFill>
            <a:ln w="12700" cap="sq" cmpd="sng" algn="ctr">
              <a:solidFill>
                <a:schemeClr val="tx1"/>
              </a:solidFill>
              <a:prstDash val="solid"/>
              <a:round/>
              <a:headEnd type="none" w="sm" len="sm"/>
              <a:tailEnd type="arrow"/>
            </a:ln>
            <a:effectLst/>
          </p:spPr>
        </p:cxnSp>
        <p:cxnSp>
          <p:nvCxnSpPr>
            <p:cNvPr id="39" name="Shape 38"/>
            <p:cNvCxnSpPr>
              <a:stCxn id="11" idx="0"/>
              <a:endCxn id="12" idx="6"/>
            </p:cNvCxnSpPr>
            <p:nvPr/>
          </p:nvCxnSpPr>
          <p:spPr bwMode="auto">
            <a:xfrm rot="16200000" flipV="1">
              <a:off x="7514783" y="5114019"/>
              <a:ext cx="432056" cy="595278"/>
            </a:xfrm>
            <a:prstGeom prst="curvedConnector2">
              <a:avLst/>
            </a:prstGeom>
            <a:solidFill>
              <a:schemeClr val="accent1"/>
            </a:solidFill>
            <a:ln w="12700" cap="sq" cmpd="sng" algn="ctr">
              <a:solidFill>
                <a:schemeClr val="tx1"/>
              </a:solidFill>
              <a:prstDash val="solid"/>
              <a:round/>
              <a:headEnd type="none" w="sm" len="sm"/>
              <a:tailEnd type="arrow"/>
            </a:ln>
            <a:effectLst/>
          </p:spPr>
        </p:cxnSp>
        <p:sp>
          <p:nvSpPr>
            <p:cNvPr id="40" name="TextBox 39"/>
            <p:cNvSpPr txBox="1"/>
            <p:nvPr/>
          </p:nvSpPr>
          <p:spPr>
            <a:xfrm>
              <a:off x="7798020" y="6040540"/>
              <a:ext cx="470000" cy="400110"/>
            </a:xfrm>
            <a:prstGeom prst="rect">
              <a:avLst/>
            </a:prstGeom>
            <a:noFill/>
          </p:spPr>
          <p:txBody>
            <a:bodyPr wrap="none" rtlCol="0">
              <a:spAutoFit/>
            </a:bodyPr>
            <a:lstStyle/>
            <a:p>
              <a:r>
                <a:rPr lang="en-US" sz="2000" dirty="0" smtClean="0">
                  <a:solidFill>
                    <a:srgbClr val="C00000"/>
                  </a:solidFill>
                </a:rPr>
                <a:t>a?</a:t>
              </a:r>
              <a:endParaRPr lang="en-US" sz="2000" dirty="0">
                <a:solidFill>
                  <a:srgbClr val="C00000"/>
                </a:solidFill>
              </a:endParaRPr>
            </a:p>
          </p:txBody>
        </p:sp>
        <p:sp>
          <p:nvSpPr>
            <p:cNvPr id="42" name="TextBox 41"/>
            <p:cNvSpPr txBox="1"/>
            <p:nvPr/>
          </p:nvSpPr>
          <p:spPr>
            <a:xfrm>
              <a:off x="6377035" y="6117350"/>
              <a:ext cx="423514" cy="400110"/>
            </a:xfrm>
            <a:prstGeom prst="rect">
              <a:avLst/>
            </a:prstGeom>
            <a:noFill/>
          </p:spPr>
          <p:txBody>
            <a:bodyPr wrap="none" rtlCol="0">
              <a:spAutoFit/>
            </a:bodyPr>
            <a:lstStyle/>
            <a:p>
              <a:r>
                <a:rPr lang="en-US" sz="2000" dirty="0" smtClean="0">
                  <a:solidFill>
                    <a:srgbClr val="C00000"/>
                  </a:solidFill>
                </a:rPr>
                <a:t>x!</a:t>
              </a:r>
              <a:endParaRPr lang="en-US" sz="2000" dirty="0">
                <a:solidFill>
                  <a:srgbClr val="C00000"/>
                </a:solidFill>
              </a:endParaRPr>
            </a:p>
          </p:txBody>
        </p:sp>
        <p:sp>
          <p:nvSpPr>
            <p:cNvPr id="44" name="TextBox 43"/>
            <p:cNvSpPr txBox="1"/>
            <p:nvPr/>
          </p:nvSpPr>
          <p:spPr>
            <a:xfrm>
              <a:off x="6453845" y="5042010"/>
              <a:ext cx="470000" cy="400110"/>
            </a:xfrm>
            <a:prstGeom prst="rect">
              <a:avLst/>
            </a:prstGeom>
            <a:noFill/>
          </p:spPr>
          <p:txBody>
            <a:bodyPr wrap="none" rtlCol="0">
              <a:spAutoFit/>
            </a:bodyPr>
            <a:lstStyle/>
            <a:p>
              <a:r>
                <a:rPr lang="en-US" sz="2000" dirty="0" smtClean="0">
                  <a:solidFill>
                    <a:srgbClr val="C00000"/>
                  </a:solidFill>
                </a:rPr>
                <a:t>a?</a:t>
              </a:r>
              <a:endParaRPr lang="en-US" sz="2000" dirty="0">
                <a:solidFill>
                  <a:srgbClr val="C00000"/>
                </a:solidFill>
              </a:endParaRPr>
            </a:p>
          </p:txBody>
        </p:sp>
        <p:cxnSp>
          <p:nvCxnSpPr>
            <p:cNvPr id="59" name="Shape 58"/>
            <p:cNvCxnSpPr>
              <a:endCxn id="12" idx="0"/>
            </p:cNvCxnSpPr>
            <p:nvPr/>
          </p:nvCxnSpPr>
          <p:spPr bwMode="auto">
            <a:xfrm>
              <a:off x="6991515" y="4849985"/>
              <a:ext cx="326442" cy="230430"/>
            </a:xfrm>
            <a:prstGeom prst="curvedConnector2">
              <a:avLst/>
            </a:prstGeom>
            <a:solidFill>
              <a:schemeClr val="accent1"/>
            </a:solidFill>
            <a:ln w="12700" cap="sq" cmpd="sng" algn="ctr">
              <a:solidFill>
                <a:schemeClr val="tx1"/>
              </a:solidFill>
              <a:prstDash val="solid"/>
              <a:round/>
              <a:headEnd type="none" w="sm" len="sm"/>
              <a:tailEnd type="arrow"/>
            </a:ln>
            <a:effectLst/>
          </p:spPr>
        </p:cxnSp>
        <p:sp>
          <p:nvSpPr>
            <p:cNvPr id="93" name="TextBox 92"/>
            <p:cNvSpPr txBox="1"/>
            <p:nvPr/>
          </p:nvSpPr>
          <p:spPr>
            <a:xfrm>
              <a:off x="7874830" y="5080415"/>
              <a:ext cx="423514" cy="400110"/>
            </a:xfrm>
            <a:prstGeom prst="rect">
              <a:avLst/>
            </a:prstGeom>
            <a:noFill/>
          </p:spPr>
          <p:txBody>
            <a:bodyPr wrap="none" rtlCol="0">
              <a:spAutoFit/>
            </a:bodyPr>
            <a:lstStyle/>
            <a:p>
              <a:r>
                <a:rPr lang="en-US" sz="2000" dirty="0" smtClean="0">
                  <a:solidFill>
                    <a:srgbClr val="C00000"/>
                  </a:solidFill>
                </a:rPr>
                <a:t>x!</a:t>
              </a:r>
              <a:endParaRPr lang="en-US" sz="2000" dirty="0">
                <a:solidFill>
                  <a:srgbClr val="C00000"/>
                </a:solidFill>
              </a:endParaRPr>
            </a:p>
          </p:txBody>
        </p:sp>
      </p:grpSp>
      <p:sp>
        <p:nvSpPr>
          <p:cNvPr id="94" name="TextBox 93"/>
          <p:cNvSpPr txBox="1"/>
          <p:nvPr/>
        </p:nvSpPr>
        <p:spPr>
          <a:xfrm>
            <a:off x="2651750" y="5656490"/>
            <a:ext cx="84991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100%</a:t>
            </a:r>
            <a:endParaRPr lang="en-US" dirty="0"/>
          </a:p>
        </p:txBody>
      </p:sp>
      <p:sp>
        <p:nvSpPr>
          <p:cNvPr id="95" name="TextBox 94"/>
          <p:cNvSpPr txBox="1"/>
          <p:nvPr/>
        </p:nvSpPr>
        <p:spPr>
          <a:xfrm>
            <a:off x="5493720" y="5656490"/>
            <a:ext cx="70724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50%</a:t>
            </a:r>
            <a:endParaRPr lang="en-US" dirty="0"/>
          </a:p>
        </p:txBody>
      </p:sp>
      <p:sp>
        <p:nvSpPr>
          <p:cNvPr id="96" name="TextBox 95"/>
          <p:cNvSpPr txBox="1"/>
          <p:nvPr/>
        </p:nvSpPr>
        <p:spPr>
          <a:xfrm>
            <a:off x="3381445" y="5963730"/>
            <a:ext cx="218908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transition coverage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Selection:  Semantic Coverage</a:t>
            </a:r>
            <a:br>
              <a:rPr lang="en-US" dirty="0" smtClean="0"/>
            </a:br>
            <a:endParaRPr lang="en-US" dirty="0"/>
          </a:p>
        </p:txBody>
      </p:sp>
      <p:sp>
        <p:nvSpPr>
          <p:cNvPr id="4" name="Slide Number Placeholder 3"/>
          <p:cNvSpPr>
            <a:spLocks noGrp="1"/>
          </p:cNvSpPr>
          <p:nvPr>
            <p:ph type="sldNum" sz="quarter" idx="10"/>
          </p:nvPr>
        </p:nvSpPr>
        <p:spPr/>
        <p:txBody>
          <a:bodyPr/>
          <a:lstStyle/>
          <a:p>
            <a:r>
              <a:rPr lang="en-US" smtClean="0"/>
              <a:t>   </a:t>
            </a:r>
            <a:fld id="{3B030DB6-B95F-4F15-B179-ED7DA24EE6E0}" type="slidenum">
              <a:rPr lang="en-US" smtClean="0"/>
              <a:pPr/>
              <a:t>52</a:t>
            </a:fld>
            <a:endParaRPr lang="en-US"/>
          </a:p>
        </p:txBody>
      </p:sp>
      <p:cxnSp>
        <p:nvCxnSpPr>
          <p:cNvPr id="37" name="Straight Arrow Connector 36"/>
          <p:cNvCxnSpPr>
            <a:stCxn id="7" idx="0"/>
            <a:endCxn id="8" idx="4"/>
          </p:cNvCxnSpPr>
          <p:nvPr/>
        </p:nvCxnSpPr>
        <p:spPr bwMode="auto">
          <a:xfrm rot="5400000" flipH="1" flipV="1">
            <a:off x="4552798" y="2430471"/>
            <a:ext cx="1113745" cy="38405"/>
          </a:xfrm>
          <a:prstGeom prst="straightConnector1">
            <a:avLst/>
          </a:prstGeom>
          <a:solidFill>
            <a:schemeClr val="accent1"/>
          </a:solidFill>
          <a:ln w="25400" cap="sq" cmpd="sng" algn="ctr">
            <a:solidFill>
              <a:schemeClr val="tx1"/>
            </a:solidFill>
            <a:prstDash val="sysDot"/>
            <a:round/>
            <a:headEnd type="none" w="sm" len="sm"/>
            <a:tailEnd type="arrow"/>
          </a:ln>
          <a:effectLst/>
        </p:spPr>
      </p:cxnSp>
      <p:grpSp>
        <p:nvGrpSpPr>
          <p:cNvPr id="3" name="Group 58"/>
          <p:cNvGrpSpPr/>
          <p:nvPr/>
        </p:nvGrpSpPr>
        <p:grpSpPr>
          <a:xfrm>
            <a:off x="1153955" y="4158695"/>
            <a:ext cx="7548553" cy="2304300"/>
            <a:chOff x="1153955" y="4158696"/>
            <a:chExt cx="7548553" cy="2304300"/>
          </a:xfrm>
        </p:grpSpPr>
        <p:sp>
          <p:nvSpPr>
            <p:cNvPr id="5" name="Oval 4"/>
            <p:cNvSpPr/>
            <p:nvPr/>
          </p:nvSpPr>
          <p:spPr bwMode="auto">
            <a:xfrm>
              <a:off x="1153955" y="4158696"/>
              <a:ext cx="6528849" cy="2304300"/>
            </a:xfrm>
            <a:prstGeom prst="ellipse">
              <a:avLst/>
            </a:prstGeom>
            <a:solidFill>
              <a:srgbClr val="9ED6EC"/>
            </a:solidFill>
            <a:ln>
              <a:no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800" dirty="0" smtClean="0">
                <a:solidFill>
                  <a:schemeClr val="tx1"/>
                </a:solidFill>
              </a:endParaRPr>
            </a:p>
          </p:txBody>
        </p:sp>
        <p:sp>
          <p:nvSpPr>
            <p:cNvPr id="40" name="TextBox 39"/>
            <p:cNvSpPr txBox="1"/>
            <p:nvPr/>
          </p:nvSpPr>
          <p:spPr>
            <a:xfrm>
              <a:off x="6837895" y="6040540"/>
              <a:ext cx="1864613" cy="369332"/>
            </a:xfrm>
            <a:prstGeom prst="rect">
              <a:avLst/>
            </a:prstGeom>
            <a:noFill/>
          </p:spPr>
          <p:txBody>
            <a:bodyPr wrap="none" rtlCol="0">
              <a:spAutoFit/>
            </a:bodyPr>
            <a:lstStyle/>
            <a:p>
              <a:r>
                <a:rPr lang="en-US" dirty="0" smtClean="0">
                  <a:latin typeface="+mn-lt"/>
                </a:rPr>
                <a:t>implementations</a:t>
              </a:r>
              <a:endParaRPr lang="en-US" dirty="0">
                <a:latin typeface="+mn-lt"/>
              </a:endParaRPr>
            </a:p>
          </p:txBody>
        </p:sp>
      </p:grpSp>
      <p:sp>
        <p:nvSpPr>
          <p:cNvPr id="49" name="TextBox 48"/>
          <p:cNvSpPr txBox="1"/>
          <p:nvPr/>
        </p:nvSpPr>
        <p:spPr>
          <a:xfrm>
            <a:off x="385855" y="1508750"/>
            <a:ext cx="2975495" cy="1015663"/>
          </a:xfrm>
          <a:prstGeom prst="rect">
            <a:avLst/>
          </a:prstGeom>
          <a:noFill/>
        </p:spPr>
        <p:txBody>
          <a:bodyPr wrap="none" rtlCol="0">
            <a:spAutoFit/>
          </a:bodyPr>
          <a:lstStyle/>
          <a:p>
            <a:pPr>
              <a:lnSpc>
                <a:spcPct val="150000"/>
              </a:lnSpc>
            </a:pPr>
            <a:r>
              <a:rPr lang="en-US" sz="2000" i="0" dirty="0" smtClean="0">
                <a:solidFill>
                  <a:srgbClr val="036A66"/>
                </a:solidFill>
                <a:latin typeface="+mn-lt"/>
              </a:rPr>
              <a:t>correct implementations:</a:t>
            </a:r>
          </a:p>
          <a:p>
            <a:pPr>
              <a:lnSpc>
                <a:spcPct val="150000"/>
              </a:lnSpc>
            </a:pPr>
            <a:r>
              <a:rPr lang="en-US" sz="2000" i="0" dirty="0" smtClean="0">
                <a:solidFill>
                  <a:srgbClr val="036A66"/>
                </a:solidFill>
                <a:latin typeface="+mn-lt"/>
              </a:rPr>
              <a:t>     </a:t>
            </a:r>
            <a:r>
              <a:rPr lang="en-US" sz="2000" i="0" dirty="0" smtClean="0">
                <a:solidFill>
                  <a:srgbClr val="C00000"/>
                </a:solidFill>
                <a:latin typeface="+mn-lt"/>
              </a:rPr>
              <a:t>C</a:t>
            </a:r>
            <a:r>
              <a:rPr lang="en-US" sz="2400" i="0" baseline="-14000" dirty="0" smtClean="0">
                <a:solidFill>
                  <a:srgbClr val="C00000"/>
                </a:solidFill>
                <a:latin typeface="+mn-lt"/>
              </a:rPr>
              <a:t>S</a:t>
            </a:r>
            <a:r>
              <a:rPr lang="en-US" sz="2000" i="0" dirty="0" smtClean="0">
                <a:solidFill>
                  <a:srgbClr val="036A66"/>
                </a:solidFill>
                <a:latin typeface="+mn-lt"/>
              </a:rPr>
              <a:t> = { </a:t>
            </a:r>
            <a:r>
              <a:rPr lang="en-US" sz="2000" i="0" dirty="0" err="1" smtClean="0">
                <a:solidFill>
                  <a:srgbClr val="C00000"/>
                </a:solidFill>
                <a:latin typeface="+mn-lt"/>
              </a:rPr>
              <a:t>i</a:t>
            </a:r>
            <a:r>
              <a:rPr lang="en-US" sz="2000" i="0" dirty="0" smtClean="0">
                <a:solidFill>
                  <a:srgbClr val="036A66"/>
                </a:solidFill>
                <a:latin typeface="+mn-lt"/>
              </a:rPr>
              <a:t> | </a:t>
            </a:r>
            <a:r>
              <a:rPr lang="en-US" sz="2000" i="0" dirty="0" err="1" smtClean="0">
                <a:solidFill>
                  <a:srgbClr val="C00000"/>
                </a:solidFill>
                <a:latin typeface="+mn-lt"/>
              </a:rPr>
              <a:t>i</a:t>
            </a:r>
            <a:r>
              <a:rPr lang="en-US" sz="2000" i="0" dirty="0" smtClean="0">
                <a:solidFill>
                  <a:srgbClr val="036A66"/>
                </a:solidFill>
                <a:latin typeface="+mn-lt"/>
              </a:rPr>
              <a:t> </a:t>
            </a:r>
            <a:r>
              <a:rPr lang="en-US" sz="2000" b="1" i="0" dirty="0" err="1" smtClean="0">
                <a:solidFill>
                  <a:srgbClr val="036A66"/>
                </a:solidFill>
                <a:latin typeface="+mn-lt"/>
              </a:rPr>
              <a:t>ioco</a:t>
            </a:r>
            <a:r>
              <a:rPr lang="en-US" sz="2000" i="0" dirty="0" smtClean="0">
                <a:solidFill>
                  <a:srgbClr val="036A66"/>
                </a:solidFill>
                <a:latin typeface="+mn-lt"/>
              </a:rPr>
              <a:t> </a:t>
            </a:r>
            <a:r>
              <a:rPr lang="en-US" sz="2000" i="0" dirty="0" smtClean="0">
                <a:solidFill>
                  <a:srgbClr val="C00000"/>
                </a:solidFill>
                <a:latin typeface="+mn-lt"/>
              </a:rPr>
              <a:t>s</a:t>
            </a:r>
            <a:r>
              <a:rPr lang="en-US" sz="2000" i="0" dirty="0" smtClean="0">
                <a:solidFill>
                  <a:srgbClr val="036A66"/>
                </a:solidFill>
                <a:latin typeface="+mn-lt"/>
              </a:rPr>
              <a:t> }</a:t>
            </a:r>
          </a:p>
        </p:txBody>
      </p:sp>
      <p:sp>
        <p:nvSpPr>
          <p:cNvPr id="50" name="TextBox 49"/>
          <p:cNvSpPr txBox="1"/>
          <p:nvPr/>
        </p:nvSpPr>
        <p:spPr>
          <a:xfrm>
            <a:off x="385855" y="2545685"/>
            <a:ext cx="3007555" cy="1015663"/>
          </a:xfrm>
          <a:prstGeom prst="rect">
            <a:avLst/>
          </a:prstGeom>
          <a:noFill/>
        </p:spPr>
        <p:txBody>
          <a:bodyPr wrap="none" rtlCol="0">
            <a:spAutoFit/>
          </a:bodyPr>
          <a:lstStyle/>
          <a:p>
            <a:pPr>
              <a:lnSpc>
                <a:spcPct val="150000"/>
              </a:lnSpc>
            </a:pPr>
            <a:r>
              <a:rPr lang="en-US" sz="2000" i="0" dirty="0" smtClean="0">
                <a:solidFill>
                  <a:srgbClr val="036A66"/>
                </a:solidFill>
                <a:latin typeface="+mn-lt"/>
              </a:rPr>
              <a:t>passing implementations</a:t>
            </a:r>
          </a:p>
          <a:p>
            <a:pPr>
              <a:lnSpc>
                <a:spcPct val="150000"/>
              </a:lnSpc>
            </a:pPr>
            <a:r>
              <a:rPr lang="en-US" sz="2000" i="0" dirty="0" smtClean="0">
                <a:solidFill>
                  <a:srgbClr val="036A66"/>
                </a:solidFill>
                <a:latin typeface="+mn-lt"/>
              </a:rPr>
              <a:t>     </a:t>
            </a:r>
            <a:r>
              <a:rPr lang="en-US" sz="2000" i="0" dirty="0" smtClean="0">
                <a:solidFill>
                  <a:srgbClr val="C00000"/>
                </a:solidFill>
                <a:latin typeface="+mn-lt"/>
              </a:rPr>
              <a:t>P</a:t>
            </a:r>
            <a:r>
              <a:rPr lang="en-US" sz="2400" i="0" baseline="-14000" dirty="0" smtClean="0">
                <a:solidFill>
                  <a:srgbClr val="C00000"/>
                </a:solidFill>
                <a:latin typeface="+mn-lt"/>
              </a:rPr>
              <a:t>T</a:t>
            </a:r>
            <a:r>
              <a:rPr lang="en-US" sz="2000" i="0" dirty="0" smtClean="0">
                <a:solidFill>
                  <a:srgbClr val="036A66"/>
                </a:solidFill>
                <a:latin typeface="+mn-lt"/>
              </a:rPr>
              <a:t> = { </a:t>
            </a:r>
            <a:r>
              <a:rPr lang="en-US" sz="2000" i="0" dirty="0" err="1" smtClean="0">
                <a:solidFill>
                  <a:srgbClr val="C00000"/>
                </a:solidFill>
                <a:latin typeface="+mn-lt"/>
              </a:rPr>
              <a:t>i</a:t>
            </a:r>
            <a:r>
              <a:rPr lang="en-US" sz="2000" i="0" dirty="0" smtClean="0">
                <a:solidFill>
                  <a:srgbClr val="036A66"/>
                </a:solidFill>
                <a:latin typeface="+mn-lt"/>
              </a:rPr>
              <a:t> | </a:t>
            </a:r>
            <a:r>
              <a:rPr lang="en-US" sz="2000" i="0" dirty="0" err="1" smtClean="0">
                <a:solidFill>
                  <a:srgbClr val="C00000"/>
                </a:solidFill>
                <a:latin typeface="+mn-lt"/>
              </a:rPr>
              <a:t>i</a:t>
            </a:r>
            <a:r>
              <a:rPr lang="en-US" sz="2000" i="0" dirty="0" smtClean="0">
                <a:solidFill>
                  <a:srgbClr val="036A66"/>
                </a:solidFill>
                <a:latin typeface="+mn-lt"/>
              </a:rPr>
              <a:t> </a:t>
            </a:r>
            <a:r>
              <a:rPr lang="en-US" sz="2000" b="1" i="0" dirty="0" smtClean="0">
                <a:solidFill>
                  <a:srgbClr val="036A66"/>
                </a:solidFill>
                <a:latin typeface="+mn-lt"/>
              </a:rPr>
              <a:t>passes</a:t>
            </a:r>
            <a:r>
              <a:rPr lang="en-US" sz="2000" i="0" dirty="0" smtClean="0">
                <a:solidFill>
                  <a:srgbClr val="036A66"/>
                </a:solidFill>
                <a:latin typeface="+mn-lt"/>
              </a:rPr>
              <a:t> </a:t>
            </a:r>
            <a:r>
              <a:rPr lang="en-US" sz="2000" i="0" dirty="0" smtClean="0">
                <a:solidFill>
                  <a:srgbClr val="C00000"/>
                </a:solidFill>
                <a:latin typeface="+mn-lt"/>
              </a:rPr>
              <a:t>T</a:t>
            </a:r>
            <a:r>
              <a:rPr lang="en-US" sz="2000" i="0" dirty="0" smtClean="0">
                <a:solidFill>
                  <a:srgbClr val="036A66"/>
                </a:solidFill>
                <a:latin typeface="+mn-lt"/>
              </a:rPr>
              <a:t> } </a:t>
            </a:r>
            <a:endParaRPr lang="en-US" sz="2000" i="0" dirty="0">
              <a:solidFill>
                <a:srgbClr val="036A66"/>
              </a:solidFill>
              <a:latin typeface="+mn-lt"/>
            </a:endParaRPr>
          </a:p>
        </p:txBody>
      </p:sp>
      <p:sp>
        <p:nvSpPr>
          <p:cNvPr id="51" name="TextBox 50"/>
          <p:cNvSpPr txBox="1"/>
          <p:nvPr/>
        </p:nvSpPr>
        <p:spPr>
          <a:xfrm>
            <a:off x="5916175" y="1508750"/>
            <a:ext cx="2916183" cy="1039515"/>
          </a:xfrm>
          <a:prstGeom prst="rect">
            <a:avLst/>
          </a:prstGeom>
          <a:noFill/>
        </p:spPr>
        <p:txBody>
          <a:bodyPr wrap="none" rtlCol="0">
            <a:spAutoFit/>
          </a:bodyPr>
          <a:lstStyle/>
          <a:p>
            <a:pPr>
              <a:lnSpc>
                <a:spcPct val="150000"/>
              </a:lnSpc>
            </a:pPr>
            <a:r>
              <a:rPr lang="en-US" sz="2000" i="0" dirty="0" smtClean="0">
                <a:solidFill>
                  <a:srgbClr val="036A66"/>
                </a:solidFill>
                <a:latin typeface="+mn-lt"/>
              </a:rPr>
              <a:t>measure for test quality:</a:t>
            </a:r>
          </a:p>
          <a:p>
            <a:pPr>
              <a:lnSpc>
                <a:spcPct val="150000"/>
              </a:lnSpc>
            </a:pPr>
            <a:r>
              <a:rPr lang="en-US" sz="2000" i="0" dirty="0" smtClean="0">
                <a:solidFill>
                  <a:srgbClr val="036A66"/>
                </a:solidFill>
                <a:latin typeface="+mn-lt"/>
              </a:rPr>
              <a:t>     area  </a:t>
            </a:r>
            <a:r>
              <a:rPr lang="en-US" sz="2000" i="0" dirty="0" smtClean="0">
                <a:solidFill>
                  <a:srgbClr val="C00000"/>
                </a:solidFill>
                <a:latin typeface="+mn-lt"/>
              </a:rPr>
              <a:t>P</a:t>
            </a:r>
            <a:r>
              <a:rPr lang="en-US" sz="2000" i="0" baseline="-14000" dirty="0" smtClean="0">
                <a:solidFill>
                  <a:srgbClr val="C00000"/>
                </a:solidFill>
                <a:latin typeface="+mn-lt"/>
              </a:rPr>
              <a:t>T </a:t>
            </a:r>
            <a:r>
              <a:rPr lang="en-US" sz="2400" i="0" dirty="0" smtClean="0">
                <a:solidFill>
                  <a:srgbClr val="036A66"/>
                </a:solidFill>
                <a:latin typeface="+mn-lt"/>
              </a:rPr>
              <a:t>\</a:t>
            </a:r>
            <a:r>
              <a:rPr lang="en-US" sz="2400" i="0" dirty="0" smtClean="0">
                <a:solidFill>
                  <a:srgbClr val="C00000"/>
                </a:solidFill>
                <a:latin typeface="+mn-lt"/>
              </a:rPr>
              <a:t> </a:t>
            </a:r>
            <a:r>
              <a:rPr lang="en-US" sz="2000" i="0" dirty="0" smtClean="0">
                <a:solidFill>
                  <a:srgbClr val="C00000"/>
                </a:solidFill>
                <a:latin typeface="+mn-lt"/>
              </a:rPr>
              <a:t>C</a:t>
            </a:r>
            <a:r>
              <a:rPr lang="en-US" sz="2400" i="0" baseline="-14000" dirty="0" smtClean="0">
                <a:solidFill>
                  <a:srgbClr val="C00000"/>
                </a:solidFill>
                <a:latin typeface="+mn-lt"/>
              </a:rPr>
              <a:t>S</a:t>
            </a:r>
            <a:endParaRPr lang="en-US" sz="2000" i="0" dirty="0" smtClean="0">
              <a:solidFill>
                <a:srgbClr val="036A66"/>
              </a:solidFill>
              <a:latin typeface="+mn-lt"/>
            </a:endParaRPr>
          </a:p>
        </p:txBody>
      </p:sp>
      <p:sp>
        <p:nvSpPr>
          <p:cNvPr id="57" name="TextBox 56"/>
          <p:cNvSpPr txBox="1"/>
          <p:nvPr/>
        </p:nvSpPr>
        <p:spPr>
          <a:xfrm>
            <a:off x="2037270" y="5464465"/>
            <a:ext cx="550151" cy="800219"/>
          </a:xfrm>
          <a:prstGeom prst="rect">
            <a:avLst/>
          </a:prstGeom>
          <a:noFill/>
        </p:spPr>
        <p:txBody>
          <a:bodyPr wrap="none" rtlCol="0">
            <a:spAutoFit/>
          </a:bodyPr>
          <a:lstStyle/>
          <a:p>
            <a:pPr lvl="0"/>
            <a:r>
              <a:rPr kumimoji="1" lang="en-US" sz="2800" dirty="0" smtClean="0">
                <a:solidFill>
                  <a:srgbClr val="000066"/>
                </a:solidFill>
                <a:latin typeface="Arial"/>
                <a:ea typeface="+mn-ea"/>
                <a:cs typeface="+mn-cs"/>
              </a:rPr>
              <a:t>F</a:t>
            </a:r>
            <a:r>
              <a:rPr kumimoji="1" lang="en-US" sz="2800" baseline="-10000" dirty="0" smtClean="0">
                <a:solidFill>
                  <a:srgbClr val="000066"/>
                </a:solidFill>
                <a:latin typeface="Arial"/>
                <a:ea typeface="+mn-ea"/>
                <a:cs typeface="+mn-cs"/>
              </a:rPr>
              <a:t>T</a:t>
            </a:r>
          </a:p>
          <a:p>
            <a:endParaRPr lang="en-US" dirty="0">
              <a:solidFill>
                <a:srgbClr val="000066"/>
              </a:solidFill>
            </a:endParaRPr>
          </a:p>
        </p:txBody>
      </p:sp>
      <p:sp>
        <p:nvSpPr>
          <p:cNvPr id="19" name="Oval 18"/>
          <p:cNvSpPr/>
          <p:nvPr/>
        </p:nvSpPr>
        <p:spPr bwMode="auto">
          <a:xfrm>
            <a:off x="2997394" y="4657960"/>
            <a:ext cx="3187615" cy="1420985"/>
          </a:xfrm>
          <a:prstGeom prst="ellipse">
            <a:avLst/>
          </a:prstGeom>
          <a:ln>
            <a:no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400" b="0" u="none" strike="noStrike" cap="none" normalizeH="0" baseline="0" dirty="0" smtClean="0">
                <a:ln>
                  <a:noFill/>
                </a:ln>
                <a:solidFill>
                  <a:schemeClr val="bg1"/>
                </a:solidFill>
                <a:effectLst/>
              </a:rPr>
              <a:t> </a:t>
            </a:r>
          </a:p>
          <a:p>
            <a:pPr marL="0" marR="0" indent="0" algn="l" defTabSz="914400" rtl="0" eaLnBrk="1" fontAlgn="base" latinLnBrk="0" hangingPunct="1">
              <a:lnSpc>
                <a:spcPct val="100000"/>
              </a:lnSpc>
              <a:spcBef>
                <a:spcPct val="0"/>
              </a:spcBef>
              <a:spcAft>
                <a:spcPct val="0"/>
              </a:spcAft>
              <a:buClrTx/>
              <a:buSzTx/>
              <a:buFontTx/>
              <a:buNone/>
              <a:tabLst/>
            </a:pPr>
            <a:r>
              <a:rPr kumimoji="1" lang="en-US" sz="2800" b="0" u="none" strike="noStrike" cap="none" normalizeH="0" baseline="0" dirty="0" smtClean="0">
                <a:ln>
                  <a:noFill/>
                </a:ln>
                <a:solidFill>
                  <a:schemeClr val="bg1"/>
                </a:solidFill>
                <a:effectLst/>
              </a:rPr>
              <a:t>P</a:t>
            </a:r>
            <a:r>
              <a:rPr kumimoji="1" lang="en-US" sz="2800" b="0" u="none" strike="noStrike" cap="none" normalizeH="0" baseline="-10000" dirty="0" smtClean="0">
                <a:ln>
                  <a:noFill/>
                </a:ln>
                <a:solidFill>
                  <a:schemeClr val="bg1"/>
                </a:solidFill>
                <a:effectLst/>
              </a:rPr>
              <a:t>T</a:t>
            </a:r>
          </a:p>
        </p:txBody>
      </p:sp>
      <p:grpSp>
        <p:nvGrpSpPr>
          <p:cNvPr id="6" name="Group 60"/>
          <p:cNvGrpSpPr/>
          <p:nvPr/>
        </p:nvGrpSpPr>
        <p:grpSpPr>
          <a:xfrm>
            <a:off x="3074205" y="3034665"/>
            <a:ext cx="3110804" cy="2333787"/>
            <a:chOff x="3074205" y="3034665"/>
            <a:chExt cx="3110804" cy="2333787"/>
          </a:xfrm>
        </p:grpSpPr>
        <p:cxnSp>
          <p:nvCxnSpPr>
            <p:cNvPr id="27" name="Straight Connector 26"/>
            <p:cNvCxnSpPr>
              <a:stCxn id="7" idx="1"/>
            </p:cNvCxnSpPr>
            <p:nvPr/>
          </p:nvCxnSpPr>
          <p:spPr bwMode="auto">
            <a:xfrm rot="16200000" flipH="1" flipV="1">
              <a:off x="2987111" y="3121759"/>
              <a:ext cx="2122559" cy="1948371"/>
            </a:xfrm>
            <a:prstGeom prst="line">
              <a:avLst/>
            </a:prstGeom>
            <a:solidFill>
              <a:schemeClr val="accent1"/>
            </a:solidFill>
            <a:ln w="12700" cap="sq" cmpd="sng" algn="ctr">
              <a:solidFill>
                <a:schemeClr val="tx1"/>
              </a:solidFill>
              <a:prstDash val="dash"/>
              <a:round/>
              <a:headEnd type="none" w="sm" len="sm"/>
              <a:tailEnd type="none" w="sm" len="sm"/>
            </a:ln>
            <a:effectLst/>
          </p:spPr>
        </p:cxnSp>
        <p:cxnSp>
          <p:nvCxnSpPr>
            <p:cNvPr id="29" name="Straight Connector 28"/>
            <p:cNvCxnSpPr>
              <a:stCxn id="7" idx="7"/>
              <a:endCxn id="19" idx="6"/>
            </p:cNvCxnSpPr>
            <p:nvPr/>
          </p:nvCxnSpPr>
          <p:spPr bwMode="auto">
            <a:xfrm rot="16200000" flipH="1">
              <a:off x="4504790" y="3688234"/>
              <a:ext cx="2333787" cy="1026650"/>
            </a:xfrm>
            <a:prstGeom prst="line">
              <a:avLst/>
            </a:prstGeom>
            <a:solidFill>
              <a:schemeClr val="accent1"/>
            </a:solidFill>
            <a:ln w="12700" cap="sq" cmpd="sng" algn="ctr">
              <a:solidFill>
                <a:schemeClr val="tx1"/>
              </a:solidFill>
              <a:prstDash val="dash"/>
              <a:round/>
              <a:headEnd type="none" w="sm" len="sm"/>
              <a:tailEnd type="none" w="sm" len="sm"/>
            </a:ln>
            <a:effectLst/>
          </p:spPr>
        </p:cxnSp>
      </p:grpSp>
      <p:grpSp>
        <p:nvGrpSpPr>
          <p:cNvPr id="10" name="Group 53"/>
          <p:cNvGrpSpPr/>
          <p:nvPr/>
        </p:nvGrpSpPr>
        <p:grpSpPr>
          <a:xfrm>
            <a:off x="4149545" y="2737710"/>
            <a:ext cx="1459390" cy="2919999"/>
            <a:chOff x="4149545" y="2737710"/>
            <a:chExt cx="1459390" cy="2919999"/>
          </a:xfrm>
        </p:grpSpPr>
        <p:sp>
          <p:nvSpPr>
            <p:cNvPr id="7" name="Oval 6"/>
            <p:cNvSpPr/>
            <p:nvPr/>
          </p:nvSpPr>
          <p:spPr bwMode="auto">
            <a:xfrm>
              <a:off x="4994455" y="3006545"/>
              <a:ext cx="192025" cy="192025"/>
            </a:xfrm>
            <a:prstGeom prst="ellipse">
              <a:avLst/>
            </a:prstGeom>
            <a:solidFill>
              <a:srgbClr val="C00000"/>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sp>
          <p:nvSpPr>
            <p:cNvPr id="9" name="Oval 8"/>
            <p:cNvSpPr/>
            <p:nvPr/>
          </p:nvSpPr>
          <p:spPr bwMode="auto">
            <a:xfrm>
              <a:off x="4149545" y="4965200"/>
              <a:ext cx="1459390" cy="692509"/>
            </a:xfrm>
            <a:prstGeom prst="ellipse">
              <a:avLst/>
            </a:prstGeom>
            <a:solidFill>
              <a:srgbClr val="C00000"/>
            </a:solidFill>
            <a:ln>
              <a:no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u="none" strike="noStrike" cap="none" normalizeH="0" baseline="0" dirty="0" smtClean="0">
                  <a:ln>
                    <a:noFill/>
                  </a:ln>
                  <a:solidFill>
                    <a:schemeClr val="bg1"/>
                  </a:solidFill>
                  <a:effectLst/>
                </a:rPr>
                <a:t>C</a:t>
              </a:r>
              <a:r>
                <a:rPr kumimoji="1" lang="en-US" sz="2800" b="0" u="none" strike="noStrike" cap="none" normalizeH="0" baseline="-10000" dirty="0" smtClean="0">
                  <a:ln>
                    <a:noFill/>
                  </a:ln>
                  <a:solidFill>
                    <a:schemeClr val="bg1"/>
                  </a:solidFill>
                  <a:effectLst/>
                </a:rPr>
                <a:t>S</a:t>
              </a:r>
            </a:p>
          </p:txBody>
        </p:sp>
        <p:cxnSp>
          <p:nvCxnSpPr>
            <p:cNvPr id="11" name="Straight Connector 10"/>
            <p:cNvCxnSpPr>
              <a:stCxn id="7" idx="1"/>
              <a:endCxn id="9" idx="2"/>
            </p:cNvCxnSpPr>
            <p:nvPr/>
          </p:nvCxnSpPr>
          <p:spPr bwMode="auto">
            <a:xfrm rot="16200000" flipH="1" flipV="1">
              <a:off x="3447666" y="3736544"/>
              <a:ext cx="2276789" cy="873031"/>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8" name="TextBox 37"/>
            <p:cNvSpPr txBox="1"/>
            <p:nvPr/>
          </p:nvSpPr>
          <p:spPr>
            <a:xfrm>
              <a:off x="4648810" y="2737710"/>
              <a:ext cx="391454" cy="461665"/>
            </a:xfrm>
            <a:prstGeom prst="rect">
              <a:avLst/>
            </a:prstGeom>
            <a:noFill/>
          </p:spPr>
          <p:txBody>
            <a:bodyPr wrap="none" rtlCol="0">
              <a:spAutoFit/>
            </a:bodyPr>
            <a:lstStyle/>
            <a:p>
              <a:r>
                <a:rPr lang="en-US" sz="2400" b="1" i="0" dirty="0" smtClean="0">
                  <a:solidFill>
                    <a:srgbClr val="C00000"/>
                  </a:solidFill>
                  <a:latin typeface="+mn-lt"/>
                </a:rPr>
                <a:t>S</a:t>
              </a:r>
              <a:endParaRPr lang="en-US" sz="2400" b="1" i="0" dirty="0">
                <a:solidFill>
                  <a:srgbClr val="C00000"/>
                </a:solidFill>
                <a:latin typeface="+mn-lt"/>
              </a:endParaRPr>
            </a:p>
          </p:txBody>
        </p:sp>
        <p:cxnSp>
          <p:nvCxnSpPr>
            <p:cNvPr id="13" name="Straight Connector 12"/>
            <p:cNvCxnSpPr>
              <a:stCxn id="7" idx="6"/>
              <a:endCxn id="9" idx="6"/>
            </p:cNvCxnSpPr>
            <p:nvPr/>
          </p:nvCxnSpPr>
          <p:spPr bwMode="auto">
            <a:xfrm>
              <a:off x="5186480" y="3102558"/>
              <a:ext cx="422455" cy="2208897"/>
            </a:xfrm>
            <a:prstGeom prst="line">
              <a:avLst/>
            </a:prstGeom>
            <a:solidFill>
              <a:schemeClr val="accent1"/>
            </a:solidFill>
            <a:ln w="12700" cap="sq" cmpd="sng" algn="ctr">
              <a:solidFill>
                <a:schemeClr val="tx1"/>
              </a:solidFill>
              <a:prstDash val="solid"/>
              <a:round/>
              <a:headEnd type="none" w="sm" len="sm"/>
              <a:tailEnd type="none" w="sm" len="sm"/>
            </a:ln>
            <a:effectLst/>
          </p:spPr>
        </p:cxnSp>
      </p:grpSp>
      <p:grpSp>
        <p:nvGrpSpPr>
          <p:cNvPr id="12" name="Group 57"/>
          <p:cNvGrpSpPr/>
          <p:nvPr/>
        </p:nvGrpSpPr>
        <p:grpSpPr>
          <a:xfrm>
            <a:off x="3035800" y="1470345"/>
            <a:ext cx="3149208" cy="3898108"/>
            <a:chOff x="3035800" y="1470345"/>
            <a:chExt cx="3149208" cy="3898108"/>
          </a:xfrm>
        </p:grpSpPr>
        <p:sp>
          <p:nvSpPr>
            <p:cNvPr id="8" name="Oval 7"/>
            <p:cNvSpPr/>
            <p:nvPr/>
          </p:nvSpPr>
          <p:spPr bwMode="auto">
            <a:xfrm>
              <a:off x="5032860" y="1700775"/>
              <a:ext cx="192025" cy="192025"/>
            </a:xfrm>
            <a:prstGeom prst="ellipse">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cxnSp>
          <p:nvCxnSpPr>
            <p:cNvPr id="33" name="Straight Connector 32"/>
            <p:cNvCxnSpPr>
              <a:stCxn id="8" idx="1"/>
            </p:cNvCxnSpPr>
            <p:nvPr/>
          </p:nvCxnSpPr>
          <p:spPr bwMode="auto">
            <a:xfrm rot="16200000" flipH="1" flipV="1">
              <a:off x="2290678" y="2474017"/>
              <a:ext cx="3515425" cy="2025181"/>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5" name="Straight Connector 34"/>
            <p:cNvCxnSpPr>
              <a:stCxn id="8" idx="7"/>
              <a:endCxn id="19" idx="6"/>
            </p:cNvCxnSpPr>
            <p:nvPr/>
          </p:nvCxnSpPr>
          <p:spPr bwMode="auto">
            <a:xfrm rot="16200000" flipH="1">
              <a:off x="3871107" y="3054552"/>
              <a:ext cx="3639557" cy="98824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9" name="TextBox 38"/>
            <p:cNvSpPr txBox="1"/>
            <p:nvPr/>
          </p:nvSpPr>
          <p:spPr>
            <a:xfrm>
              <a:off x="4687215" y="1470345"/>
              <a:ext cx="482824" cy="461665"/>
            </a:xfrm>
            <a:prstGeom prst="rect">
              <a:avLst/>
            </a:prstGeom>
            <a:noFill/>
          </p:spPr>
          <p:txBody>
            <a:bodyPr wrap="none" rtlCol="0">
              <a:spAutoFit/>
            </a:bodyPr>
            <a:lstStyle/>
            <a:p>
              <a:r>
                <a:rPr lang="en-US" sz="2400" b="1" i="0" dirty="0" smtClean="0">
                  <a:solidFill>
                    <a:srgbClr val="0070C0"/>
                  </a:solidFill>
                  <a:latin typeface="+mn-lt"/>
                </a:rPr>
                <a:t>S’</a:t>
              </a:r>
              <a:endParaRPr lang="en-US" sz="2400" b="1" i="0" dirty="0">
                <a:solidFill>
                  <a:srgbClr val="0070C0"/>
                </a:solidFill>
                <a:latin typeface="+mn-lt"/>
              </a:endParaRPr>
            </a:p>
          </p:txBody>
        </p:sp>
      </p:grpSp>
      <p:sp>
        <p:nvSpPr>
          <p:cNvPr id="62" name="TextBox 61"/>
          <p:cNvSpPr txBox="1"/>
          <p:nvPr/>
        </p:nvSpPr>
        <p:spPr>
          <a:xfrm>
            <a:off x="5836556" y="2545685"/>
            <a:ext cx="3432478" cy="1015663"/>
          </a:xfrm>
          <a:prstGeom prst="rect">
            <a:avLst/>
          </a:prstGeom>
          <a:noFill/>
        </p:spPr>
        <p:txBody>
          <a:bodyPr wrap="none" rtlCol="0">
            <a:spAutoFit/>
          </a:bodyPr>
          <a:lstStyle/>
          <a:p>
            <a:pPr>
              <a:lnSpc>
                <a:spcPct val="150000"/>
              </a:lnSpc>
            </a:pPr>
            <a:r>
              <a:rPr lang="en-US" sz="2000" i="0" dirty="0" smtClean="0">
                <a:solidFill>
                  <a:srgbClr val="036A66"/>
                </a:solidFill>
                <a:latin typeface="+mn-lt"/>
              </a:rPr>
              <a:t>weaker model </a:t>
            </a:r>
            <a:r>
              <a:rPr lang="en-US" sz="2000" i="0" dirty="0" smtClean="0">
                <a:solidFill>
                  <a:srgbClr val="C00000"/>
                </a:solidFill>
                <a:latin typeface="+mn-lt"/>
              </a:rPr>
              <a:t>s’</a:t>
            </a:r>
            <a:r>
              <a:rPr lang="en-US" sz="2000" i="0" dirty="0" smtClean="0">
                <a:solidFill>
                  <a:srgbClr val="036A66"/>
                </a:solidFill>
                <a:latin typeface="+mn-lt"/>
              </a:rPr>
              <a:t>:</a:t>
            </a:r>
          </a:p>
          <a:p>
            <a:pPr>
              <a:lnSpc>
                <a:spcPct val="150000"/>
              </a:lnSpc>
            </a:pPr>
            <a:r>
              <a:rPr lang="en-US" sz="2000" i="0" dirty="0" smtClean="0">
                <a:solidFill>
                  <a:srgbClr val="036A66"/>
                </a:solidFill>
                <a:latin typeface="+mn-lt"/>
              </a:rPr>
              <a:t>{ </a:t>
            </a:r>
            <a:r>
              <a:rPr lang="en-US" sz="2000" i="0" dirty="0" err="1" smtClean="0">
                <a:solidFill>
                  <a:srgbClr val="C00000"/>
                </a:solidFill>
                <a:latin typeface="+mn-lt"/>
              </a:rPr>
              <a:t>i</a:t>
            </a:r>
            <a:r>
              <a:rPr lang="en-US" sz="2000" i="0" dirty="0" smtClean="0">
                <a:solidFill>
                  <a:srgbClr val="036A66"/>
                </a:solidFill>
                <a:latin typeface="+mn-lt"/>
              </a:rPr>
              <a:t> | </a:t>
            </a:r>
            <a:r>
              <a:rPr lang="en-US" sz="2000" b="1" i="0" dirty="0" err="1" smtClean="0">
                <a:solidFill>
                  <a:srgbClr val="C00000"/>
                </a:solidFill>
                <a:latin typeface="+mn-lt"/>
              </a:rPr>
              <a:t>i</a:t>
            </a:r>
            <a:r>
              <a:rPr lang="en-US" sz="2000" b="1" i="0" dirty="0" smtClean="0">
                <a:solidFill>
                  <a:srgbClr val="036A66"/>
                </a:solidFill>
                <a:latin typeface="+mn-lt"/>
              </a:rPr>
              <a:t> </a:t>
            </a:r>
            <a:r>
              <a:rPr lang="en-US" sz="2000" b="1" i="0" dirty="0" err="1" smtClean="0">
                <a:solidFill>
                  <a:srgbClr val="036A66"/>
                </a:solidFill>
                <a:latin typeface="+mn-lt"/>
              </a:rPr>
              <a:t>ioco</a:t>
            </a:r>
            <a:r>
              <a:rPr lang="en-US" sz="2000" b="1" i="0" dirty="0" smtClean="0">
                <a:solidFill>
                  <a:srgbClr val="036A66"/>
                </a:solidFill>
                <a:latin typeface="+mn-lt"/>
              </a:rPr>
              <a:t> </a:t>
            </a:r>
            <a:r>
              <a:rPr lang="en-US" sz="2000" i="0" dirty="0" smtClean="0">
                <a:solidFill>
                  <a:srgbClr val="C00000"/>
                </a:solidFill>
                <a:latin typeface="+mn-lt"/>
              </a:rPr>
              <a:t>s</a:t>
            </a:r>
            <a:r>
              <a:rPr lang="en-US" sz="2000" i="0" dirty="0" smtClean="0">
                <a:solidFill>
                  <a:srgbClr val="036A66"/>
                </a:solidFill>
                <a:latin typeface="+mn-lt"/>
              </a:rPr>
              <a:t> } </a:t>
            </a:r>
            <a:r>
              <a:rPr lang="en-US" sz="2000" i="0" dirty="0" smtClean="0">
                <a:solidFill>
                  <a:srgbClr val="036A66"/>
                </a:solidFill>
                <a:latin typeface="+mn-lt"/>
                <a:sym typeface="Symbol"/>
              </a:rPr>
              <a:t> </a:t>
            </a:r>
            <a:r>
              <a:rPr lang="en-US" sz="2000" i="0" dirty="0" smtClean="0">
                <a:solidFill>
                  <a:srgbClr val="036A66"/>
                </a:solidFill>
                <a:latin typeface="+mn-lt"/>
              </a:rPr>
              <a:t>{ </a:t>
            </a:r>
            <a:r>
              <a:rPr lang="en-US" sz="2000" i="0" dirty="0" err="1" smtClean="0">
                <a:solidFill>
                  <a:srgbClr val="C00000"/>
                </a:solidFill>
                <a:latin typeface="+mn-lt"/>
              </a:rPr>
              <a:t>i</a:t>
            </a:r>
            <a:r>
              <a:rPr lang="en-US" sz="2000" i="0" dirty="0" smtClean="0">
                <a:solidFill>
                  <a:srgbClr val="036A66"/>
                </a:solidFill>
                <a:latin typeface="+mn-lt"/>
              </a:rPr>
              <a:t> | </a:t>
            </a:r>
            <a:r>
              <a:rPr lang="en-US" sz="2000" i="0" dirty="0" err="1" smtClean="0">
                <a:solidFill>
                  <a:srgbClr val="C00000"/>
                </a:solidFill>
                <a:latin typeface="+mn-lt"/>
              </a:rPr>
              <a:t>i</a:t>
            </a:r>
            <a:r>
              <a:rPr lang="en-US" sz="2000" i="0" dirty="0" smtClean="0">
                <a:solidFill>
                  <a:srgbClr val="036A66"/>
                </a:solidFill>
                <a:latin typeface="+mn-lt"/>
              </a:rPr>
              <a:t> </a:t>
            </a:r>
            <a:r>
              <a:rPr lang="en-US" sz="2000" b="1" i="0" dirty="0" err="1" smtClean="0">
                <a:solidFill>
                  <a:srgbClr val="036A66"/>
                </a:solidFill>
                <a:latin typeface="+mn-lt"/>
              </a:rPr>
              <a:t>ioco</a:t>
            </a:r>
            <a:r>
              <a:rPr lang="en-US" sz="2000" i="0" dirty="0" smtClean="0">
                <a:solidFill>
                  <a:srgbClr val="036A66"/>
                </a:solidFill>
                <a:latin typeface="+mn-lt"/>
              </a:rPr>
              <a:t> </a:t>
            </a:r>
            <a:r>
              <a:rPr lang="en-US" sz="2000" i="0" dirty="0" smtClean="0">
                <a:solidFill>
                  <a:srgbClr val="C00000"/>
                </a:solidFill>
                <a:latin typeface="+mn-lt"/>
              </a:rPr>
              <a:t>s’</a:t>
            </a:r>
            <a:r>
              <a:rPr lang="en-US" sz="2000" i="0" dirty="0" smtClean="0">
                <a:solidFill>
                  <a:srgbClr val="036A66"/>
                </a:solidFill>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19" grpId="0" animBg="1"/>
      <p:bldP spid="6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153955" y="4120290"/>
            <a:ext cx="6528849" cy="2304300"/>
          </a:xfrm>
          <a:prstGeom prst="ellipse">
            <a:avLst/>
          </a:prstGeom>
          <a:solidFill>
            <a:srgbClr val="9ED6EC"/>
          </a:solidFill>
          <a:ln>
            <a:no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800" dirty="0" smtClean="0">
              <a:solidFill>
                <a:schemeClr val="tx1"/>
              </a:solidFill>
            </a:endParaRPr>
          </a:p>
        </p:txBody>
      </p:sp>
      <p:sp>
        <p:nvSpPr>
          <p:cNvPr id="41" name="Oval 40"/>
          <p:cNvSpPr/>
          <p:nvPr/>
        </p:nvSpPr>
        <p:spPr bwMode="auto">
          <a:xfrm>
            <a:off x="3688685" y="4657960"/>
            <a:ext cx="3187615" cy="1420985"/>
          </a:xfrm>
          <a:prstGeom prst="ellipse">
            <a:avLst/>
          </a:prstGeom>
          <a:solidFill>
            <a:schemeClr val="accent4"/>
          </a:solidFill>
          <a:ln>
            <a:no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u="none" strike="noStrike" cap="none" normalizeH="0" baseline="0" dirty="0" smtClean="0">
              <a:ln>
                <a:noFill/>
              </a:ln>
              <a:solidFill>
                <a:srgbClr val="C00000"/>
              </a:solidFill>
              <a:effectLst/>
            </a:endParaRPr>
          </a:p>
        </p:txBody>
      </p:sp>
      <p:sp>
        <p:nvSpPr>
          <p:cNvPr id="40" name="TextBox 39"/>
          <p:cNvSpPr txBox="1"/>
          <p:nvPr/>
        </p:nvSpPr>
        <p:spPr>
          <a:xfrm>
            <a:off x="6837895" y="6040539"/>
            <a:ext cx="1864613" cy="369332"/>
          </a:xfrm>
          <a:prstGeom prst="rect">
            <a:avLst/>
          </a:prstGeom>
          <a:noFill/>
        </p:spPr>
        <p:txBody>
          <a:bodyPr wrap="none" rtlCol="0">
            <a:spAutoFit/>
          </a:bodyPr>
          <a:lstStyle/>
          <a:p>
            <a:r>
              <a:rPr lang="en-US" dirty="0" smtClean="0">
                <a:latin typeface="+mn-lt"/>
              </a:rPr>
              <a:t>implementations</a:t>
            </a:r>
            <a:endParaRPr lang="en-US" dirty="0">
              <a:latin typeface="+mn-lt"/>
            </a:endParaRPr>
          </a:p>
        </p:txBody>
      </p:sp>
      <p:sp>
        <p:nvSpPr>
          <p:cNvPr id="2" name="Title 1"/>
          <p:cNvSpPr>
            <a:spLocks noGrp="1"/>
          </p:cNvSpPr>
          <p:nvPr>
            <p:ph type="title"/>
          </p:nvPr>
        </p:nvSpPr>
        <p:spPr/>
        <p:txBody>
          <a:bodyPr/>
          <a:lstStyle/>
          <a:p>
            <a:r>
              <a:rPr lang="en-US" dirty="0" smtClean="0"/>
              <a:t>Test Selection:  Lattice of Specifications</a:t>
            </a:r>
            <a:endParaRPr lang="en-US" dirty="0"/>
          </a:p>
        </p:txBody>
      </p:sp>
      <p:sp>
        <p:nvSpPr>
          <p:cNvPr id="4" name="Slide Number Placeholder 3"/>
          <p:cNvSpPr>
            <a:spLocks noGrp="1"/>
          </p:cNvSpPr>
          <p:nvPr>
            <p:ph type="sldNum" sz="quarter" idx="10"/>
          </p:nvPr>
        </p:nvSpPr>
        <p:spPr/>
        <p:txBody>
          <a:bodyPr/>
          <a:lstStyle/>
          <a:p>
            <a:r>
              <a:rPr lang="en-US" smtClean="0"/>
              <a:t>   </a:t>
            </a:r>
            <a:fld id="{3B030DB6-B95F-4F15-B179-ED7DA24EE6E0}" type="slidenum">
              <a:rPr lang="en-US" smtClean="0"/>
              <a:pPr/>
              <a:t>53</a:t>
            </a:fld>
            <a:endParaRPr lang="en-US"/>
          </a:p>
        </p:txBody>
      </p:sp>
      <p:sp>
        <p:nvSpPr>
          <p:cNvPr id="49" name="TextBox 48"/>
          <p:cNvSpPr txBox="1"/>
          <p:nvPr/>
        </p:nvSpPr>
        <p:spPr>
          <a:xfrm>
            <a:off x="309045" y="1662370"/>
            <a:ext cx="3126177" cy="1077218"/>
          </a:xfrm>
          <a:prstGeom prst="rect">
            <a:avLst/>
          </a:prstGeom>
          <a:solidFill>
            <a:schemeClr val="accent2">
              <a:lumMod val="40000"/>
              <a:lumOff val="60000"/>
            </a:schemeClr>
          </a:solidFill>
        </p:spPr>
        <p:txBody>
          <a:bodyPr wrap="none" rtlCol="0">
            <a:spAutoFit/>
          </a:bodyPr>
          <a:lstStyle/>
          <a:p>
            <a:pPr>
              <a:spcBef>
                <a:spcPts val="600"/>
              </a:spcBef>
            </a:pPr>
            <a:r>
              <a:rPr lang="en-US" i="0" dirty="0" smtClean="0">
                <a:solidFill>
                  <a:srgbClr val="C00000"/>
                </a:solidFill>
                <a:latin typeface="+mn-lt"/>
                <a:sym typeface="Symbol"/>
              </a:rPr>
              <a:t>s</a:t>
            </a:r>
            <a:r>
              <a:rPr lang="en-US" i="0" baseline="-14000" dirty="0" smtClean="0">
                <a:solidFill>
                  <a:srgbClr val="C00000"/>
                </a:solidFill>
                <a:latin typeface="+mn-lt"/>
                <a:sym typeface="Symbol"/>
              </a:rPr>
              <a:t>1</a:t>
            </a:r>
            <a:r>
              <a:rPr lang="en-US" i="0" dirty="0" smtClean="0">
                <a:solidFill>
                  <a:srgbClr val="036A66"/>
                </a:solidFill>
                <a:latin typeface="+mn-lt"/>
                <a:sym typeface="Symbol"/>
              </a:rPr>
              <a:t> is stronger than </a:t>
            </a:r>
            <a:r>
              <a:rPr lang="en-US" i="0" dirty="0" smtClean="0">
                <a:solidFill>
                  <a:srgbClr val="C00000"/>
                </a:solidFill>
                <a:latin typeface="+mn-lt"/>
                <a:sym typeface="Symbol"/>
              </a:rPr>
              <a:t>s</a:t>
            </a:r>
            <a:r>
              <a:rPr lang="en-US" i="0" baseline="-14000" dirty="0" smtClean="0">
                <a:solidFill>
                  <a:srgbClr val="C00000"/>
                </a:solidFill>
                <a:latin typeface="+mn-lt"/>
                <a:sym typeface="Symbol"/>
              </a:rPr>
              <a:t>2</a:t>
            </a:r>
            <a:r>
              <a:rPr lang="en-US" i="0" dirty="0" smtClean="0">
                <a:solidFill>
                  <a:srgbClr val="C00000"/>
                </a:solidFill>
                <a:latin typeface="+mn-lt"/>
                <a:sym typeface="Symbol"/>
              </a:rPr>
              <a:t> </a:t>
            </a:r>
            <a:r>
              <a:rPr lang="en-US" i="0" dirty="0" smtClean="0">
                <a:solidFill>
                  <a:srgbClr val="036A66"/>
                </a:solidFill>
                <a:latin typeface="+mn-lt"/>
                <a:sym typeface="Symbol"/>
              </a:rPr>
              <a:t>  </a:t>
            </a:r>
            <a:r>
              <a:rPr lang="en-US" b="1" i="0" dirty="0" smtClean="0">
                <a:solidFill>
                  <a:srgbClr val="036A66"/>
                </a:solidFill>
                <a:latin typeface="+mn-lt"/>
                <a:sym typeface="Symbol"/>
              </a:rPr>
              <a:t> </a:t>
            </a:r>
          </a:p>
          <a:p>
            <a:pPr>
              <a:spcBef>
                <a:spcPts val="600"/>
              </a:spcBef>
            </a:pPr>
            <a:r>
              <a:rPr lang="en-US" i="0" dirty="0" smtClean="0">
                <a:solidFill>
                  <a:srgbClr val="C00000"/>
                </a:solidFill>
                <a:latin typeface="+mn-lt"/>
                <a:sym typeface="Symbol"/>
              </a:rPr>
              <a:t>s</a:t>
            </a:r>
            <a:r>
              <a:rPr lang="en-US" i="0" baseline="-14000" dirty="0" smtClean="0">
                <a:solidFill>
                  <a:srgbClr val="C00000"/>
                </a:solidFill>
                <a:latin typeface="+mn-lt"/>
                <a:sym typeface="Symbol"/>
              </a:rPr>
              <a:t>1</a:t>
            </a:r>
            <a:r>
              <a:rPr lang="en-US" i="0" dirty="0" smtClean="0">
                <a:solidFill>
                  <a:srgbClr val="036A66"/>
                </a:solidFill>
                <a:latin typeface="+mn-lt"/>
                <a:sym typeface="Symbol"/>
              </a:rPr>
              <a:t> </a:t>
            </a:r>
            <a:r>
              <a:rPr lang="en-US" b="1" i="0" dirty="0" smtClean="0">
                <a:solidFill>
                  <a:srgbClr val="036A66"/>
                </a:solidFill>
                <a:latin typeface="+mn-lt"/>
                <a:sym typeface="Symbol"/>
              </a:rPr>
              <a:t></a:t>
            </a:r>
            <a:r>
              <a:rPr lang="en-US" i="0" dirty="0" smtClean="0">
                <a:solidFill>
                  <a:srgbClr val="036A66"/>
                </a:solidFill>
                <a:latin typeface="+mn-lt"/>
                <a:sym typeface="Symbol"/>
              </a:rPr>
              <a:t> </a:t>
            </a:r>
            <a:r>
              <a:rPr lang="en-US" i="0" dirty="0" smtClean="0">
                <a:solidFill>
                  <a:srgbClr val="C00000"/>
                </a:solidFill>
                <a:latin typeface="+mn-lt"/>
                <a:sym typeface="Symbol"/>
              </a:rPr>
              <a:t>s</a:t>
            </a:r>
            <a:r>
              <a:rPr lang="en-US" i="0" baseline="-14000" dirty="0" smtClean="0">
                <a:solidFill>
                  <a:srgbClr val="C00000"/>
                </a:solidFill>
                <a:latin typeface="+mn-lt"/>
                <a:sym typeface="Symbol"/>
              </a:rPr>
              <a:t>2 </a:t>
            </a:r>
            <a:r>
              <a:rPr lang="en-US" i="0" dirty="0" smtClean="0">
                <a:solidFill>
                  <a:srgbClr val="C00000"/>
                </a:solidFill>
                <a:latin typeface="+mn-lt"/>
                <a:sym typeface="Symbol"/>
              </a:rPr>
              <a:t>  </a:t>
            </a:r>
            <a:r>
              <a:rPr lang="en-US" b="1" i="0" dirty="0" smtClean="0">
                <a:solidFill>
                  <a:srgbClr val="036A66"/>
                </a:solidFill>
                <a:latin typeface="+mn-lt"/>
                <a:sym typeface="Symbol"/>
              </a:rPr>
              <a:t></a:t>
            </a:r>
          </a:p>
          <a:p>
            <a:pPr>
              <a:spcBef>
                <a:spcPts val="600"/>
              </a:spcBef>
            </a:pPr>
            <a:r>
              <a:rPr lang="en-US" i="0" dirty="0" smtClean="0">
                <a:solidFill>
                  <a:srgbClr val="036A66"/>
                </a:solidFill>
                <a:latin typeface="+mn-lt"/>
              </a:rPr>
              <a:t>{ </a:t>
            </a:r>
            <a:r>
              <a:rPr lang="en-US" i="0" dirty="0" err="1" smtClean="0">
                <a:solidFill>
                  <a:srgbClr val="C00000"/>
                </a:solidFill>
                <a:latin typeface="+mn-lt"/>
              </a:rPr>
              <a:t>i</a:t>
            </a:r>
            <a:r>
              <a:rPr lang="en-US" i="0" dirty="0" smtClean="0">
                <a:solidFill>
                  <a:srgbClr val="036A66"/>
                </a:solidFill>
                <a:latin typeface="+mn-lt"/>
              </a:rPr>
              <a:t> | </a:t>
            </a:r>
            <a:r>
              <a:rPr lang="en-US" i="0" dirty="0" err="1" smtClean="0">
                <a:solidFill>
                  <a:srgbClr val="C00000"/>
                </a:solidFill>
                <a:latin typeface="+mn-lt"/>
              </a:rPr>
              <a:t>i</a:t>
            </a:r>
            <a:r>
              <a:rPr lang="en-US" i="0" dirty="0" smtClean="0">
                <a:solidFill>
                  <a:srgbClr val="036A66"/>
                </a:solidFill>
                <a:latin typeface="+mn-lt"/>
              </a:rPr>
              <a:t> </a:t>
            </a:r>
            <a:r>
              <a:rPr lang="en-US" i="0" dirty="0" err="1" smtClean="0">
                <a:solidFill>
                  <a:srgbClr val="036A66"/>
                </a:solidFill>
                <a:latin typeface="+mn-lt"/>
              </a:rPr>
              <a:t>ioco</a:t>
            </a:r>
            <a:r>
              <a:rPr lang="en-US" i="0" dirty="0" smtClean="0">
                <a:solidFill>
                  <a:srgbClr val="036A66"/>
                </a:solidFill>
                <a:latin typeface="+mn-lt"/>
              </a:rPr>
              <a:t> </a:t>
            </a:r>
            <a:r>
              <a:rPr lang="en-US" i="0" dirty="0" smtClean="0">
                <a:solidFill>
                  <a:srgbClr val="C00000"/>
                </a:solidFill>
                <a:latin typeface="+mn-lt"/>
              </a:rPr>
              <a:t>s</a:t>
            </a:r>
            <a:r>
              <a:rPr lang="en-US" i="0" baseline="-14000" dirty="0" smtClean="0">
                <a:solidFill>
                  <a:srgbClr val="C00000"/>
                </a:solidFill>
                <a:latin typeface="+mn-lt"/>
                <a:sym typeface="Symbol"/>
              </a:rPr>
              <a:t>1</a:t>
            </a:r>
            <a:r>
              <a:rPr lang="en-US" i="0" dirty="0" smtClean="0">
                <a:solidFill>
                  <a:srgbClr val="036A66"/>
                </a:solidFill>
                <a:latin typeface="+mn-lt"/>
              </a:rPr>
              <a:t> } </a:t>
            </a:r>
            <a:r>
              <a:rPr lang="en-US" b="1" i="0" dirty="0" smtClean="0">
                <a:solidFill>
                  <a:srgbClr val="036A66"/>
                </a:solidFill>
                <a:latin typeface="+mn-lt"/>
                <a:sym typeface="Symbol"/>
              </a:rPr>
              <a:t></a:t>
            </a:r>
            <a:r>
              <a:rPr lang="en-US" i="0" dirty="0" smtClean="0">
                <a:solidFill>
                  <a:srgbClr val="036A66"/>
                </a:solidFill>
                <a:latin typeface="+mn-lt"/>
                <a:sym typeface="Symbol"/>
              </a:rPr>
              <a:t> </a:t>
            </a:r>
            <a:r>
              <a:rPr lang="en-US" i="0" dirty="0" smtClean="0">
                <a:solidFill>
                  <a:srgbClr val="036A66"/>
                </a:solidFill>
                <a:latin typeface="+mn-lt"/>
              </a:rPr>
              <a:t>{ </a:t>
            </a:r>
            <a:r>
              <a:rPr lang="en-US" i="0" dirty="0" err="1" smtClean="0">
                <a:solidFill>
                  <a:srgbClr val="C00000"/>
                </a:solidFill>
                <a:latin typeface="+mn-lt"/>
              </a:rPr>
              <a:t>i</a:t>
            </a:r>
            <a:r>
              <a:rPr lang="en-US" i="0" dirty="0" smtClean="0">
                <a:solidFill>
                  <a:srgbClr val="036A66"/>
                </a:solidFill>
                <a:latin typeface="+mn-lt"/>
              </a:rPr>
              <a:t> | </a:t>
            </a:r>
            <a:r>
              <a:rPr lang="en-US" i="0" dirty="0" err="1" smtClean="0">
                <a:solidFill>
                  <a:srgbClr val="C00000"/>
                </a:solidFill>
                <a:latin typeface="+mn-lt"/>
              </a:rPr>
              <a:t>i</a:t>
            </a:r>
            <a:r>
              <a:rPr lang="en-US" i="0" dirty="0" smtClean="0">
                <a:solidFill>
                  <a:srgbClr val="036A66"/>
                </a:solidFill>
                <a:latin typeface="+mn-lt"/>
              </a:rPr>
              <a:t> </a:t>
            </a:r>
            <a:r>
              <a:rPr lang="en-US" i="0" dirty="0" err="1" smtClean="0">
                <a:solidFill>
                  <a:srgbClr val="036A66"/>
                </a:solidFill>
                <a:latin typeface="+mn-lt"/>
              </a:rPr>
              <a:t>ioco</a:t>
            </a:r>
            <a:r>
              <a:rPr lang="en-US" i="0" dirty="0" smtClean="0">
                <a:solidFill>
                  <a:srgbClr val="036A66"/>
                </a:solidFill>
                <a:latin typeface="+mn-lt"/>
              </a:rPr>
              <a:t> </a:t>
            </a:r>
            <a:r>
              <a:rPr lang="en-US" i="0" dirty="0" smtClean="0">
                <a:solidFill>
                  <a:srgbClr val="C00000"/>
                </a:solidFill>
                <a:latin typeface="+mn-lt"/>
              </a:rPr>
              <a:t>s</a:t>
            </a:r>
            <a:r>
              <a:rPr lang="en-US" i="0" baseline="-14000" dirty="0" smtClean="0">
                <a:solidFill>
                  <a:srgbClr val="C00000"/>
                </a:solidFill>
                <a:latin typeface="+mn-lt"/>
                <a:sym typeface="Symbol"/>
              </a:rPr>
              <a:t>2</a:t>
            </a:r>
            <a:r>
              <a:rPr lang="en-US" i="0" dirty="0" smtClean="0">
                <a:solidFill>
                  <a:srgbClr val="036A66"/>
                </a:solidFill>
                <a:latin typeface="+mn-lt"/>
              </a:rPr>
              <a:t> }</a:t>
            </a:r>
          </a:p>
        </p:txBody>
      </p:sp>
      <p:sp>
        <p:nvSpPr>
          <p:cNvPr id="19" name="Oval 18"/>
          <p:cNvSpPr/>
          <p:nvPr/>
        </p:nvSpPr>
        <p:spPr bwMode="auto">
          <a:xfrm>
            <a:off x="2344510" y="4619555"/>
            <a:ext cx="3187615" cy="1420985"/>
          </a:xfrm>
          <a:prstGeom prst="ellipse">
            <a:avLst/>
          </a:prstGeom>
          <a:solidFill>
            <a:schemeClr val="accent1"/>
          </a:solidFill>
          <a:ln>
            <a:no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400" b="0" u="none" strike="noStrike" cap="none" normalizeH="0" baseline="0" dirty="0" smtClean="0">
                <a:ln>
                  <a:noFill/>
                </a:ln>
                <a:solidFill>
                  <a:schemeClr val="bg1"/>
                </a:solidFill>
                <a:effectLst/>
              </a:rPr>
              <a:t> </a:t>
            </a:r>
          </a:p>
        </p:txBody>
      </p:sp>
      <p:sp>
        <p:nvSpPr>
          <p:cNvPr id="7" name="Oval 6"/>
          <p:cNvSpPr/>
          <p:nvPr/>
        </p:nvSpPr>
        <p:spPr bwMode="auto">
          <a:xfrm>
            <a:off x="4879240" y="3006545"/>
            <a:ext cx="192025" cy="192025"/>
          </a:xfrm>
          <a:prstGeom prst="ellipse">
            <a:avLst/>
          </a:prstGeom>
          <a:solidFill>
            <a:srgbClr val="C00000"/>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sp>
        <p:nvSpPr>
          <p:cNvPr id="9" name="Oval 8"/>
          <p:cNvSpPr/>
          <p:nvPr/>
        </p:nvSpPr>
        <p:spPr bwMode="auto">
          <a:xfrm>
            <a:off x="4264760" y="5080415"/>
            <a:ext cx="960126" cy="499264"/>
          </a:xfrm>
          <a:prstGeom prst="ellipse">
            <a:avLst/>
          </a:prstGeom>
          <a:solidFill>
            <a:srgbClr val="AC0000"/>
          </a:solidFill>
          <a:ln>
            <a:no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u="none" strike="noStrike" cap="none" normalizeH="0" baseline="0" dirty="0" smtClean="0">
                <a:ln>
                  <a:noFill/>
                </a:ln>
                <a:solidFill>
                  <a:schemeClr val="bg1"/>
                </a:solidFill>
                <a:effectLst/>
              </a:rPr>
              <a:t>C</a:t>
            </a:r>
            <a:r>
              <a:rPr kumimoji="1" lang="en-US" sz="2800" b="0" u="none" strike="noStrike" cap="none" normalizeH="0" baseline="-10000" dirty="0" smtClean="0">
                <a:ln>
                  <a:noFill/>
                </a:ln>
                <a:solidFill>
                  <a:schemeClr val="bg1"/>
                </a:solidFill>
                <a:effectLst/>
              </a:rPr>
              <a:t>S</a:t>
            </a:r>
            <a:r>
              <a:rPr kumimoji="1" lang="en-US" sz="2800" b="0" u="none" strike="noStrike" cap="none" normalizeH="0" baseline="-20000" dirty="0" smtClean="0">
                <a:ln>
                  <a:noFill/>
                </a:ln>
                <a:solidFill>
                  <a:schemeClr val="bg1"/>
                </a:solidFill>
                <a:effectLst/>
              </a:rPr>
              <a:t>1</a:t>
            </a:r>
          </a:p>
        </p:txBody>
      </p:sp>
      <p:cxnSp>
        <p:nvCxnSpPr>
          <p:cNvPr id="11" name="Straight Connector 10"/>
          <p:cNvCxnSpPr>
            <a:stCxn id="7" idx="3"/>
            <a:endCxn id="9" idx="2"/>
          </p:cNvCxnSpPr>
          <p:nvPr/>
        </p:nvCxnSpPr>
        <p:spPr bwMode="auto">
          <a:xfrm rot="5400000">
            <a:off x="3506262" y="3928948"/>
            <a:ext cx="2159598" cy="642601"/>
          </a:xfrm>
          <a:prstGeom prst="line">
            <a:avLst/>
          </a:prstGeom>
          <a:solidFill>
            <a:schemeClr val="accent1"/>
          </a:solidFill>
          <a:ln w="3175" cap="sq" cmpd="sng" algn="ctr">
            <a:solidFill>
              <a:schemeClr val="tx1"/>
            </a:solidFill>
            <a:prstDash val="dash"/>
            <a:round/>
            <a:headEnd type="none" w="sm" len="sm"/>
            <a:tailEnd type="none" w="sm" len="sm"/>
          </a:ln>
          <a:effectLst/>
        </p:spPr>
      </p:cxnSp>
      <p:sp>
        <p:nvSpPr>
          <p:cNvPr id="38" name="TextBox 37"/>
          <p:cNvSpPr txBox="1"/>
          <p:nvPr/>
        </p:nvSpPr>
        <p:spPr>
          <a:xfrm>
            <a:off x="5109670" y="3198570"/>
            <a:ext cx="503664" cy="461665"/>
          </a:xfrm>
          <a:prstGeom prst="rect">
            <a:avLst/>
          </a:prstGeom>
          <a:noFill/>
        </p:spPr>
        <p:txBody>
          <a:bodyPr wrap="none" rtlCol="0">
            <a:spAutoFit/>
          </a:bodyPr>
          <a:lstStyle/>
          <a:p>
            <a:r>
              <a:rPr lang="en-US" sz="2400" b="1" i="0" dirty="0" smtClean="0">
                <a:solidFill>
                  <a:srgbClr val="C00000"/>
                </a:solidFill>
                <a:latin typeface="+mn-lt"/>
              </a:rPr>
              <a:t>S</a:t>
            </a:r>
            <a:r>
              <a:rPr lang="en-US" sz="2400" b="1" i="0" baseline="-10000" dirty="0" smtClean="0">
                <a:solidFill>
                  <a:srgbClr val="C00000"/>
                </a:solidFill>
                <a:latin typeface="+mn-lt"/>
              </a:rPr>
              <a:t>1</a:t>
            </a:r>
            <a:endParaRPr lang="en-US" sz="2400" b="1" i="0" baseline="-10000" dirty="0">
              <a:solidFill>
                <a:srgbClr val="C00000"/>
              </a:solidFill>
              <a:latin typeface="+mn-lt"/>
            </a:endParaRPr>
          </a:p>
        </p:txBody>
      </p:sp>
      <p:cxnSp>
        <p:nvCxnSpPr>
          <p:cNvPr id="13" name="Straight Connector 12"/>
          <p:cNvCxnSpPr>
            <a:stCxn id="7" idx="5"/>
            <a:endCxn id="9" idx="6"/>
          </p:cNvCxnSpPr>
          <p:nvPr/>
        </p:nvCxnSpPr>
        <p:spPr bwMode="auto">
          <a:xfrm rot="16200000" flipH="1">
            <a:off x="4054216" y="4159377"/>
            <a:ext cx="2159598" cy="181742"/>
          </a:xfrm>
          <a:prstGeom prst="line">
            <a:avLst/>
          </a:prstGeom>
          <a:solidFill>
            <a:schemeClr val="accent1"/>
          </a:solidFill>
          <a:ln w="3175" cap="sq" cmpd="sng" algn="ctr">
            <a:solidFill>
              <a:schemeClr val="tx1"/>
            </a:solidFill>
            <a:prstDash val="dash"/>
            <a:round/>
            <a:headEnd type="none" w="sm" len="sm"/>
            <a:tailEnd type="none" w="sm" len="sm"/>
          </a:ln>
          <a:effectLst/>
        </p:spPr>
      </p:cxnSp>
      <p:sp>
        <p:nvSpPr>
          <p:cNvPr id="8" name="Oval 7"/>
          <p:cNvSpPr/>
          <p:nvPr/>
        </p:nvSpPr>
        <p:spPr bwMode="auto">
          <a:xfrm>
            <a:off x="4456785" y="2584090"/>
            <a:ext cx="192025" cy="192025"/>
          </a:xfrm>
          <a:prstGeom prst="ellipse">
            <a:avLst/>
          </a:prstGeom>
          <a:solidFill>
            <a:schemeClr val="accent1"/>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cxnSp>
        <p:nvCxnSpPr>
          <p:cNvPr id="33" name="Straight Connector 32"/>
          <p:cNvCxnSpPr>
            <a:stCxn id="8" idx="3"/>
          </p:cNvCxnSpPr>
          <p:nvPr/>
        </p:nvCxnSpPr>
        <p:spPr bwMode="auto">
          <a:xfrm rot="5400000">
            <a:off x="2248498" y="2920816"/>
            <a:ext cx="2409231" cy="2063586"/>
          </a:xfrm>
          <a:prstGeom prst="line">
            <a:avLst/>
          </a:prstGeom>
          <a:solidFill>
            <a:schemeClr val="accent1"/>
          </a:solidFill>
          <a:ln w="3175" cap="sq" cmpd="sng" algn="ctr">
            <a:solidFill>
              <a:schemeClr val="tx1"/>
            </a:solidFill>
            <a:prstDash val="dashDot"/>
            <a:round/>
            <a:headEnd type="none" w="sm" len="sm"/>
            <a:tailEnd type="none" w="sm" len="sm"/>
          </a:ln>
          <a:effectLst/>
        </p:spPr>
      </p:cxnSp>
      <p:cxnSp>
        <p:nvCxnSpPr>
          <p:cNvPr id="35" name="Straight Connector 34"/>
          <p:cNvCxnSpPr>
            <a:stCxn id="8" idx="5"/>
            <a:endCxn id="19" idx="6"/>
          </p:cNvCxnSpPr>
          <p:nvPr/>
        </p:nvCxnSpPr>
        <p:spPr bwMode="auto">
          <a:xfrm rot="16200000" flipH="1">
            <a:off x="3785380" y="3583303"/>
            <a:ext cx="2582054" cy="911436"/>
          </a:xfrm>
          <a:prstGeom prst="line">
            <a:avLst/>
          </a:prstGeom>
          <a:solidFill>
            <a:schemeClr val="accent1"/>
          </a:solidFill>
          <a:ln w="3175" cap="sq" cmpd="sng" algn="ctr">
            <a:solidFill>
              <a:schemeClr val="tx1"/>
            </a:solidFill>
            <a:prstDash val="lgDashDot"/>
            <a:round/>
            <a:headEnd type="none" w="sm" len="sm"/>
            <a:tailEnd type="none" w="sm" len="sm"/>
          </a:ln>
          <a:effectLst/>
        </p:spPr>
      </p:cxnSp>
      <p:sp>
        <p:nvSpPr>
          <p:cNvPr id="39" name="TextBox 38"/>
          <p:cNvSpPr txBox="1"/>
          <p:nvPr/>
        </p:nvSpPr>
        <p:spPr>
          <a:xfrm>
            <a:off x="4034330" y="2507280"/>
            <a:ext cx="450764" cy="400110"/>
          </a:xfrm>
          <a:prstGeom prst="rect">
            <a:avLst/>
          </a:prstGeom>
          <a:noFill/>
        </p:spPr>
        <p:txBody>
          <a:bodyPr wrap="none" rtlCol="0">
            <a:spAutoFit/>
          </a:bodyPr>
          <a:lstStyle/>
          <a:p>
            <a:r>
              <a:rPr lang="en-US" sz="2000" b="1" i="0" dirty="0" smtClean="0">
                <a:solidFill>
                  <a:schemeClr val="accent1"/>
                </a:solidFill>
                <a:latin typeface="+mn-lt"/>
              </a:rPr>
              <a:t>S</a:t>
            </a:r>
            <a:r>
              <a:rPr lang="en-US" sz="2000" b="1" i="0" baseline="-10000" dirty="0" smtClean="0">
                <a:solidFill>
                  <a:schemeClr val="accent1"/>
                </a:solidFill>
                <a:latin typeface="+mn-lt"/>
              </a:rPr>
              <a:t>2</a:t>
            </a:r>
            <a:endParaRPr lang="en-US" sz="2000" b="1" i="0" baseline="-10000" dirty="0">
              <a:solidFill>
                <a:schemeClr val="accent1"/>
              </a:solidFill>
              <a:latin typeface="+mn-lt"/>
            </a:endParaRPr>
          </a:p>
        </p:txBody>
      </p:sp>
      <p:sp>
        <p:nvSpPr>
          <p:cNvPr id="28" name="TextBox 27"/>
          <p:cNvSpPr txBox="1"/>
          <p:nvPr/>
        </p:nvSpPr>
        <p:spPr>
          <a:xfrm>
            <a:off x="155425" y="3121760"/>
            <a:ext cx="2590774" cy="830997"/>
          </a:xfrm>
          <a:prstGeom prst="rect">
            <a:avLst/>
          </a:prstGeom>
          <a:solidFill>
            <a:schemeClr val="accent2">
              <a:lumMod val="20000"/>
              <a:lumOff val="80000"/>
            </a:schemeClr>
          </a:solidFill>
        </p:spPr>
        <p:txBody>
          <a:bodyPr wrap="none" rtlCol="0">
            <a:spAutoFit/>
          </a:bodyPr>
          <a:lstStyle/>
          <a:p>
            <a:r>
              <a:rPr lang="en-US" sz="1600" i="0" dirty="0" smtClean="0">
                <a:solidFill>
                  <a:srgbClr val="002060"/>
                </a:solidFill>
                <a:latin typeface="+mn-lt"/>
                <a:sym typeface="Symbol"/>
              </a:rPr>
              <a:t>if  specs are input-enabled</a:t>
            </a:r>
          </a:p>
          <a:p>
            <a:r>
              <a:rPr lang="en-US" sz="1600" i="0" dirty="0" smtClean="0">
                <a:solidFill>
                  <a:srgbClr val="002060"/>
                </a:solidFill>
                <a:latin typeface="+mn-lt"/>
                <a:sym typeface="Symbol"/>
              </a:rPr>
              <a:t>then  </a:t>
            </a:r>
            <a:r>
              <a:rPr lang="en-US" sz="1600" i="0" dirty="0" err="1" smtClean="0">
                <a:solidFill>
                  <a:srgbClr val="002060"/>
                </a:solidFill>
                <a:latin typeface="+mn-lt"/>
                <a:sym typeface="Symbol"/>
              </a:rPr>
              <a:t>ioco</a:t>
            </a:r>
            <a:r>
              <a:rPr lang="en-US" sz="1600" i="0" dirty="0" smtClean="0">
                <a:solidFill>
                  <a:srgbClr val="002060"/>
                </a:solidFill>
                <a:latin typeface="+mn-lt"/>
                <a:sym typeface="Symbol"/>
              </a:rPr>
              <a:t> is preorder</a:t>
            </a:r>
          </a:p>
          <a:p>
            <a:r>
              <a:rPr lang="en-US" sz="1600" i="0" dirty="0" smtClean="0">
                <a:solidFill>
                  <a:srgbClr val="002060"/>
                </a:solidFill>
                <a:latin typeface="+mn-lt"/>
                <a:sym typeface="Symbol"/>
              </a:rPr>
              <a:t>then  </a:t>
            </a:r>
            <a:r>
              <a:rPr lang="en-US" sz="1600" b="1" i="0" dirty="0" smtClean="0">
                <a:solidFill>
                  <a:srgbClr val="002060"/>
                </a:solidFill>
                <a:latin typeface="+mn-lt"/>
                <a:sym typeface="Symbol"/>
              </a:rPr>
              <a:t>    </a:t>
            </a:r>
            <a:r>
              <a:rPr lang="en-US" sz="1600" i="0" dirty="0" err="1" smtClean="0">
                <a:solidFill>
                  <a:srgbClr val="002060"/>
                </a:solidFill>
                <a:latin typeface="+mn-lt"/>
                <a:sym typeface="Symbol"/>
              </a:rPr>
              <a:t>ioco</a:t>
            </a:r>
            <a:r>
              <a:rPr lang="en-US" sz="1600" i="0" dirty="0" smtClean="0">
                <a:solidFill>
                  <a:srgbClr val="002060"/>
                </a:solidFill>
                <a:latin typeface="+mn-lt"/>
                <a:sym typeface="Symbol"/>
              </a:rPr>
              <a:t>`</a:t>
            </a:r>
            <a:endParaRPr lang="en-US" sz="1600" b="1" i="0" dirty="0" smtClean="0">
              <a:solidFill>
                <a:srgbClr val="002060"/>
              </a:solidFill>
              <a:latin typeface="+mn-lt"/>
              <a:sym typeface="Symbol"/>
            </a:endParaRPr>
          </a:p>
        </p:txBody>
      </p:sp>
      <p:sp>
        <p:nvSpPr>
          <p:cNvPr id="31" name="TextBox 30"/>
          <p:cNvSpPr txBox="1"/>
          <p:nvPr/>
        </p:nvSpPr>
        <p:spPr>
          <a:xfrm>
            <a:off x="5608935" y="2545685"/>
            <a:ext cx="450764" cy="400110"/>
          </a:xfrm>
          <a:prstGeom prst="rect">
            <a:avLst/>
          </a:prstGeom>
          <a:noFill/>
        </p:spPr>
        <p:txBody>
          <a:bodyPr wrap="none" rtlCol="0">
            <a:spAutoFit/>
          </a:bodyPr>
          <a:lstStyle/>
          <a:p>
            <a:r>
              <a:rPr lang="en-US" sz="2000" b="1" i="0" dirty="0" smtClean="0">
                <a:solidFill>
                  <a:schemeClr val="accent4"/>
                </a:solidFill>
                <a:latin typeface="+mn-lt"/>
              </a:rPr>
              <a:t>S</a:t>
            </a:r>
            <a:r>
              <a:rPr lang="en-US" sz="2000" b="1" i="0" baseline="-10000" dirty="0" smtClean="0">
                <a:solidFill>
                  <a:schemeClr val="accent4"/>
                </a:solidFill>
                <a:latin typeface="+mn-lt"/>
              </a:rPr>
              <a:t>3</a:t>
            </a:r>
            <a:endParaRPr lang="en-US" sz="2000" b="1" i="0" baseline="-10000" dirty="0">
              <a:solidFill>
                <a:schemeClr val="accent4"/>
              </a:solidFill>
              <a:latin typeface="+mn-lt"/>
            </a:endParaRPr>
          </a:p>
        </p:txBody>
      </p:sp>
      <p:sp>
        <p:nvSpPr>
          <p:cNvPr id="36" name="Oval 35"/>
          <p:cNvSpPr/>
          <p:nvPr/>
        </p:nvSpPr>
        <p:spPr bwMode="auto">
          <a:xfrm>
            <a:off x="3688685" y="4657960"/>
            <a:ext cx="3187615" cy="1420985"/>
          </a:xfrm>
          <a:prstGeom prst="ellipse">
            <a:avLst/>
          </a:prstGeom>
          <a:noFill/>
          <a:ln w="28575">
            <a:solidFill>
              <a:schemeClr val="accent4"/>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u="none" strike="noStrike" cap="none" normalizeH="0" baseline="0" dirty="0" smtClean="0">
              <a:ln>
                <a:noFill/>
              </a:ln>
              <a:solidFill>
                <a:srgbClr val="C00000"/>
              </a:solidFill>
              <a:effectLst/>
            </a:endParaRPr>
          </a:p>
        </p:txBody>
      </p:sp>
      <p:sp>
        <p:nvSpPr>
          <p:cNvPr id="59" name="Oval 58"/>
          <p:cNvSpPr/>
          <p:nvPr/>
        </p:nvSpPr>
        <p:spPr bwMode="auto">
          <a:xfrm>
            <a:off x="5455315" y="2622495"/>
            <a:ext cx="192025" cy="192025"/>
          </a:xfrm>
          <a:prstGeom prst="ellipse">
            <a:avLst/>
          </a:prstGeom>
          <a:solidFill>
            <a:schemeClr val="accent4"/>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sp>
        <p:nvSpPr>
          <p:cNvPr id="67" name="Oval 66"/>
          <p:cNvSpPr/>
          <p:nvPr/>
        </p:nvSpPr>
        <p:spPr bwMode="auto">
          <a:xfrm>
            <a:off x="5148075" y="1316725"/>
            <a:ext cx="192025" cy="192025"/>
          </a:xfrm>
          <a:prstGeom prst="ellipse">
            <a:avLst/>
          </a:prstGeom>
          <a:solidFill>
            <a:srgbClr val="9ED6EC"/>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sp>
        <p:nvSpPr>
          <p:cNvPr id="77" name="TextBox 76"/>
          <p:cNvSpPr txBox="1"/>
          <p:nvPr/>
        </p:nvSpPr>
        <p:spPr>
          <a:xfrm>
            <a:off x="5416910" y="1278320"/>
            <a:ext cx="460382" cy="400110"/>
          </a:xfrm>
          <a:prstGeom prst="rect">
            <a:avLst/>
          </a:prstGeom>
          <a:noFill/>
        </p:spPr>
        <p:txBody>
          <a:bodyPr wrap="none" rtlCol="0">
            <a:spAutoFit/>
          </a:bodyPr>
          <a:lstStyle/>
          <a:p>
            <a:r>
              <a:rPr lang="en-US" sz="2000" b="1" i="0" dirty="0" smtClean="0">
                <a:solidFill>
                  <a:srgbClr val="9ED6EC"/>
                </a:solidFill>
                <a:latin typeface="+mn-lt"/>
              </a:rPr>
              <a:t>S</a:t>
            </a:r>
            <a:r>
              <a:rPr lang="en-US" sz="2000" b="1" i="0" baseline="-10000" dirty="0" smtClean="0">
                <a:solidFill>
                  <a:srgbClr val="9ED6EC"/>
                </a:solidFill>
                <a:latin typeface="+mn-lt"/>
              </a:rPr>
              <a:t>T</a:t>
            </a:r>
            <a:endParaRPr lang="en-US" sz="2000" b="1" i="0" baseline="-10000" dirty="0">
              <a:solidFill>
                <a:srgbClr val="9ED6EC"/>
              </a:solidFill>
              <a:latin typeface="+mn-lt"/>
            </a:endParaRPr>
          </a:p>
        </p:txBody>
      </p:sp>
      <p:cxnSp>
        <p:nvCxnSpPr>
          <p:cNvPr id="79" name="Straight Connector 78"/>
          <p:cNvCxnSpPr>
            <a:stCxn id="59" idx="5"/>
          </p:cNvCxnSpPr>
          <p:nvPr/>
        </p:nvCxnSpPr>
        <p:spPr bwMode="auto">
          <a:xfrm rot="16200000" flipH="1">
            <a:off x="5004739" y="3400879"/>
            <a:ext cx="2524448" cy="1295488"/>
          </a:xfrm>
          <a:prstGeom prst="line">
            <a:avLst/>
          </a:prstGeom>
          <a:solidFill>
            <a:schemeClr val="accent1"/>
          </a:solidFill>
          <a:ln w="3175" cap="sq" cmpd="sng" algn="ctr">
            <a:solidFill>
              <a:schemeClr val="tx1"/>
            </a:solidFill>
            <a:prstDash val="sysDot"/>
            <a:round/>
            <a:headEnd type="none" w="sm" len="sm"/>
            <a:tailEnd type="none" w="sm" len="sm"/>
          </a:ln>
          <a:effectLst/>
        </p:spPr>
      </p:cxnSp>
      <p:cxnSp>
        <p:nvCxnSpPr>
          <p:cNvPr id="81" name="Straight Connector 80"/>
          <p:cNvCxnSpPr>
            <a:stCxn id="59" idx="3"/>
          </p:cNvCxnSpPr>
          <p:nvPr/>
        </p:nvCxnSpPr>
        <p:spPr bwMode="auto">
          <a:xfrm rot="5400000">
            <a:off x="3381444" y="3132045"/>
            <a:ext cx="2447638" cy="1756346"/>
          </a:xfrm>
          <a:prstGeom prst="line">
            <a:avLst/>
          </a:prstGeom>
          <a:solidFill>
            <a:schemeClr val="accent1"/>
          </a:solidFill>
          <a:ln w="3175" cap="sq" cmpd="sng" algn="ctr">
            <a:solidFill>
              <a:schemeClr val="tx1"/>
            </a:solidFill>
            <a:prstDash val="sysDot"/>
            <a:round/>
            <a:headEnd type="none" w="sm" len="sm"/>
            <a:tailEnd type="none" w="sm" len="sm"/>
          </a:ln>
          <a:effectLst/>
        </p:spPr>
      </p:cxnSp>
      <p:cxnSp>
        <p:nvCxnSpPr>
          <p:cNvPr id="106" name="Straight Connector 105"/>
          <p:cNvCxnSpPr>
            <a:stCxn id="67" idx="5"/>
          </p:cNvCxnSpPr>
          <p:nvPr/>
        </p:nvCxnSpPr>
        <p:spPr bwMode="auto">
          <a:xfrm rot="16200000" flipH="1">
            <a:off x="4678296" y="2114311"/>
            <a:ext cx="3599786" cy="2332421"/>
          </a:xfrm>
          <a:prstGeom prst="line">
            <a:avLst/>
          </a:prstGeom>
          <a:solidFill>
            <a:schemeClr val="accent1"/>
          </a:solidFill>
          <a:ln w="3175" cap="sq" cmpd="sng" algn="ctr">
            <a:solidFill>
              <a:schemeClr val="tx1"/>
            </a:solidFill>
            <a:prstDash val="sysDot"/>
            <a:round/>
            <a:headEnd type="none" w="sm" len="sm"/>
            <a:tailEnd type="none" w="sm" len="sm"/>
          </a:ln>
          <a:effectLst/>
        </p:spPr>
      </p:cxnSp>
      <p:cxnSp>
        <p:nvCxnSpPr>
          <p:cNvPr id="108" name="Straight Connector 107"/>
          <p:cNvCxnSpPr>
            <a:stCxn id="67" idx="3"/>
          </p:cNvCxnSpPr>
          <p:nvPr/>
        </p:nvCxnSpPr>
        <p:spPr bwMode="auto">
          <a:xfrm rot="5400000">
            <a:off x="1557207" y="1269402"/>
            <a:ext cx="3407763" cy="3830216"/>
          </a:xfrm>
          <a:prstGeom prst="line">
            <a:avLst/>
          </a:prstGeom>
          <a:solidFill>
            <a:schemeClr val="accent1"/>
          </a:solidFill>
          <a:ln w="3175" cap="sq" cmpd="sng" algn="ctr">
            <a:solidFill>
              <a:schemeClr val="tx1"/>
            </a:solidFill>
            <a:prstDash val="sysDot"/>
            <a:round/>
            <a:headEnd type="none" w="sm" len="sm"/>
            <a:tailEnd type="none" w="sm" len="sm"/>
          </a:ln>
          <a:effectLst/>
        </p:spPr>
      </p:cxnSp>
      <p:cxnSp>
        <p:nvCxnSpPr>
          <p:cNvPr id="127" name="Straight Arrow Connector 126"/>
          <p:cNvCxnSpPr>
            <a:stCxn id="7" idx="1"/>
            <a:endCxn id="8" idx="5"/>
          </p:cNvCxnSpPr>
          <p:nvPr/>
        </p:nvCxnSpPr>
        <p:spPr bwMode="auto">
          <a:xfrm rot="16200000" flipV="1">
            <a:off x="4620689" y="2747994"/>
            <a:ext cx="286672" cy="286672"/>
          </a:xfrm>
          <a:prstGeom prst="straightConnector1">
            <a:avLst/>
          </a:prstGeom>
          <a:solidFill>
            <a:schemeClr val="accent1"/>
          </a:solidFill>
          <a:ln w="57150" cap="sq" cmpd="sng" algn="ctr">
            <a:solidFill>
              <a:schemeClr val="tx1"/>
            </a:solidFill>
            <a:prstDash val="solid"/>
            <a:round/>
            <a:headEnd type="none" w="sm" len="sm"/>
            <a:tailEnd type="arrow"/>
          </a:ln>
          <a:effectLst/>
        </p:spPr>
      </p:cxnSp>
      <p:cxnSp>
        <p:nvCxnSpPr>
          <p:cNvPr id="132" name="Straight Arrow Connector 131"/>
          <p:cNvCxnSpPr>
            <a:stCxn id="7" idx="7"/>
            <a:endCxn id="59" idx="3"/>
          </p:cNvCxnSpPr>
          <p:nvPr/>
        </p:nvCxnSpPr>
        <p:spPr bwMode="auto">
          <a:xfrm rot="5400000" flipH="1" flipV="1">
            <a:off x="5139157" y="2690387"/>
            <a:ext cx="248267" cy="440292"/>
          </a:xfrm>
          <a:prstGeom prst="straightConnector1">
            <a:avLst/>
          </a:prstGeom>
          <a:solidFill>
            <a:schemeClr val="accent1"/>
          </a:solidFill>
          <a:ln w="57150" cap="sq" cmpd="sng" algn="ctr">
            <a:solidFill>
              <a:schemeClr val="tx1"/>
            </a:solidFill>
            <a:prstDash val="solid"/>
            <a:round/>
            <a:headEnd type="none" w="sm" len="sm"/>
            <a:tailEnd type="arrow"/>
          </a:ln>
          <a:effectLst/>
        </p:spPr>
      </p:cxnSp>
      <p:cxnSp>
        <p:nvCxnSpPr>
          <p:cNvPr id="134" name="Straight Arrow Connector 133"/>
          <p:cNvCxnSpPr>
            <a:stCxn id="59" idx="0"/>
            <a:endCxn id="67" idx="4"/>
          </p:cNvCxnSpPr>
          <p:nvPr/>
        </p:nvCxnSpPr>
        <p:spPr bwMode="auto">
          <a:xfrm rot="16200000" flipV="1">
            <a:off x="4840836" y="1912003"/>
            <a:ext cx="1113745" cy="307240"/>
          </a:xfrm>
          <a:prstGeom prst="straightConnector1">
            <a:avLst/>
          </a:prstGeom>
          <a:solidFill>
            <a:schemeClr val="accent1"/>
          </a:solidFill>
          <a:ln w="57150" cap="sq" cmpd="sng" algn="ctr">
            <a:solidFill>
              <a:schemeClr val="tx1"/>
            </a:solidFill>
            <a:prstDash val="solid"/>
            <a:round/>
            <a:headEnd type="none" w="sm" len="sm"/>
            <a:tailEnd type="arrow"/>
          </a:ln>
          <a:effectLst/>
        </p:spPr>
      </p:cxnSp>
      <p:cxnSp>
        <p:nvCxnSpPr>
          <p:cNvPr id="136" name="Straight Arrow Connector 135"/>
          <p:cNvCxnSpPr>
            <a:stCxn id="8" idx="7"/>
            <a:endCxn id="67" idx="4"/>
          </p:cNvCxnSpPr>
          <p:nvPr/>
        </p:nvCxnSpPr>
        <p:spPr bwMode="auto">
          <a:xfrm rot="5400000" flipH="1" flipV="1">
            <a:off x="4380658" y="1748782"/>
            <a:ext cx="1103461" cy="623399"/>
          </a:xfrm>
          <a:prstGeom prst="straightConnector1">
            <a:avLst/>
          </a:prstGeom>
          <a:solidFill>
            <a:schemeClr val="accent1"/>
          </a:solidFill>
          <a:ln w="57150" cap="sq" cmpd="sng" algn="ctr">
            <a:solidFill>
              <a:schemeClr val="tx1"/>
            </a:solidFill>
            <a:prstDash val="solid"/>
            <a:round/>
            <a:headEnd type="none" w="sm" len="sm"/>
            <a:tailEnd type="arrow"/>
          </a:ln>
          <a:effectLst/>
        </p:spPr>
      </p:cxnSp>
      <p:sp>
        <p:nvSpPr>
          <p:cNvPr id="137" name="TextBox 136"/>
          <p:cNvSpPr txBox="1"/>
          <p:nvPr/>
        </p:nvSpPr>
        <p:spPr>
          <a:xfrm>
            <a:off x="6569060" y="1431940"/>
            <a:ext cx="2265894" cy="1200329"/>
          </a:xfrm>
          <a:prstGeom prst="rect">
            <a:avLst/>
          </a:prstGeom>
          <a:solidFill>
            <a:schemeClr val="accent2">
              <a:lumMod val="40000"/>
              <a:lumOff val="60000"/>
            </a:schemeClr>
          </a:solidFill>
        </p:spPr>
        <p:txBody>
          <a:bodyPr wrap="square" rtlCol="0">
            <a:spAutoFit/>
          </a:bodyPr>
          <a:lstStyle/>
          <a:p>
            <a:pPr>
              <a:spcBef>
                <a:spcPts val="0"/>
              </a:spcBef>
            </a:pPr>
            <a:r>
              <a:rPr lang="en-US" b="1" i="0" dirty="0" smtClean="0">
                <a:solidFill>
                  <a:srgbClr val="036A66"/>
                </a:solidFill>
                <a:latin typeface="+mn-lt"/>
                <a:sym typeface="Symbol"/>
              </a:rPr>
              <a:t>S</a:t>
            </a:r>
            <a:r>
              <a:rPr lang="en-US" b="1" i="0" baseline="-14000" dirty="0" smtClean="0">
                <a:solidFill>
                  <a:srgbClr val="036A66"/>
                </a:solidFill>
                <a:latin typeface="+mn-lt"/>
                <a:sym typeface="Symbol"/>
              </a:rPr>
              <a:t>T</a:t>
            </a:r>
          </a:p>
          <a:p>
            <a:pPr>
              <a:spcBef>
                <a:spcPts val="0"/>
              </a:spcBef>
              <a:buFont typeface="Symbol"/>
              <a:buChar char="º"/>
            </a:pPr>
            <a:r>
              <a:rPr lang="en-US" i="0" dirty="0" smtClean="0">
                <a:solidFill>
                  <a:srgbClr val="036A66"/>
                </a:solidFill>
                <a:latin typeface="+mn-lt"/>
                <a:sym typeface="Symbol"/>
              </a:rPr>
              <a:t>  top element</a:t>
            </a:r>
          </a:p>
          <a:p>
            <a:pPr>
              <a:spcBef>
                <a:spcPts val="0"/>
              </a:spcBef>
              <a:buFont typeface="Symbol"/>
              <a:buChar char="º"/>
            </a:pPr>
            <a:r>
              <a:rPr lang="en-US" b="1" i="0" dirty="0" smtClean="0">
                <a:solidFill>
                  <a:srgbClr val="036A66"/>
                </a:solidFill>
                <a:sym typeface="Symbol"/>
              </a:rPr>
              <a:t>  </a:t>
            </a:r>
            <a:r>
              <a:rPr lang="en-US" i="0" dirty="0" smtClean="0">
                <a:solidFill>
                  <a:srgbClr val="036A66"/>
                </a:solidFill>
                <a:latin typeface="+mn-lt"/>
                <a:sym typeface="Symbol"/>
              </a:rPr>
              <a:t>allows any </a:t>
            </a:r>
            <a:r>
              <a:rPr lang="en-US" i="0" dirty="0" err="1" smtClean="0">
                <a:solidFill>
                  <a:srgbClr val="036A66"/>
                </a:solidFill>
                <a:latin typeface="+mn-lt"/>
                <a:sym typeface="Symbol"/>
              </a:rPr>
              <a:t>impl</a:t>
            </a:r>
            <a:r>
              <a:rPr lang="en-US" i="0" dirty="0" smtClean="0">
                <a:solidFill>
                  <a:srgbClr val="036A66"/>
                </a:solidFill>
                <a:latin typeface="+mn-lt"/>
                <a:sym typeface="Symbol"/>
              </a:rPr>
              <a:t>.</a:t>
            </a:r>
          </a:p>
          <a:p>
            <a:pPr>
              <a:spcBef>
                <a:spcPts val="0"/>
              </a:spcBef>
            </a:pPr>
            <a:r>
              <a:rPr lang="en-US" b="1" i="0" dirty="0" smtClean="0">
                <a:solidFill>
                  <a:srgbClr val="036A66"/>
                </a:solidFill>
                <a:sym typeface="Symbol"/>
              </a:rPr>
              <a:t>  </a:t>
            </a:r>
            <a:r>
              <a:rPr lang="en-US" i="0" dirty="0" smtClean="0">
                <a:solidFill>
                  <a:srgbClr val="036A66"/>
                </a:solidFill>
                <a:latin typeface="+mn-lt"/>
                <a:sym typeface="Symbol"/>
              </a:rPr>
              <a:t>chaos </a:t>
            </a:r>
            <a:endParaRPr lang="en-US" i="0" dirty="0" smtClean="0">
              <a:solidFill>
                <a:srgbClr val="036A66"/>
              </a:solidFill>
              <a:latin typeface="+mn-lt"/>
            </a:endParaRPr>
          </a:p>
        </p:txBody>
      </p:sp>
      <p:grpSp>
        <p:nvGrpSpPr>
          <p:cNvPr id="149" name="Group 148"/>
          <p:cNvGrpSpPr/>
          <p:nvPr/>
        </p:nvGrpSpPr>
        <p:grpSpPr>
          <a:xfrm>
            <a:off x="7337160" y="2814520"/>
            <a:ext cx="1651415" cy="1613010"/>
            <a:chOff x="7260350" y="2507280"/>
            <a:chExt cx="1689820" cy="1613010"/>
          </a:xfrm>
        </p:grpSpPr>
        <p:sp>
          <p:nvSpPr>
            <p:cNvPr id="148" name="Rectangle 147"/>
            <p:cNvSpPr/>
            <p:nvPr/>
          </p:nvSpPr>
          <p:spPr bwMode="auto">
            <a:xfrm>
              <a:off x="7260350" y="2507280"/>
              <a:ext cx="1689820" cy="1613010"/>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grpSp>
          <p:nvGrpSpPr>
            <p:cNvPr id="138" name="Group 184"/>
            <p:cNvGrpSpPr/>
            <p:nvPr/>
          </p:nvGrpSpPr>
          <p:grpSpPr>
            <a:xfrm>
              <a:off x="7260350" y="2545685"/>
              <a:ext cx="1689820" cy="1565004"/>
              <a:chOff x="6645870" y="1854395"/>
              <a:chExt cx="1766630" cy="1757029"/>
            </a:xfrm>
          </p:grpSpPr>
          <p:sp>
            <p:nvSpPr>
              <p:cNvPr id="139" name="Oval 138"/>
              <p:cNvSpPr/>
              <p:nvPr/>
            </p:nvSpPr>
            <p:spPr bwMode="auto">
              <a:xfrm>
                <a:off x="6914705" y="3352190"/>
                <a:ext cx="230430" cy="259234"/>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0" i="0" u="none" strike="noStrike" cap="none" normalizeH="0" baseline="0" smtClean="0">
                  <a:ln>
                    <a:noFill/>
                  </a:ln>
                  <a:solidFill>
                    <a:srgbClr val="118548"/>
                  </a:solidFill>
                  <a:effectLst/>
                  <a:latin typeface="Times New Roman" pitchFamily="18" charset="0"/>
                </a:endParaRPr>
              </a:p>
            </p:txBody>
          </p:sp>
          <p:sp>
            <p:nvSpPr>
              <p:cNvPr id="140" name="Oval 139"/>
              <p:cNvSpPr/>
              <p:nvPr/>
            </p:nvSpPr>
            <p:spPr bwMode="auto">
              <a:xfrm>
                <a:off x="7337160" y="2161635"/>
                <a:ext cx="230430" cy="259234"/>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0" i="0" u="none" strike="noStrike" cap="none" normalizeH="0" baseline="0" smtClean="0">
                  <a:ln>
                    <a:noFill/>
                  </a:ln>
                  <a:solidFill>
                    <a:srgbClr val="118548"/>
                  </a:solidFill>
                  <a:effectLst/>
                  <a:latin typeface="Times New Roman" pitchFamily="18" charset="0"/>
                </a:endParaRPr>
              </a:p>
            </p:txBody>
          </p:sp>
          <p:cxnSp>
            <p:nvCxnSpPr>
              <p:cNvPr id="141" name="Shape 13"/>
              <p:cNvCxnSpPr>
                <a:stCxn id="139" idx="2"/>
                <a:endCxn id="140" idx="2"/>
              </p:cNvCxnSpPr>
              <p:nvPr/>
            </p:nvCxnSpPr>
            <p:spPr bwMode="auto">
              <a:xfrm rot="10800000" flipH="1">
                <a:off x="6914704" y="2291253"/>
                <a:ext cx="422455" cy="1190555"/>
              </a:xfrm>
              <a:prstGeom prst="curvedConnector3">
                <a:avLst>
                  <a:gd name="adj1" fmla="val -54112"/>
                </a:avLst>
              </a:prstGeom>
              <a:solidFill>
                <a:schemeClr val="accent1"/>
              </a:solidFill>
              <a:ln w="31750" cap="sq" cmpd="sng" algn="ctr">
                <a:solidFill>
                  <a:srgbClr val="FF0000"/>
                </a:solidFill>
                <a:prstDash val="solid"/>
                <a:round/>
                <a:headEnd type="none" w="sm" len="sm"/>
                <a:tailEnd type="arrow"/>
              </a:ln>
              <a:effectLst/>
            </p:spPr>
          </p:cxnSp>
          <p:cxnSp>
            <p:nvCxnSpPr>
              <p:cNvPr id="142" name="Curved Connector 68"/>
              <p:cNvCxnSpPr>
                <a:stCxn id="140" idx="5"/>
                <a:endCxn id="140" idx="7"/>
              </p:cNvCxnSpPr>
              <p:nvPr/>
            </p:nvCxnSpPr>
            <p:spPr bwMode="auto">
              <a:xfrm rot="5400000" flipH="1">
                <a:off x="7442191" y="2291252"/>
                <a:ext cx="183306" cy="1588"/>
              </a:xfrm>
              <a:prstGeom prst="curvedConnector5">
                <a:avLst>
                  <a:gd name="adj1" fmla="val -124710"/>
                  <a:gd name="adj2" fmla="val -50658328"/>
                  <a:gd name="adj3" fmla="val 287065"/>
                </a:avLst>
              </a:prstGeom>
              <a:solidFill>
                <a:schemeClr val="accent1"/>
              </a:solidFill>
              <a:ln w="31750" cap="sq" cmpd="sng" algn="ctr">
                <a:solidFill>
                  <a:srgbClr val="FF0000"/>
                </a:solidFill>
                <a:prstDash val="solid"/>
                <a:round/>
                <a:headEnd type="none" w="sm" len="sm"/>
                <a:tailEnd type="arrow"/>
              </a:ln>
              <a:effectLst/>
            </p:spPr>
          </p:cxnSp>
          <p:sp>
            <p:nvSpPr>
              <p:cNvPr id="143" name="TextBox 142"/>
              <p:cNvSpPr txBox="1"/>
              <p:nvPr/>
            </p:nvSpPr>
            <p:spPr>
              <a:xfrm>
                <a:off x="6645870" y="2660900"/>
                <a:ext cx="729695" cy="449203"/>
              </a:xfrm>
              <a:prstGeom prst="rect">
                <a:avLst/>
              </a:prstGeom>
              <a:noFill/>
            </p:spPr>
            <p:txBody>
              <a:bodyPr wrap="square" rtlCol="0">
                <a:spAutoFit/>
              </a:bodyPr>
              <a:lstStyle/>
              <a:p>
                <a:r>
                  <a:rPr lang="en-US" sz="2000" b="1" dirty="0" smtClean="0">
                    <a:solidFill>
                      <a:srgbClr val="118548"/>
                    </a:solidFill>
                    <a:latin typeface="+mn-lt"/>
                  </a:rPr>
                  <a:t>L</a:t>
                </a:r>
                <a:r>
                  <a:rPr lang="en-US" sz="2400" b="1" baseline="-12000" dirty="0" smtClean="0">
                    <a:solidFill>
                      <a:srgbClr val="118548"/>
                    </a:solidFill>
                    <a:latin typeface="+mn-lt"/>
                  </a:rPr>
                  <a:t>I</a:t>
                </a:r>
                <a:r>
                  <a:rPr lang="en-US" sz="2000" b="1" dirty="0" smtClean="0">
                    <a:solidFill>
                      <a:srgbClr val="118548"/>
                    </a:solidFill>
                    <a:latin typeface="+mn-lt"/>
                  </a:rPr>
                  <a:t> ?</a:t>
                </a:r>
                <a:endParaRPr lang="en-US" sz="2000" b="1" dirty="0">
                  <a:solidFill>
                    <a:srgbClr val="118548"/>
                  </a:solidFill>
                  <a:latin typeface="+mn-lt"/>
                </a:endParaRPr>
              </a:p>
            </p:txBody>
          </p:sp>
          <p:cxnSp>
            <p:nvCxnSpPr>
              <p:cNvPr id="144" name="Shape 143"/>
              <p:cNvCxnSpPr>
                <a:endCxn id="140" idx="1"/>
              </p:cNvCxnSpPr>
              <p:nvPr/>
            </p:nvCxnSpPr>
            <p:spPr bwMode="auto">
              <a:xfrm>
                <a:off x="6914705" y="1854395"/>
                <a:ext cx="456201" cy="345204"/>
              </a:xfrm>
              <a:prstGeom prst="curvedConnector2">
                <a:avLst/>
              </a:prstGeom>
              <a:solidFill>
                <a:schemeClr val="accent1"/>
              </a:solidFill>
              <a:ln w="25400" cap="sq" cmpd="sng" algn="ctr">
                <a:solidFill>
                  <a:srgbClr val="FF0000"/>
                </a:solidFill>
                <a:prstDash val="solid"/>
                <a:round/>
                <a:headEnd type="none" w="sm" len="sm"/>
                <a:tailEnd type="arrow"/>
              </a:ln>
              <a:effectLst/>
            </p:spPr>
          </p:cxnSp>
          <p:sp>
            <p:nvSpPr>
              <p:cNvPr id="145" name="TextBox 144"/>
              <p:cNvSpPr txBox="1"/>
              <p:nvPr/>
            </p:nvSpPr>
            <p:spPr>
              <a:xfrm>
                <a:off x="7682805" y="2008015"/>
                <a:ext cx="729695" cy="449203"/>
              </a:xfrm>
              <a:prstGeom prst="rect">
                <a:avLst/>
              </a:prstGeom>
              <a:noFill/>
            </p:spPr>
            <p:txBody>
              <a:bodyPr wrap="square" rtlCol="0">
                <a:spAutoFit/>
              </a:bodyPr>
              <a:lstStyle/>
              <a:p>
                <a:r>
                  <a:rPr lang="en-US" sz="2000" b="1" dirty="0" smtClean="0">
                    <a:solidFill>
                      <a:srgbClr val="118548"/>
                    </a:solidFill>
                    <a:latin typeface="+mn-lt"/>
                  </a:rPr>
                  <a:t>L</a:t>
                </a:r>
                <a:r>
                  <a:rPr lang="en-US" sz="2400" b="1" baseline="-12000" dirty="0" smtClean="0">
                    <a:solidFill>
                      <a:srgbClr val="118548"/>
                    </a:solidFill>
                    <a:latin typeface="+mn-lt"/>
                  </a:rPr>
                  <a:t>u </a:t>
                </a:r>
                <a:r>
                  <a:rPr lang="en-US" sz="2000" b="1" dirty="0" smtClean="0">
                    <a:solidFill>
                      <a:srgbClr val="118548"/>
                    </a:solidFill>
                    <a:latin typeface="+mn-lt"/>
                  </a:rPr>
                  <a:t>!</a:t>
                </a:r>
                <a:endParaRPr lang="en-US" sz="2000" b="1" dirty="0">
                  <a:solidFill>
                    <a:srgbClr val="118548"/>
                  </a:solidFill>
                  <a:latin typeface="+mn-lt"/>
                </a:endParaRPr>
              </a:p>
            </p:txBody>
          </p:sp>
          <p:cxnSp>
            <p:nvCxnSpPr>
              <p:cNvPr id="146" name="Shape 145"/>
              <p:cNvCxnSpPr>
                <a:stCxn id="140" idx="4"/>
                <a:endCxn id="139" idx="6"/>
              </p:cNvCxnSpPr>
              <p:nvPr/>
            </p:nvCxnSpPr>
            <p:spPr bwMode="auto">
              <a:xfrm rot="5400000">
                <a:off x="6768286" y="2797718"/>
                <a:ext cx="1060938" cy="307240"/>
              </a:xfrm>
              <a:prstGeom prst="curvedConnector2">
                <a:avLst/>
              </a:prstGeom>
              <a:solidFill>
                <a:schemeClr val="accent1"/>
              </a:solidFill>
              <a:ln w="31750" cap="sq" cmpd="sng" algn="ctr">
                <a:solidFill>
                  <a:srgbClr val="FF0000"/>
                </a:solidFill>
                <a:prstDash val="solid"/>
                <a:round/>
                <a:headEnd type="none" w="sm" len="sm"/>
                <a:tailEnd type="arrow"/>
              </a:ln>
              <a:effectLst/>
            </p:spPr>
          </p:cxnSp>
          <p:sp>
            <p:nvSpPr>
              <p:cNvPr id="147" name="TextBox 146"/>
              <p:cNvSpPr txBox="1"/>
              <p:nvPr/>
            </p:nvSpPr>
            <p:spPr>
              <a:xfrm>
                <a:off x="7375565" y="2737710"/>
                <a:ext cx="576075" cy="518311"/>
              </a:xfrm>
              <a:prstGeom prst="rect">
                <a:avLst/>
              </a:prstGeom>
              <a:noFill/>
            </p:spPr>
            <p:txBody>
              <a:bodyPr wrap="square" rtlCol="0">
                <a:spAutoFit/>
              </a:bodyPr>
              <a:lstStyle/>
              <a:p>
                <a:r>
                  <a:rPr lang="en-US" sz="2400" b="1" i="0" dirty="0" smtClean="0">
                    <a:solidFill>
                      <a:srgbClr val="118548"/>
                    </a:solidFill>
                    <a:latin typeface="+mn-lt"/>
                    <a:sym typeface="Symbol"/>
                  </a:rPr>
                  <a:t></a:t>
                </a:r>
                <a:endParaRPr lang="en-US" b="1" dirty="0">
                  <a:solidFill>
                    <a:srgbClr val="118548"/>
                  </a:solidFill>
                  <a:latin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dissolve">
                                      <p:cBhvr>
                                        <p:cTn id="11" dur="500"/>
                                        <p:tgtEl>
                                          <p:spTgt spid="13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dissolve">
                                      <p:cBhvr>
                                        <p:cTn id="15"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3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Selection by Weaker Specification</a:t>
            </a:r>
            <a:endParaRPr lang="en-US" dirty="0"/>
          </a:p>
        </p:txBody>
      </p:sp>
      <p:sp>
        <p:nvSpPr>
          <p:cNvPr id="4" name="Slide Number Placeholder 3"/>
          <p:cNvSpPr>
            <a:spLocks noGrp="1"/>
          </p:cNvSpPr>
          <p:nvPr>
            <p:ph type="sldNum" sz="quarter" idx="10"/>
          </p:nvPr>
        </p:nvSpPr>
        <p:spPr/>
        <p:txBody>
          <a:bodyPr/>
          <a:lstStyle/>
          <a:p>
            <a:r>
              <a:rPr lang="en-US" b="1" dirty="0" smtClean="0"/>
              <a:t>   </a:t>
            </a:r>
            <a:fld id="{3B030DB6-B95F-4F15-B179-ED7DA24EE6E0}" type="slidenum">
              <a:rPr lang="en-US" b="1" smtClean="0"/>
              <a:pPr/>
              <a:t>54</a:t>
            </a:fld>
            <a:endParaRPr lang="en-US" b="1" dirty="0"/>
          </a:p>
        </p:txBody>
      </p:sp>
      <p:grpSp>
        <p:nvGrpSpPr>
          <p:cNvPr id="3" name="Group 132"/>
          <p:cNvGrpSpPr/>
          <p:nvPr/>
        </p:nvGrpSpPr>
        <p:grpSpPr>
          <a:xfrm>
            <a:off x="424260" y="1835192"/>
            <a:ext cx="2198494" cy="1766630"/>
            <a:chOff x="769905" y="1854395"/>
            <a:chExt cx="2198494" cy="1766630"/>
          </a:xfrm>
        </p:grpSpPr>
        <p:sp>
          <p:nvSpPr>
            <p:cNvPr id="14" name="Oval 13"/>
            <p:cNvSpPr/>
            <p:nvPr/>
          </p:nvSpPr>
          <p:spPr bwMode="auto">
            <a:xfrm>
              <a:off x="1653220" y="3346407"/>
              <a:ext cx="284902" cy="274618"/>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15" name="Oval 14"/>
            <p:cNvSpPr/>
            <p:nvPr/>
          </p:nvSpPr>
          <p:spPr bwMode="auto">
            <a:xfrm>
              <a:off x="992423" y="2717630"/>
              <a:ext cx="222518" cy="255774"/>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16" name="Oval 15"/>
            <p:cNvSpPr/>
            <p:nvPr/>
          </p:nvSpPr>
          <p:spPr bwMode="auto">
            <a:xfrm>
              <a:off x="2401700" y="2717630"/>
              <a:ext cx="222518" cy="255774"/>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17" name="Oval 16"/>
            <p:cNvSpPr/>
            <p:nvPr/>
          </p:nvSpPr>
          <p:spPr bwMode="auto">
            <a:xfrm>
              <a:off x="1715604" y="2110169"/>
              <a:ext cx="222518" cy="255774"/>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cxnSp>
          <p:nvCxnSpPr>
            <p:cNvPr id="18" name="Curved Connector 31"/>
            <p:cNvCxnSpPr>
              <a:stCxn id="17" idx="2"/>
              <a:endCxn id="15" idx="0"/>
            </p:cNvCxnSpPr>
            <p:nvPr/>
          </p:nvCxnSpPr>
          <p:spPr bwMode="auto">
            <a:xfrm rot="10800000" flipV="1">
              <a:off x="1103681" y="2238055"/>
              <a:ext cx="611923" cy="479575"/>
            </a:xfrm>
            <a:prstGeom prst="curvedConnector2">
              <a:avLst/>
            </a:prstGeom>
            <a:solidFill>
              <a:schemeClr val="accent1"/>
            </a:solidFill>
            <a:ln w="31750" cap="sq" cmpd="sng" algn="ctr">
              <a:solidFill>
                <a:srgbClr val="FF0000"/>
              </a:solidFill>
              <a:prstDash val="solid"/>
              <a:round/>
              <a:headEnd type="none" w="sm" len="sm"/>
              <a:tailEnd type="arrow"/>
            </a:ln>
            <a:effectLst/>
          </p:spPr>
        </p:cxnSp>
        <p:cxnSp>
          <p:nvCxnSpPr>
            <p:cNvPr id="19" name="Shape 18"/>
            <p:cNvCxnSpPr>
              <a:stCxn id="15" idx="4"/>
              <a:endCxn id="14" idx="2"/>
            </p:cNvCxnSpPr>
            <p:nvPr/>
          </p:nvCxnSpPr>
          <p:spPr bwMode="auto">
            <a:xfrm rot="16200000" flipH="1">
              <a:off x="1123295" y="2953791"/>
              <a:ext cx="510312" cy="549538"/>
            </a:xfrm>
            <a:prstGeom prst="curvedConnector2">
              <a:avLst/>
            </a:prstGeom>
            <a:solidFill>
              <a:schemeClr val="accent1"/>
            </a:solidFill>
            <a:ln w="31750" cap="sq" cmpd="sng" algn="ctr">
              <a:solidFill>
                <a:srgbClr val="FF0000"/>
              </a:solidFill>
              <a:prstDash val="solid"/>
              <a:round/>
              <a:headEnd type="none" w="sm" len="sm"/>
              <a:tailEnd type="arrow"/>
            </a:ln>
            <a:effectLst/>
          </p:spPr>
        </p:cxnSp>
        <p:cxnSp>
          <p:nvCxnSpPr>
            <p:cNvPr id="20" name="Shape 19"/>
            <p:cNvCxnSpPr>
              <a:stCxn id="14" idx="6"/>
              <a:endCxn id="16" idx="4"/>
            </p:cNvCxnSpPr>
            <p:nvPr/>
          </p:nvCxnSpPr>
          <p:spPr bwMode="auto">
            <a:xfrm flipV="1">
              <a:off x="1938122" y="2973404"/>
              <a:ext cx="574837" cy="510312"/>
            </a:xfrm>
            <a:prstGeom prst="curvedConnector2">
              <a:avLst/>
            </a:prstGeom>
            <a:solidFill>
              <a:schemeClr val="accent1"/>
            </a:solidFill>
            <a:ln w="31750" cap="sq" cmpd="sng" algn="ctr">
              <a:solidFill>
                <a:srgbClr val="FF0000"/>
              </a:solidFill>
              <a:prstDash val="solid"/>
              <a:round/>
              <a:headEnd type="none" w="sm" len="sm"/>
              <a:tailEnd type="arrow"/>
            </a:ln>
            <a:effectLst/>
          </p:spPr>
        </p:cxnSp>
        <p:cxnSp>
          <p:nvCxnSpPr>
            <p:cNvPr id="21" name="Shape 20"/>
            <p:cNvCxnSpPr>
              <a:stCxn id="16" idx="0"/>
              <a:endCxn id="17" idx="6"/>
            </p:cNvCxnSpPr>
            <p:nvPr/>
          </p:nvCxnSpPr>
          <p:spPr bwMode="auto">
            <a:xfrm rot="16200000" flipV="1">
              <a:off x="1985754" y="2190424"/>
              <a:ext cx="479574" cy="574837"/>
            </a:xfrm>
            <a:prstGeom prst="curvedConnector2">
              <a:avLst/>
            </a:prstGeom>
            <a:solidFill>
              <a:schemeClr val="accent1"/>
            </a:solidFill>
            <a:ln w="31750" cap="sq" cmpd="sng" algn="ctr">
              <a:solidFill>
                <a:srgbClr val="FF0000"/>
              </a:solidFill>
              <a:prstDash val="solid"/>
              <a:round/>
              <a:headEnd type="none" w="sm" len="sm"/>
              <a:tailEnd type="arrow"/>
            </a:ln>
            <a:effectLst/>
          </p:spPr>
        </p:cxnSp>
        <p:sp>
          <p:nvSpPr>
            <p:cNvPr id="22" name="TextBox 21"/>
            <p:cNvSpPr txBox="1"/>
            <p:nvPr/>
          </p:nvSpPr>
          <p:spPr>
            <a:xfrm>
              <a:off x="2344510" y="3198570"/>
              <a:ext cx="623889" cy="338554"/>
            </a:xfrm>
            <a:prstGeom prst="rect">
              <a:avLst/>
            </a:prstGeom>
            <a:noFill/>
          </p:spPr>
          <p:txBody>
            <a:bodyPr wrap="none" rtlCol="0">
              <a:spAutoFit/>
            </a:bodyPr>
            <a:lstStyle/>
            <a:p>
              <a:r>
                <a:rPr lang="en-US" sz="1600" i="0" dirty="0" smtClean="0">
                  <a:solidFill>
                    <a:srgbClr val="118548"/>
                  </a:solidFill>
                </a:rPr>
                <a:t>but?</a:t>
              </a:r>
              <a:endParaRPr lang="en-US" sz="1600" i="0" dirty="0">
                <a:solidFill>
                  <a:srgbClr val="118548"/>
                </a:solidFill>
              </a:endParaRPr>
            </a:p>
          </p:txBody>
        </p:sp>
        <p:sp>
          <p:nvSpPr>
            <p:cNvPr id="23" name="TextBox 22"/>
            <p:cNvSpPr txBox="1"/>
            <p:nvPr/>
          </p:nvSpPr>
          <p:spPr>
            <a:xfrm>
              <a:off x="806991" y="3281107"/>
              <a:ext cx="511679" cy="338554"/>
            </a:xfrm>
            <a:prstGeom prst="rect">
              <a:avLst/>
            </a:prstGeom>
            <a:noFill/>
          </p:spPr>
          <p:txBody>
            <a:bodyPr wrap="none" rtlCol="0">
              <a:spAutoFit/>
            </a:bodyPr>
            <a:lstStyle/>
            <a:p>
              <a:r>
                <a:rPr lang="en-US" sz="1600" i="0" dirty="0" smtClean="0">
                  <a:solidFill>
                    <a:srgbClr val="118548"/>
                  </a:solidFill>
                </a:rPr>
                <a:t>on!</a:t>
              </a:r>
              <a:endParaRPr lang="en-US" sz="1600" i="0" dirty="0">
                <a:solidFill>
                  <a:srgbClr val="118548"/>
                </a:solidFill>
              </a:endParaRPr>
            </a:p>
          </p:txBody>
        </p:sp>
        <p:sp>
          <p:nvSpPr>
            <p:cNvPr id="24" name="TextBox 23"/>
            <p:cNvSpPr txBox="1"/>
            <p:nvPr/>
          </p:nvSpPr>
          <p:spPr>
            <a:xfrm>
              <a:off x="769905" y="2085754"/>
              <a:ext cx="623889" cy="338554"/>
            </a:xfrm>
            <a:prstGeom prst="rect">
              <a:avLst/>
            </a:prstGeom>
            <a:noFill/>
          </p:spPr>
          <p:txBody>
            <a:bodyPr wrap="none" rtlCol="0">
              <a:spAutoFit/>
            </a:bodyPr>
            <a:lstStyle/>
            <a:p>
              <a:r>
                <a:rPr lang="en-US" sz="1600" i="0" dirty="0" smtClean="0">
                  <a:solidFill>
                    <a:srgbClr val="118548"/>
                  </a:solidFill>
                </a:rPr>
                <a:t>but?</a:t>
              </a:r>
              <a:endParaRPr lang="en-US" sz="1600" i="0" dirty="0">
                <a:solidFill>
                  <a:srgbClr val="118548"/>
                </a:solidFill>
              </a:endParaRPr>
            </a:p>
          </p:txBody>
        </p:sp>
        <p:cxnSp>
          <p:nvCxnSpPr>
            <p:cNvPr id="25" name="Shape 24"/>
            <p:cNvCxnSpPr>
              <a:endCxn id="17" idx="0"/>
            </p:cNvCxnSpPr>
            <p:nvPr/>
          </p:nvCxnSpPr>
          <p:spPr bwMode="auto">
            <a:xfrm>
              <a:off x="1511630" y="1854395"/>
              <a:ext cx="315233" cy="255774"/>
            </a:xfrm>
            <a:prstGeom prst="curvedConnector2">
              <a:avLst/>
            </a:prstGeom>
            <a:solidFill>
              <a:schemeClr val="accent1"/>
            </a:solidFill>
            <a:ln w="25400" cap="sq" cmpd="sng" algn="ctr">
              <a:solidFill>
                <a:srgbClr val="FF0000"/>
              </a:solidFill>
              <a:prstDash val="solid"/>
              <a:round/>
              <a:headEnd type="none" w="sm" len="sm"/>
              <a:tailEnd type="arrow"/>
            </a:ln>
            <a:effectLst/>
          </p:spPr>
        </p:cxnSp>
        <p:sp>
          <p:nvSpPr>
            <p:cNvPr id="26" name="TextBox 25"/>
            <p:cNvSpPr txBox="1"/>
            <p:nvPr/>
          </p:nvSpPr>
          <p:spPr>
            <a:xfrm>
              <a:off x="2253355" y="2124313"/>
              <a:ext cx="529247" cy="338554"/>
            </a:xfrm>
            <a:prstGeom prst="rect">
              <a:avLst/>
            </a:prstGeom>
            <a:noFill/>
          </p:spPr>
          <p:txBody>
            <a:bodyPr wrap="none" rtlCol="0">
              <a:spAutoFit/>
            </a:bodyPr>
            <a:lstStyle/>
            <a:p>
              <a:r>
                <a:rPr lang="en-US" sz="1600" i="0" dirty="0" smtClean="0">
                  <a:solidFill>
                    <a:srgbClr val="118548"/>
                  </a:solidFill>
                </a:rPr>
                <a:t>off!</a:t>
              </a:r>
              <a:endParaRPr lang="en-US" sz="1600" i="0" dirty="0">
                <a:solidFill>
                  <a:srgbClr val="118548"/>
                </a:solidFill>
              </a:endParaRPr>
            </a:p>
          </p:txBody>
        </p:sp>
      </p:grpSp>
      <p:grpSp>
        <p:nvGrpSpPr>
          <p:cNvPr id="5" name="Group 134"/>
          <p:cNvGrpSpPr/>
          <p:nvPr/>
        </p:nvGrpSpPr>
        <p:grpSpPr>
          <a:xfrm>
            <a:off x="4072735" y="1854395"/>
            <a:ext cx="2112275" cy="1805035"/>
            <a:chOff x="3919115" y="1969609"/>
            <a:chExt cx="2112275" cy="1805035"/>
          </a:xfrm>
        </p:grpSpPr>
        <p:sp>
          <p:nvSpPr>
            <p:cNvPr id="6" name="Oval 5"/>
            <p:cNvSpPr/>
            <p:nvPr/>
          </p:nvSpPr>
          <p:spPr bwMode="auto">
            <a:xfrm>
              <a:off x="4342089" y="2195238"/>
              <a:ext cx="217974" cy="270755"/>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7" name="Oval 6"/>
            <p:cNvSpPr/>
            <p:nvPr/>
          </p:nvSpPr>
          <p:spPr bwMode="auto">
            <a:xfrm>
              <a:off x="4342089" y="3503889"/>
              <a:ext cx="217974" cy="270755"/>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cxnSp>
          <p:nvCxnSpPr>
            <p:cNvPr id="8" name="Shape 13"/>
            <p:cNvCxnSpPr>
              <a:stCxn id="6" idx="2"/>
              <a:endCxn id="7" idx="2"/>
            </p:cNvCxnSpPr>
            <p:nvPr/>
          </p:nvCxnSpPr>
          <p:spPr bwMode="auto">
            <a:xfrm rot="10800000" flipV="1">
              <a:off x="4342089" y="2330615"/>
              <a:ext cx="1502" cy="1308650"/>
            </a:xfrm>
            <a:prstGeom prst="curvedConnector3">
              <a:avLst>
                <a:gd name="adj1" fmla="val 28174376"/>
              </a:avLst>
            </a:prstGeom>
            <a:solidFill>
              <a:schemeClr val="accent1"/>
            </a:solidFill>
            <a:ln w="31750" cap="sq" cmpd="sng" algn="ctr">
              <a:solidFill>
                <a:srgbClr val="FF0000"/>
              </a:solidFill>
              <a:prstDash val="solid"/>
              <a:round/>
              <a:headEnd type="none" w="sm" len="sm"/>
              <a:tailEnd type="arrow"/>
            </a:ln>
            <a:effectLst/>
          </p:spPr>
        </p:cxnSp>
        <p:cxnSp>
          <p:nvCxnSpPr>
            <p:cNvPr id="9" name="Curved Connector 8"/>
            <p:cNvCxnSpPr>
              <a:stCxn id="7" idx="6"/>
              <a:endCxn id="6" idx="6"/>
            </p:cNvCxnSpPr>
            <p:nvPr/>
          </p:nvCxnSpPr>
          <p:spPr bwMode="auto">
            <a:xfrm flipV="1">
              <a:off x="4560063" y="2330616"/>
              <a:ext cx="1502" cy="1308650"/>
            </a:xfrm>
            <a:prstGeom prst="curvedConnector3">
              <a:avLst>
                <a:gd name="adj1" fmla="val 23992451"/>
              </a:avLst>
            </a:prstGeom>
            <a:solidFill>
              <a:schemeClr val="accent1"/>
            </a:solidFill>
            <a:ln w="31750" cap="sq" cmpd="sng" algn="ctr">
              <a:solidFill>
                <a:srgbClr val="FF0000"/>
              </a:solidFill>
              <a:prstDash val="solid"/>
              <a:round/>
              <a:headEnd type="none" w="sm" len="sm"/>
              <a:tailEnd type="arrow"/>
            </a:ln>
            <a:effectLst/>
          </p:spPr>
        </p:cxnSp>
        <p:sp>
          <p:nvSpPr>
            <p:cNvPr id="10" name="TextBox 9"/>
            <p:cNvSpPr txBox="1"/>
            <p:nvPr/>
          </p:nvSpPr>
          <p:spPr>
            <a:xfrm>
              <a:off x="3919115" y="2891329"/>
              <a:ext cx="623889" cy="338554"/>
            </a:xfrm>
            <a:prstGeom prst="rect">
              <a:avLst/>
            </a:prstGeom>
            <a:noFill/>
          </p:spPr>
          <p:txBody>
            <a:bodyPr wrap="none" rtlCol="0">
              <a:spAutoFit/>
            </a:bodyPr>
            <a:lstStyle/>
            <a:p>
              <a:r>
                <a:rPr lang="en-US" sz="1600" i="0" dirty="0" smtClean="0">
                  <a:solidFill>
                    <a:srgbClr val="118548"/>
                  </a:solidFill>
                </a:rPr>
                <a:t>but?</a:t>
              </a:r>
              <a:endParaRPr lang="en-US" sz="1600" i="0" dirty="0">
                <a:solidFill>
                  <a:srgbClr val="118548"/>
                </a:solidFill>
              </a:endParaRPr>
            </a:p>
          </p:txBody>
        </p:sp>
        <p:sp>
          <p:nvSpPr>
            <p:cNvPr id="11" name="TextBox 10"/>
            <p:cNvSpPr txBox="1"/>
            <p:nvPr/>
          </p:nvSpPr>
          <p:spPr>
            <a:xfrm>
              <a:off x="4379975" y="2622494"/>
              <a:ext cx="559838" cy="338554"/>
            </a:xfrm>
            <a:prstGeom prst="rect">
              <a:avLst/>
            </a:prstGeom>
            <a:noFill/>
          </p:spPr>
          <p:txBody>
            <a:bodyPr wrap="square" rtlCol="0">
              <a:spAutoFit/>
            </a:bodyPr>
            <a:lstStyle/>
            <a:p>
              <a:r>
                <a:rPr lang="en-US" sz="1600" i="0" dirty="0" smtClean="0">
                  <a:solidFill>
                    <a:srgbClr val="118548"/>
                  </a:solidFill>
                </a:rPr>
                <a:t>on!</a:t>
              </a:r>
              <a:endParaRPr lang="en-US" sz="1600" i="0" dirty="0">
                <a:solidFill>
                  <a:srgbClr val="118548"/>
                </a:solidFill>
              </a:endParaRPr>
            </a:p>
          </p:txBody>
        </p:sp>
        <p:cxnSp>
          <p:nvCxnSpPr>
            <p:cNvPr id="12" name="Shape 11"/>
            <p:cNvCxnSpPr>
              <a:endCxn id="6" idx="0"/>
            </p:cNvCxnSpPr>
            <p:nvPr/>
          </p:nvCxnSpPr>
          <p:spPr bwMode="auto">
            <a:xfrm>
              <a:off x="4178608" y="1969609"/>
              <a:ext cx="272467" cy="225629"/>
            </a:xfrm>
            <a:prstGeom prst="curvedConnector2">
              <a:avLst/>
            </a:prstGeom>
            <a:solidFill>
              <a:schemeClr val="accent1"/>
            </a:solidFill>
            <a:ln w="25400" cap="sq" cmpd="sng" algn="ctr">
              <a:solidFill>
                <a:srgbClr val="FF0000"/>
              </a:solidFill>
              <a:prstDash val="solid"/>
              <a:round/>
              <a:headEnd type="none" w="sm" len="sm"/>
              <a:tailEnd type="arrow"/>
            </a:ln>
            <a:effectLst/>
          </p:spPr>
        </p:cxnSp>
        <p:cxnSp>
          <p:nvCxnSpPr>
            <p:cNvPr id="28" name="Shape 27"/>
            <p:cNvCxnSpPr>
              <a:stCxn id="7" idx="5"/>
              <a:endCxn id="6" idx="7"/>
            </p:cNvCxnSpPr>
            <p:nvPr/>
          </p:nvCxnSpPr>
          <p:spPr bwMode="auto">
            <a:xfrm rot="5400000" flipH="1">
              <a:off x="3778089" y="2985020"/>
              <a:ext cx="1500104" cy="1502"/>
            </a:xfrm>
            <a:prstGeom prst="curvedConnector5">
              <a:avLst>
                <a:gd name="adj1" fmla="val 0"/>
                <a:gd name="adj2" fmla="val -55456944"/>
                <a:gd name="adj3" fmla="val 99115"/>
              </a:avLst>
            </a:prstGeom>
            <a:solidFill>
              <a:schemeClr val="accent1"/>
            </a:solidFill>
            <a:ln w="31750" cap="sq" cmpd="sng" algn="ctr">
              <a:solidFill>
                <a:srgbClr val="FF0000"/>
              </a:solidFill>
              <a:prstDash val="solid"/>
              <a:round/>
              <a:headEnd type="none" w="sm" len="sm"/>
              <a:tailEnd type="arrow"/>
            </a:ln>
            <a:effectLst/>
          </p:spPr>
        </p:cxnSp>
        <p:sp>
          <p:nvSpPr>
            <p:cNvPr id="39" name="TextBox 38"/>
            <p:cNvSpPr txBox="1"/>
            <p:nvPr/>
          </p:nvSpPr>
          <p:spPr>
            <a:xfrm>
              <a:off x="5304809" y="2691623"/>
              <a:ext cx="726581" cy="338554"/>
            </a:xfrm>
            <a:prstGeom prst="rect">
              <a:avLst/>
            </a:prstGeom>
            <a:noFill/>
          </p:spPr>
          <p:txBody>
            <a:bodyPr wrap="square" rtlCol="0">
              <a:spAutoFit/>
            </a:bodyPr>
            <a:lstStyle/>
            <a:p>
              <a:r>
                <a:rPr lang="en-US" sz="1600" i="0" dirty="0" smtClean="0">
                  <a:solidFill>
                    <a:srgbClr val="118548"/>
                  </a:solidFill>
                </a:rPr>
                <a:t>off!</a:t>
              </a:r>
              <a:endParaRPr lang="en-US" sz="1600" i="0" dirty="0">
                <a:solidFill>
                  <a:srgbClr val="118548"/>
                </a:solidFill>
              </a:endParaRPr>
            </a:p>
          </p:txBody>
        </p:sp>
      </p:grpSp>
      <p:grpSp>
        <p:nvGrpSpPr>
          <p:cNvPr id="13" name="Group 122"/>
          <p:cNvGrpSpPr/>
          <p:nvPr/>
        </p:nvGrpSpPr>
        <p:grpSpPr>
          <a:xfrm>
            <a:off x="0" y="4389125"/>
            <a:ext cx="3335172" cy="1785422"/>
            <a:chOff x="1192359" y="4120291"/>
            <a:chExt cx="3335172" cy="1785422"/>
          </a:xfrm>
        </p:grpSpPr>
        <p:sp>
          <p:nvSpPr>
            <p:cNvPr id="94" name="Oval 3"/>
            <p:cNvSpPr>
              <a:spLocks noChangeArrowheads="1"/>
            </p:cNvSpPr>
            <p:nvPr/>
          </p:nvSpPr>
          <p:spPr bwMode="auto">
            <a:xfrm>
              <a:off x="2975313" y="4390537"/>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sp>
          <p:nvSpPr>
            <p:cNvPr id="95" name="Text Box 4"/>
            <p:cNvSpPr txBox="1">
              <a:spLocks noChangeArrowheads="1"/>
            </p:cNvSpPr>
            <p:nvPr/>
          </p:nvSpPr>
          <p:spPr bwMode="auto">
            <a:xfrm>
              <a:off x="3112610" y="4657960"/>
              <a:ext cx="1414921" cy="646331"/>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a:solidFill>
                    <a:srgbClr val="118548"/>
                  </a:solidFill>
                  <a:latin typeface="Arial" pitchFamily="34" charset="0"/>
                </a:rPr>
                <a:t>? </a:t>
              </a:r>
              <a:r>
                <a:rPr lang="en-GB" i="0" dirty="0" smtClean="0">
                  <a:solidFill>
                    <a:srgbClr val="118548"/>
                  </a:solidFill>
                  <a:latin typeface="Arial" pitchFamily="34" charset="0"/>
                </a:rPr>
                <a:t>x</a:t>
              </a:r>
              <a:br>
                <a:rPr lang="en-GB" i="0" dirty="0" smtClean="0">
                  <a:solidFill>
                    <a:srgbClr val="118548"/>
                  </a:solidFill>
                  <a:latin typeface="Arial" pitchFamily="34" charset="0"/>
                </a:rPr>
              </a:br>
              <a:r>
                <a:rPr lang="en-GB" i="0" dirty="0" smtClean="0">
                  <a:solidFill>
                    <a:srgbClr val="118548"/>
                  </a:solidFill>
                  <a:latin typeface="Arial" pitchFamily="34" charset="0"/>
                </a:rPr>
                <a:t>(x </a:t>
              </a:r>
              <a:r>
                <a:rPr lang="en-GB" i="0" dirty="0">
                  <a:solidFill>
                    <a:srgbClr val="118548"/>
                  </a:solidFill>
                  <a:latin typeface="Arial" pitchFamily="34" charset="0"/>
                </a:rPr>
                <a:t>&gt;= 0)</a:t>
              </a:r>
            </a:p>
          </p:txBody>
        </p:sp>
        <p:sp>
          <p:nvSpPr>
            <p:cNvPr id="96" name="Text Box 5"/>
            <p:cNvSpPr txBox="1">
              <a:spLocks noChangeArrowheads="1"/>
            </p:cNvSpPr>
            <p:nvPr/>
          </p:nvSpPr>
          <p:spPr bwMode="auto">
            <a:xfrm>
              <a:off x="1206791" y="5213437"/>
              <a:ext cx="503793" cy="369332"/>
            </a:xfrm>
            <a:prstGeom prst="rect">
              <a:avLst/>
            </a:prstGeom>
            <a:noFill/>
            <a:ln w="12700">
              <a:noFill/>
              <a:miter lim="800000"/>
              <a:headEnd/>
              <a:tailEnd/>
            </a:ln>
            <a:effectLst/>
          </p:spPr>
          <p:txBody>
            <a:bodyPr>
              <a:spAutoFit/>
            </a:bodyPr>
            <a:lstStyle/>
            <a:p>
              <a:pPr defTabSz="762000" eaLnBrk="0" hangingPunct="0">
                <a:spcBef>
                  <a:spcPct val="50000"/>
                </a:spcBef>
              </a:pPr>
              <a:r>
                <a:rPr lang="en-GB" i="0">
                  <a:solidFill>
                    <a:srgbClr val="118548"/>
                  </a:solidFill>
                  <a:latin typeface="Arial" pitchFamily="34" charset="0"/>
                </a:rPr>
                <a:t>! y</a:t>
              </a:r>
            </a:p>
          </p:txBody>
        </p:sp>
        <p:cxnSp>
          <p:nvCxnSpPr>
            <p:cNvPr id="97" name="AutoShape 6"/>
            <p:cNvCxnSpPr>
              <a:cxnSpLocks noChangeShapeType="1"/>
              <a:endCxn id="94" idx="0"/>
            </p:cNvCxnSpPr>
            <p:nvPr/>
          </p:nvCxnSpPr>
          <p:spPr bwMode="auto">
            <a:xfrm rot="16200000" flipH="1">
              <a:off x="2865117" y="4158329"/>
              <a:ext cx="270246" cy="194170"/>
            </a:xfrm>
            <a:prstGeom prst="curvedConnector3">
              <a:avLst>
                <a:gd name="adj1" fmla="val 50000"/>
              </a:avLst>
            </a:prstGeom>
            <a:noFill/>
            <a:ln w="28575">
              <a:solidFill>
                <a:srgbClr val="FF0000"/>
              </a:solidFill>
              <a:round/>
              <a:headEnd/>
              <a:tailEnd type="triangle" w="med" len="med"/>
            </a:ln>
            <a:effectLst/>
          </p:spPr>
        </p:cxnSp>
        <p:cxnSp>
          <p:nvCxnSpPr>
            <p:cNvPr id="98" name="AutoShape 7"/>
            <p:cNvCxnSpPr>
              <a:cxnSpLocks noChangeShapeType="1"/>
              <a:stCxn id="100" idx="2"/>
              <a:endCxn id="94" idx="2"/>
            </p:cNvCxnSpPr>
            <p:nvPr/>
          </p:nvCxnSpPr>
          <p:spPr bwMode="auto">
            <a:xfrm rot="10800000" flipH="1">
              <a:off x="2964817" y="4514850"/>
              <a:ext cx="10496" cy="1048555"/>
            </a:xfrm>
            <a:prstGeom prst="curvedConnector3">
              <a:avLst>
                <a:gd name="adj1" fmla="val -15400000"/>
              </a:avLst>
            </a:prstGeom>
            <a:noFill/>
            <a:ln w="38100">
              <a:solidFill>
                <a:srgbClr val="FF0000"/>
              </a:solidFill>
              <a:round/>
              <a:headEnd/>
              <a:tailEnd type="triangle" w="med" len="med"/>
            </a:ln>
            <a:effectLst/>
          </p:spPr>
        </p:cxnSp>
        <p:sp>
          <p:nvSpPr>
            <p:cNvPr id="99" name="Text Box 8"/>
            <p:cNvSpPr txBox="1">
              <a:spLocks noChangeArrowheads="1"/>
            </p:cNvSpPr>
            <p:nvPr/>
          </p:nvSpPr>
          <p:spPr bwMode="auto">
            <a:xfrm>
              <a:off x="1192359" y="5536381"/>
              <a:ext cx="1651416" cy="369332"/>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a:solidFill>
                    <a:srgbClr val="118548"/>
                  </a:solidFill>
                  <a:latin typeface="Arial" pitchFamily="34" charset="0"/>
                </a:rPr>
                <a:t>(|</a:t>
              </a:r>
              <a:r>
                <a:rPr lang="en-GB" i="0" dirty="0" err="1">
                  <a:solidFill>
                    <a:srgbClr val="118548"/>
                  </a:solidFill>
                  <a:latin typeface="Arial" pitchFamily="34" charset="0"/>
                </a:rPr>
                <a:t>y</a:t>
              </a:r>
              <a:r>
                <a:rPr lang="en-GB" sz="1600" i="0" dirty="0" err="1">
                  <a:solidFill>
                    <a:srgbClr val="118548"/>
                  </a:solidFill>
                  <a:latin typeface="Arial" pitchFamily="34" charset="0"/>
                </a:rPr>
                <a:t>x</a:t>
              </a:r>
              <a:r>
                <a:rPr lang="en-GB" i="0" dirty="0" err="1">
                  <a:solidFill>
                    <a:srgbClr val="118548"/>
                  </a:solidFill>
                  <a:latin typeface="Arial" pitchFamily="34" charset="0"/>
                </a:rPr>
                <a:t>y</a:t>
              </a:r>
              <a:r>
                <a:rPr lang="en-GB" i="0" dirty="0">
                  <a:solidFill>
                    <a:srgbClr val="118548"/>
                  </a:solidFill>
                  <a:latin typeface="Arial" pitchFamily="34" charset="0"/>
                </a:rPr>
                <a:t>–x| &lt; </a:t>
              </a:r>
              <a:r>
                <a:rPr lang="el-GR" i="0" dirty="0">
                  <a:solidFill>
                    <a:srgbClr val="118548"/>
                  </a:solidFill>
                  <a:latin typeface="Arial" pitchFamily="34" charset="0"/>
                </a:rPr>
                <a:t>ε</a:t>
              </a:r>
              <a:r>
                <a:rPr lang="en-US" i="0" dirty="0">
                  <a:solidFill>
                    <a:srgbClr val="118548"/>
                  </a:solidFill>
                  <a:latin typeface="Arial" pitchFamily="34" charset="0"/>
                </a:rPr>
                <a:t>)</a:t>
              </a:r>
              <a:endParaRPr lang="en-GB" i="0" dirty="0">
                <a:solidFill>
                  <a:srgbClr val="118548"/>
                </a:solidFill>
                <a:latin typeface="Arial" pitchFamily="34" charset="0"/>
              </a:endParaRPr>
            </a:p>
          </p:txBody>
        </p:sp>
        <p:sp>
          <p:nvSpPr>
            <p:cNvPr id="100" name="Oval 9"/>
            <p:cNvSpPr>
              <a:spLocks noChangeArrowheads="1"/>
            </p:cNvSpPr>
            <p:nvPr/>
          </p:nvSpPr>
          <p:spPr bwMode="auto">
            <a:xfrm>
              <a:off x="2964817" y="5439092"/>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cxnSp>
          <p:nvCxnSpPr>
            <p:cNvPr id="101" name="AutoShape 10"/>
            <p:cNvCxnSpPr>
              <a:cxnSpLocks noChangeShapeType="1"/>
              <a:stCxn id="94" idx="4"/>
              <a:endCxn id="100" idx="0"/>
            </p:cNvCxnSpPr>
            <p:nvPr/>
          </p:nvCxnSpPr>
          <p:spPr bwMode="auto">
            <a:xfrm flipH="1">
              <a:off x="3086829" y="4639164"/>
              <a:ext cx="10496" cy="799929"/>
            </a:xfrm>
            <a:prstGeom prst="straightConnector1">
              <a:avLst/>
            </a:prstGeom>
            <a:noFill/>
            <a:ln w="38100">
              <a:solidFill>
                <a:srgbClr val="FF0000"/>
              </a:solidFill>
              <a:round/>
              <a:headEnd/>
              <a:tailEnd type="triangle" w="med" len="med"/>
            </a:ln>
            <a:effectLst/>
          </p:spPr>
        </p:cxnSp>
      </p:grpSp>
      <p:grpSp>
        <p:nvGrpSpPr>
          <p:cNvPr id="27" name="Group 123"/>
          <p:cNvGrpSpPr/>
          <p:nvPr/>
        </p:nvGrpSpPr>
        <p:grpSpPr>
          <a:xfrm>
            <a:off x="3727090" y="4389125"/>
            <a:ext cx="3411980" cy="1785422"/>
            <a:chOff x="1192359" y="4120291"/>
            <a:chExt cx="3411980" cy="1785422"/>
          </a:xfrm>
        </p:grpSpPr>
        <p:sp>
          <p:nvSpPr>
            <p:cNvPr id="125" name="Oval 3"/>
            <p:cNvSpPr>
              <a:spLocks noChangeArrowheads="1"/>
            </p:cNvSpPr>
            <p:nvPr/>
          </p:nvSpPr>
          <p:spPr bwMode="auto">
            <a:xfrm>
              <a:off x="2975313" y="4390537"/>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sp>
          <p:nvSpPr>
            <p:cNvPr id="126" name="Text Box 4"/>
            <p:cNvSpPr txBox="1">
              <a:spLocks noChangeArrowheads="1"/>
            </p:cNvSpPr>
            <p:nvPr/>
          </p:nvSpPr>
          <p:spPr bwMode="auto">
            <a:xfrm>
              <a:off x="3074204" y="4734771"/>
              <a:ext cx="1530135" cy="646331"/>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smtClean="0">
                  <a:solidFill>
                    <a:srgbClr val="118548"/>
                  </a:solidFill>
                  <a:latin typeface="Arial" pitchFamily="34" charset="0"/>
                </a:rPr>
                <a:t>?x</a:t>
              </a:r>
              <a:br>
                <a:rPr lang="en-GB" i="0" dirty="0" smtClean="0">
                  <a:solidFill>
                    <a:srgbClr val="118548"/>
                  </a:solidFill>
                  <a:latin typeface="Arial" pitchFamily="34" charset="0"/>
                </a:rPr>
              </a:br>
              <a:r>
                <a:rPr lang="en-GB" i="0" dirty="0" smtClean="0">
                  <a:solidFill>
                    <a:srgbClr val="118548"/>
                  </a:solidFill>
                  <a:latin typeface="Arial" pitchFamily="34" charset="0"/>
                </a:rPr>
                <a:t>(0&lt;x&lt;10)</a:t>
              </a:r>
              <a:endParaRPr lang="en-GB" i="0" dirty="0">
                <a:solidFill>
                  <a:srgbClr val="118548"/>
                </a:solidFill>
                <a:latin typeface="Arial" pitchFamily="34" charset="0"/>
              </a:endParaRPr>
            </a:p>
          </p:txBody>
        </p:sp>
        <p:sp>
          <p:nvSpPr>
            <p:cNvPr id="127" name="Text Box 5"/>
            <p:cNvSpPr txBox="1">
              <a:spLocks noChangeArrowheads="1"/>
            </p:cNvSpPr>
            <p:nvPr/>
          </p:nvSpPr>
          <p:spPr bwMode="auto">
            <a:xfrm>
              <a:off x="1206791" y="5213437"/>
              <a:ext cx="503793" cy="369332"/>
            </a:xfrm>
            <a:prstGeom prst="rect">
              <a:avLst/>
            </a:prstGeom>
            <a:noFill/>
            <a:ln w="12700">
              <a:noFill/>
              <a:miter lim="800000"/>
              <a:headEnd/>
              <a:tailEnd/>
            </a:ln>
            <a:effectLst/>
          </p:spPr>
          <p:txBody>
            <a:bodyPr>
              <a:spAutoFit/>
            </a:bodyPr>
            <a:lstStyle/>
            <a:p>
              <a:pPr defTabSz="762000" eaLnBrk="0" hangingPunct="0">
                <a:spcBef>
                  <a:spcPct val="50000"/>
                </a:spcBef>
              </a:pPr>
              <a:r>
                <a:rPr lang="en-GB" i="0">
                  <a:solidFill>
                    <a:srgbClr val="118548"/>
                  </a:solidFill>
                  <a:latin typeface="Arial" pitchFamily="34" charset="0"/>
                </a:rPr>
                <a:t>! y</a:t>
              </a:r>
            </a:p>
          </p:txBody>
        </p:sp>
        <p:cxnSp>
          <p:nvCxnSpPr>
            <p:cNvPr id="128" name="AutoShape 6"/>
            <p:cNvCxnSpPr>
              <a:cxnSpLocks noChangeShapeType="1"/>
              <a:endCxn id="125" idx="0"/>
            </p:cNvCxnSpPr>
            <p:nvPr/>
          </p:nvCxnSpPr>
          <p:spPr bwMode="auto">
            <a:xfrm rot="16200000" flipH="1">
              <a:off x="2865117" y="4158329"/>
              <a:ext cx="270246" cy="194170"/>
            </a:xfrm>
            <a:prstGeom prst="curvedConnector3">
              <a:avLst>
                <a:gd name="adj1" fmla="val 50000"/>
              </a:avLst>
            </a:prstGeom>
            <a:noFill/>
            <a:ln w="28575">
              <a:solidFill>
                <a:srgbClr val="FF0000"/>
              </a:solidFill>
              <a:round/>
              <a:headEnd/>
              <a:tailEnd type="triangle" w="med" len="med"/>
            </a:ln>
            <a:effectLst/>
          </p:spPr>
        </p:cxnSp>
        <p:cxnSp>
          <p:nvCxnSpPr>
            <p:cNvPr id="129" name="AutoShape 7"/>
            <p:cNvCxnSpPr>
              <a:cxnSpLocks noChangeShapeType="1"/>
              <a:stCxn id="131" idx="2"/>
              <a:endCxn id="125" idx="2"/>
            </p:cNvCxnSpPr>
            <p:nvPr/>
          </p:nvCxnSpPr>
          <p:spPr bwMode="auto">
            <a:xfrm rot="10800000" flipH="1">
              <a:off x="2964817" y="4514850"/>
              <a:ext cx="10496" cy="1048555"/>
            </a:xfrm>
            <a:prstGeom prst="curvedConnector3">
              <a:avLst>
                <a:gd name="adj1" fmla="val -15400000"/>
              </a:avLst>
            </a:prstGeom>
            <a:noFill/>
            <a:ln w="38100">
              <a:solidFill>
                <a:srgbClr val="FF0000"/>
              </a:solidFill>
              <a:round/>
              <a:headEnd/>
              <a:tailEnd type="triangle" w="med" len="med"/>
            </a:ln>
            <a:effectLst/>
          </p:spPr>
        </p:cxnSp>
        <p:sp>
          <p:nvSpPr>
            <p:cNvPr id="130" name="Text Box 8"/>
            <p:cNvSpPr txBox="1">
              <a:spLocks noChangeArrowheads="1"/>
            </p:cNvSpPr>
            <p:nvPr/>
          </p:nvSpPr>
          <p:spPr bwMode="auto">
            <a:xfrm>
              <a:off x="1192359" y="5536381"/>
              <a:ext cx="1651416" cy="369332"/>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a:solidFill>
                    <a:srgbClr val="118548"/>
                  </a:solidFill>
                  <a:latin typeface="Arial" pitchFamily="34" charset="0"/>
                </a:rPr>
                <a:t>(|</a:t>
              </a:r>
              <a:r>
                <a:rPr lang="en-GB" i="0" dirty="0" err="1">
                  <a:solidFill>
                    <a:srgbClr val="118548"/>
                  </a:solidFill>
                  <a:latin typeface="Arial" pitchFamily="34" charset="0"/>
                </a:rPr>
                <a:t>y</a:t>
              </a:r>
              <a:r>
                <a:rPr lang="en-GB" sz="1600" i="0" dirty="0" err="1">
                  <a:solidFill>
                    <a:srgbClr val="118548"/>
                  </a:solidFill>
                  <a:latin typeface="Arial" pitchFamily="34" charset="0"/>
                </a:rPr>
                <a:t>x</a:t>
              </a:r>
              <a:r>
                <a:rPr lang="en-GB" i="0" dirty="0" err="1">
                  <a:solidFill>
                    <a:srgbClr val="118548"/>
                  </a:solidFill>
                  <a:latin typeface="Arial" pitchFamily="34" charset="0"/>
                </a:rPr>
                <a:t>y</a:t>
              </a:r>
              <a:r>
                <a:rPr lang="en-GB" i="0" dirty="0">
                  <a:solidFill>
                    <a:srgbClr val="118548"/>
                  </a:solidFill>
                  <a:latin typeface="Arial" pitchFamily="34" charset="0"/>
                </a:rPr>
                <a:t>–x| &lt; </a:t>
              </a:r>
              <a:r>
                <a:rPr lang="en-GB" i="0" dirty="0" smtClean="0">
                  <a:solidFill>
                    <a:srgbClr val="118548"/>
                  </a:solidFill>
                  <a:latin typeface="Arial" pitchFamily="34" charset="0"/>
                </a:rPr>
                <a:t>2</a:t>
              </a:r>
              <a:r>
                <a:rPr lang="el-GR" i="0" dirty="0" smtClean="0">
                  <a:solidFill>
                    <a:srgbClr val="118548"/>
                  </a:solidFill>
                  <a:latin typeface="Arial" pitchFamily="34" charset="0"/>
                </a:rPr>
                <a:t>ε</a:t>
              </a:r>
              <a:r>
                <a:rPr lang="en-US" i="0" dirty="0">
                  <a:solidFill>
                    <a:srgbClr val="118548"/>
                  </a:solidFill>
                  <a:latin typeface="Arial" pitchFamily="34" charset="0"/>
                </a:rPr>
                <a:t>)</a:t>
              </a:r>
              <a:endParaRPr lang="en-GB" i="0" dirty="0">
                <a:solidFill>
                  <a:srgbClr val="118548"/>
                </a:solidFill>
                <a:latin typeface="Arial" pitchFamily="34" charset="0"/>
              </a:endParaRPr>
            </a:p>
          </p:txBody>
        </p:sp>
        <p:sp>
          <p:nvSpPr>
            <p:cNvPr id="131" name="Oval 9"/>
            <p:cNvSpPr>
              <a:spLocks noChangeArrowheads="1"/>
            </p:cNvSpPr>
            <p:nvPr/>
          </p:nvSpPr>
          <p:spPr bwMode="auto">
            <a:xfrm>
              <a:off x="2964817" y="5439092"/>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cxnSp>
          <p:nvCxnSpPr>
            <p:cNvPr id="132" name="AutoShape 10"/>
            <p:cNvCxnSpPr>
              <a:cxnSpLocks noChangeShapeType="1"/>
              <a:stCxn id="125" idx="4"/>
              <a:endCxn id="131" idx="0"/>
            </p:cNvCxnSpPr>
            <p:nvPr/>
          </p:nvCxnSpPr>
          <p:spPr bwMode="auto">
            <a:xfrm flipH="1">
              <a:off x="3086829" y="4639164"/>
              <a:ext cx="10496" cy="799929"/>
            </a:xfrm>
            <a:prstGeom prst="straightConnector1">
              <a:avLst/>
            </a:prstGeom>
            <a:noFill/>
            <a:ln w="38100">
              <a:solidFill>
                <a:srgbClr val="FF0000"/>
              </a:solidFill>
              <a:round/>
              <a:headEnd/>
              <a:tailEnd type="triangle" w="med" len="med"/>
            </a:ln>
            <a:effectLst/>
          </p:spPr>
        </p:cxnSp>
      </p:grpSp>
      <p:sp>
        <p:nvSpPr>
          <p:cNvPr id="178" name="Right Arrow 177"/>
          <p:cNvSpPr/>
          <p:nvPr/>
        </p:nvSpPr>
        <p:spPr bwMode="auto">
          <a:xfrm>
            <a:off x="2997395" y="508041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grpSp>
        <p:nvGrpSpPr>
          <p:cNvPr id="29" name="Group 184"/>
          <p:cNvGrpSpPr/>
          <p:nvPr/>
        </p:nvGrpSpPr>
        <p:grpSpPr>
          <a:xfrm>
            <a:off x="7145136" y="3006545"/>
            <a:ext cx="1805034" cy="1766629"/>
            <a:chOff x="6645870" y="1854395"/>
            <a:chExt cx="1766630" cy="1757029"/>
          </a:xfrm>
        </p:grpSpPr>
        <p:sp>
          <p:nvSpPr>
            <p:cNvPr id="66" name="Oval 65"/>
            <p:cNvSpPr/>
            <p:nvPr/>
          </p:nvSpPr>
          <p:spPr bwMode="auto">
            <a:xfrm>
              <a:off x="6914705" y="3352190"/>
              <a:ext cx="230430" cy="259234"/>
            </a:xfrm>
            <a:prstGeom prst="ellipse">
              <a:avLst/>
            </a:prstGeom>
            <a:solidFill>
              <a:srgbClr val="C00000"/>
            </a:solidFill>
            <a:ln>
              <a:no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0" i="0" u="none" strike="noStrike" cap="none" normalizeH="0" baseline="0" smtClean="0">
                <a:ln>
                  <a:noFill/>
                </a:ln>
                <a:solidFill>
                  <a:srgbClr val="118548"/>
                </a:solidFill>
                <a:effectLst/>
                <a:latin typeface="Times New Roman" pitchFamily="18" charset="0"/>
              </a:endParaRPr>
            </a:p>
          </p:txBody>
        </p:sp>
        <p:sp>
          <p:nvSpPr>
            <p:cNvPr id="67" name="Oval 66"/>
            <p:cNvSpPr/>
            <p:nvPr/>
          </p:nvSpPr>
          <p:spPr bwMode="auto">
            <a:xfrm>
              <a:off x="7337160" y="2161635"/>
              <a:ext cx="230430" cy="259234"/>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0" i="0" u="none" strike="noStrike" cap="none" normalizeH="0" baseline="0" smtClean="0">
                <a:ln>
                  <a:noFill/>
                </a:ln>
                <a:solidFill>
                  <a:srgbClr val="118548"/>
                </a:solidFill>
                <a:effectLst/>
                <a:latin typeface="Times New Roman" pitchFamily="18" charset="0"/>
              </a:endParaRPr>
            </a:p>
          </p:txBody>
        </p:sp>
        <p:cxnSp>
          <p:nvCxnSpPr>
            <p:cNvPr id="68" name="Shape 13"/>
            <p:cNvCxnSpPr>
              <a:stCxn id="66" idx="2"/>
              <a:endCxn id="67" idx="2"/>
            </p:cNvCxnSpPr>
            <p:nvPr/>
          </p:nvCxnSpPr>
          <p:spPr bwMode="auto">
            <a:xfrm rot="10800000" flipH="1">
              <a:off x="6914704" y="2291253"/>
              <a:ext cx="422455" cy="1190555"/>
            </a:xfrm>
            <a:prstGeom prst="curvedConnector3">
              <a:avLst>
                <a:gd name="adj1" fmla="val -54112"/>
              </a:avLst>
            </a:prstGeom>
            <a:solidFill>
              <a:schemeClr val="accent1"/>
            </a:solidFill>
            <a:ln w="31750" cap="sq" cmpd="sng" algn="ctr">
              <a:solidFill>
                <a:srgbClr val="FF0000"/>
              </a:solidFill>
              <a:prstDash val="solid"/>
              <a:round/>
              <a:headEnd type="none" w="sm" len="sm"/>
              <a:tailEnd type="arrow"/>
            </a:ln>
            <a:effectLst/>
          </p:spPr>
        </p:cxnSp>
        <p:cxnSp>
          <p:nvCxnSpPr>
            <p:cNvPr id="69" name="Curved Connector 68"/>
            <p:cNvCxnSpPr>
              <a:stCxn id="67" idx="5"/>
              <a:endCxn id="67" idx="7"/>
            </p:cNvCxnSpPr>
            <p:nvPr/>
          </p:nvCxnSpPr>
          <p:spPr bwMode="auto">
            <a:xfrm rot="5400000" flipH="1">
              <a:off x="7442191" y="2291252"/>
              <a:ext cx="183306" cy="1588"/>
            </a:xfrm>
            <a:prstGeom prst="curvedConnector5">
              <a:avLst>
                <a:gd name="adj1" fmla="val -124710"/>
                <a:gd name="adj2" fmla="val -50658328"/>
                <a:gd name="adj3" fmla="val 287065"/>
              </a:avLst>
            </a:prstGeom>
            <a:solidFill>
              <a:schemeClr val="accent1"/>
            </a:solidFill>
            <a:ln w="31750" cap="sq" cmpd="sng" algn="ctr">
              <a:solidFill>
                <a:srgbClr val="FF0000"/>
              </a:solidFill>
              <a:prstDash val="solid"/>
              <a:round/>
              <a:headEnd type="none" w="sm" len="sm"/>
              <a:tailEnd type="arrow"/>
            </a:ln>
            <a:effectLst/>
          </p:spPr>
        </p:cxnSp>
        <p:sp>
          <p:nvSpPr>
            <p:cNvPr id="71" name="TextBox 70"/>
            <p:cNvSpPr txBox="1"/>
            <p:nvPr/>
          </p:nvSpPr>
          <p:spPr>
            <a:xfrm>
              <a:off x="6645870" y="2660900"/>
              <a:ext cx="729695" cy="416024"/>
            </a:xfrm>
            <a:prstGeom prst="rect">
              <a:avLst/>
            </a:prstGeom>
            <a:noFill/>
          </p:spPr>
          <p:txBody>
            <a:bodyPr wrap="square" rtlCol="0">
              <a:spAutoFit/>
            </a:bodyPr>
            <a:lstStyle/>
            <a:p>
              <a:r>
                <a:rPr lang="en-US" sz="2000" b="1" dirty="0" smtClean="0">
                  <a:solidFill>
                    <a:srgbClr val="118548"/>
                  </a:solidFill>
                  <a:latin typeface="+mn-lt"/>
                </a:rPr>
                <a:t>L</a:t>
              </a:r>
              <a:r>
                <a:rPr lang="en-US" sz="2400" b="1" baseline="-12000" dirty="0" smtClean="0">
                  <a:solidFill>
                    <a:srgbClr val="118548"/>
                  </a:solidFill>
                  <a:latin typeface="+mn-lt"/>
                </a:rPr>
                <a:t>I</a:t>
              </a:r>
              <a:r>
                <a:rPr lang="en-US" sz="2000" b="1" dirty="0" smtClean="0">
                  <a:solidFill>
                    <a:srgbClr val="118548"/>
                  </a:solidFill>
                  <a:latin typeface="+mn-lt"/>
                </a:rPr>
                <a:t> ?</a:t>
              </a:r>
              <a:endParaRPr lang="en-US" sz="2000" b="1" dirty="0">
                <a:solidFill>
                  <a:srgbClr val="118548"/>
                </a:solidFill>
                <a:latin typeface="+mn-lt"/>
              </a:endParaRPr>
            </a:p>
          </p:txBody>
        </p:sp>
        <p:cxnSp>
          <p:nvCxnSpPr>
            <p:cNvPr id="72" name="Shape 71"/>
            <p:cNvCxnSpPr>
              <a:endCxn id="67" idx="1"/>
            </p:cNvCxnSpPr>
            <p:nvPr/>
          </p:nvCxnSpPr>
          <p:spPr bwMode="auto">
            <a:xfrm>
              <a:off x="6914705" y="1854395"/>
              <a:ext cx="456201" cy="345204"/>
            </a:xfrm>
            <a:prstGeom prst="curvedConnector2">
              <a:avLst/>
            </a:prstGeom>
            <a:solidFill>
              <a:schemeClr val="accent1"/>
            </a:solidFill>
            <a:ln w="25400" cap="sq" cmpd="sng" algn="ctr">
              <a:solidFill>
                <a:srgbClr val="FF0000"/>
              </a:solidFill>
              <a:prstDash val="solid"/>
              <a:round/>
              <a:headEnd type="none" w="sm" len="sm"/>
              <a:tailEnd type="arrow"/>
            </a:ln>
            <a:effectLst/>
          </p:spPr>
        </p:cxnSp>
        <p:sp>
          <p:nvSpPr>
            <p:cNvPr id="91" name="TextBox 90"/>
            <p:cNvSpPr txBox="1"/>
            <p:nvPr/>
          </p:nvSpPr>
          <p:spPr>
            <a:xfrm>
              <a:off x="7682805" y="2008015"/>
              <a:ext cx="729695" cy="416024"/>
            </a:xfrm>
            <a:prstGeom prst="rect">
              <a:avLst/>
            </a:prstGeom>
            <a:noFill/>
          </p:spPr>
          <p:txBody>
            <a:bodyPr wrap="square" rtlCol="0">
              <a:spAutoFit/>
            </a:bodyPr>
            <a:lstStyle/>
            <a:p>
              <a:r>
                <a:rPr lang="en-US" sz="2000" b="1" dirty="0" smtClean="0">
                  <a:solidFill>
                    <a:srgbClr val="118548"/>
                  </a:solidFill>
                  <a:latin typeface="+mn-lt"/>
                </a:rPr>
                <a:t>L</a:t>
              </a:r>
              <a:r>
                <a:rPr lang="en-US" sz="2400" b="1" baseline="-12000" dirty="0" smtClean="0">
                  <a:solidFill>
                    <a:srgbClr val="118548"/>
                  </a:solidFill>
                  <a:latin typeface="+mn-lt"/>
                </a:rPr>
                <a:t>u </a:t>
              </a:r>
              <a:r>
                <a:rPr lang="en-US" sz="2000" b="1" dirty="0" smtClean="0">
                  <a:solidFill>
                    <a:srgbClr val="118548"/>
                  </a:solidFill>
                  <a:latin typeface="+mn-lt"/>
                </a:rPr>
                <a:t>!</a:t>
              </a:r>
              <a:endParaRPr lang="en-US" sz="2000" b="1" dirty="0">
                <a:solidFill>
                  <a:srgbClr val="118548"/>
                </a:solidFill>
                <a:latin typeface="+mn-lt"/>
              </a:endParaRPr>
            </a:p>
          </p:txBody>
        </p:sp>
        <p:cxnSp>
          <p:nvCxnSpPr>
            <p:cNvPr id="177" name="Shape 176"/>
            <p:cNvCxnSpPr>
              <a:stCxn id="67" idx="4"/>
              <a:endCxn id="66" idx="6"/>
            </p:cNvCxnSpPr>
            <p:nvPr/>
          </p:nvCxnSpPr>
          <p:spPr bwMode="auto">
            <a:xfrm rot="5400000">
              <a:off x="6768286" y="2797718"/>
              <a:ext cx="1060938" cy="307240"/>
            </a:xfrm>
            <a:prstGeom prst="curvedConnector2">
              <a:avLst/>
            </a:prstGeom>
            <a:solidFill>
              <a:schemeClr val="accent1"/>
            </a:solidFill>
            <a:ln w="31750" cap="sq" cmpd="sng" algn="ctr">
              <a:solidFill>
                <a:srgbClr val="FF0000"/>
              </a:solidFill>
              <a:prstDash val="solid"/>
              <a:round/>
              <a:headEnd type="none" w="sm" len="sm"/>
              <a:tailEnd type="arrow"/>
            </a:ln>
            <a:effectLst/>
          </p:spPr>
        </p:cxnSp>
        <p:sp>
          <p:nvSpPr>
            <p:cNvPr id="184" name="TextBox 183"/>
            <p:cNvSpPr txBox="1"/>
            <p:nvPr/>
          </p:nvSpPr>
          <p:spPr>
            <a:xfrm>
              <a:off x="7375565" y="2737710"/>
              <a:ext cx="576075" cy="480027"/>
            </a:xfrm>
            <a:prstGeom prst="rect">
              <a:avLst/>
            </a:prstGeom>
            <a:noFill/>
          </p:spPr>
          <p:txBody>
            <a:bodyPr wrap="square" rtlCol="0">
              <a:spAutoFit/>
            </a:bodyPr>
            <a:lstStyle/>
            <a:p>
              <a:r>
                <a:rPr lang="en-US" sz="2400" b="1" i="0" dirty="0" smtClean="0">
                  <a:solidFill>
                    <a:srgbClr val="118548"/>
                  </a:solidFill>
                  <a:latin typeface="+mn-lt"/>
                  <a:sym typeface="Symbol"/>
                </a:rPr>
                <a:t></a:t>
              </a:r>
              <a:endParaRPr lang="en-US" b="1" dirty="0">
                <a:solidFill>
                  <a:srgbClr val="118548"/>
                </a:solidFill>
                <a:latin typeface="+mn-lt"/>
              </a:endParaRPr>
            </a:p>
          </p:txBody>
        </p:sp>
      </p:grpSp>
      <p:sp>
        <p:nvSpPr>
          <p:cNvPr id="186" name="Right Arrow 185"/>
          <p:cNvSpPr/>
          <p:nvPr/>
        </p:nvSpPr>
        <p:spPr bwMode="auto">
          <a:xfrm>
            <a:off x="2997395" y="246887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sp>
        <p:nvSpPr>
          <p:cNvPr id="187" name="Right Arrow 186"/>
          <p:cNvSpPr/>
          <p:nvPr/>
        </p:nvSpPr>
        <p:spPr bwMode="auto">
          <a:xfrm rot="1756312">
            <a:off x="6330556" y="2838112"/>
            <a:ext cx="688128"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
        <p:nvSpPr>
          <p:cNvPr id="188" name="Right Arrow 187"/>
          <p:cNvSpPr/>
          <p:nvPr/>
        </p:nvSpPr>
        <p:spPr bwMode="auto">
          <a:xfrm rot="19917908">
            <a:off x="6328940" y="4440177"/>
            <a:ext cx="701957"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
        <p:nvSpPr>
          <p:cNvPr id="60" name="TextBox 59"/>
          <p:cNvSpPr txBox="1"/>
          <p:nvPr/>
        </p:nvSpPr>
        <p:spPr>
          <a:xfrm>
            <a:off x="7490780" y="2276850"/>
            <a:ext cx="1083951" cy="461665"/>
          </a:xfrm>
          <a:prstGeom prst="rect">
            <a:avLst/>
          </a:prstGeom>
          <a:noFill/>
        </p:spPr>
        <p:txBody>
          <a:bodyPr wrap="none" rtlCol="0">
            <a:spAutoFit/>
          </a:bodyPr>
          <a:lstStyle/>
          <a:p>
            <a:r>
              <a:rPr lang="en-US" b="1" i="0" dirty="0" smtClean="0">
                <a:latin typeface="+mn-lt"/>
              </a:rPr>
              <a:t>chaos </a:t>
            </a:r>
            <a:r>
              <a:rPr lang="en-US" sz="2400" b="1" i="0" dirty="0" smtClean="0">
                <a:latin typeface="+mn-lt"/>
                <a:sym typeface="Symbol"/>
              </a:rPr>
              <a:t></a:t>
            </a:r>
            <a:endParaRPr lang="en-US" sz="2400" b="1" i="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6"/>
                                        </p:tgtEl>
                                        <p:attrNameLst>
                                          <p:attrName>style.visibility</p:attrName>
                                        </p:attrNameLst>
                                      </p:cBhvr>
                                      <p:to>
                                        <p:strVal val="visible"/>
                                      </p:to>
                                    </p:set>
                                    <p:animEffect transition="in" filter="fade">
                                      <p:cBhvr>
                                        <p:cTn id="11" dur="500"/>
                                        <p:tgtEl>
                                          <p:spTgt spid="186"/>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78"/>
                                        </p:tgtEl>
                                        <p:attrNameLst>
                                          <p:attrName>style.visibility</p:attrName>
                                        </p:attrNameLst>
                                      </p:cBhvr>
                                      <p:to>
                                        <p:strVal val="visible"/>
                                      </p:to>
                                    </p:set>
                                    <p:animEffect transition="in" filter="fade">
                                      <p:cBhvr>
                                        <p:cTn id="24" dur="2000"/>
                                        <p:tgtEl>
                                          <p:spTgt spid="178"/>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7"/>
                                        </p:tgtEl>
                                        <p:attrNameLst>
                                          <p:attrName>style.visibility</p:attrName>
                                        </p:attrNameLst>
                                      </p:cBhvr>
                                      <p:to>
                                        <p:strVal val="visible"/>
                                      </p:to>
                                    </p:set>
                                    <p:animEffect transition="in" filter="fade">
                                      <p:cBhvr>
                                        <p:cTn id="33" dur="500"/>
                                        <p:tgtEl>
                                          <p:spTgt spid="18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Effect transition="in" filter="fade">
                                      <p:cBhvr>
                                        <p:cTn id="36" dur="500"/>
                                        <p:tgtEl>
                                          <p:spTgt spid="18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86" grpId="0" animBg="1"/>
      <p:bldP spid="187" grpId="0" animBg="1"/>
      <p:bldP spid="188" grpId="0" animBg="1"/>
      <p:bldP spid="6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r>
              <a:rPr lang="en-US"/>
              <a:t>   </a:t>
            </a:r>
            <a:fld id="{E2DD2D2C-3670-4662-BCB7-76A4750EC35A}" type="slidenum">
              <a:rPr lang="en-US"/>
              <a:pPr/>
              <a:t>55</a:t>
            </a:fld>
            <a:endParaRPr lang="en-US"/>
          </a:p>
        </p:txBody>
      </p:sp>
      <p:sp>
        <p:nvSpPr>
          <p:cNvPr id="53251" name="Rectangle 4"/>
          <p:cNvSpPr>
            <a:spLocks noChangeArrowheads="1"/>
          </p:cNvSpPr>
          <p:nvPr/>
        </p:nvSpPr>
        <p:spPr bwMode="auto">
          <a:xfrm>
            <a:off x="847725" y="2276475"/>
            <a:ext cx="7772400" cy="2016125"/>
          </a:xfrm>
          <a:prstGeom prst="rect">
            <a:avLst/>
          </a:prstGeom>
          <a:noFill/>
          <a:ln w="9525">
            <a:noFill/>
            <a:miter lim="800000"/>
            <a:headEnd/>
            <a:tailEnd/>
          </a:ln>
        </p:spPr>
        <p:txBody>
          <a:bodyPr wrap="none" lIns="0" tIns="0" rIns="0" bIns="0"/>
          <a:lstStyle/>
          <a:p>
            <a:pPr eaLnBrk="0" hangingPunct="0">
              <a:lnSpc>
                <a:spcPct val="90000"/>
              </a:lnSpc>
            </a:pPr>
            <a:r>
              <a:rPr lang="en-GB" sz="3600" i="0">
                <a:solidFill>
                  <a:srgbClr val="8B3A02"/>
                </a:solidFill>
                <a:latin typeface="Arial" pitchFamily="34" charset="0"/>
              </a:rPr>
              <a:t>Model-Based Testing</a:t>
            </a:r>
            <a:br>
              <a:rPr lang="en-GB" sz="3600" i="0">
                <a:solidFill>
                  <a:srgbClr val="8B3A02"/>
                </a:solidFill>
                <a:latin typeface="Arial" pitchFamily="34" charset="0"/>
              </a:rPr>
            </a:br>
            <a:r>
              <a:rPr lang="en-GB" sz="3600" i="0">
                <a:solidFill>
                  <a:srgbClr val="8B3A02"/>
                </a:solidFill>
                <a:latin typeface="Arial" pitchFamily="34" charset="0"/>
              </a:rPr>
              <a:t/>
            </a:r>
            <a:br>
              <a:rPr lang="en-GB" sz="3600" i="0">
                <a:solidFill>
                  <a:srgbClr val="8B3A02"/>
                </a:solidFill>
                <a:latin typeface="Arial" pitchFamily="34" charset="0"/>
              </a:rPr>
            </a:br>
            <a:r>
              <a:rPr lang="en-GB" sz="3600">
                <a:solidFill>
                  <a:srgbClr val="8B3A02"/>
                </a:solidFill>
                <a:latin typeface="Arial" pitchFamily="34" charset="0"/>
              </a:rPr>
              <a:t>A Wireless Sensor Network Node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r>
              <a:rPr lang="en-US"/>
              <a:t>   </a:t>
            </a:r>
            <a:fld id="{4BF3D1C8-EB60-4EF6-92E4-298F45F4D58C}" type="slidenum">
              <a:rPr lang="en-US"/>
              <a:pPr/>
              <a:t>56</a:t>
            </a:fld>
            <a:endParaRPr lang="en-US"/>
          </a:p>
        </p:txBody>
      </p:sp>
      <p:pic>
        <p:nvPicPr>
          <p:cNvPr id="54275" name="Picture 2"/>
          <p:cNvPicPr>
            <a:picLocks noChangeAspect="1" noChangeArrowheads="1"/>
          </p:cNvPicPr>
          <p:nvPr/>
        </p:nvPicPr>
        <p:blipFill>
          <a:blip r:embed="rId3" cstate="print"/>
          <a:srcRect/>
          <a:stretch>
            <a:fillRect/>
          </a:stretch>
        </p:blipFill>
        <p:spPr bwMode="auto">
          <a:xfrm>
            <a:off x="461963" y="1854200"/>
            <a:ext cx="2909887" cy="2124075"/>
          </a:xfrm>
          <a:prstGeom prst="rect">
            <a:avLst/>
          </a:prstGeom>
          <a:noFill/>
          <a:ln w="9525">
            <a:noFill/>
            <a:round/>
            <a:headEnd/>
            <a:tailEnd/>
          </a:ln>
        </p:spPr>
      </p:pic>
      <p:pic>
        <p:nvPicPr>
          <p:cNvPr id="54276" name="Picture 3"/>
          <p:cNvPicPr>
            <a:picLocks noChangeAspect="1" noChangeArrowheads="1"/>
          </p:cNvPicPr>
          <p:nvPr/>
        </p:nvPicPr>
        <p:blipFill>
          <a:blip r:embed="rId4" cstate="print"/>
          <a:srcRect/>
          <a:stretch>
            <a:fillRect/>
          </a:stretch>
        </p:blipFill>
        <p:spPr bwMode="auto">
          <a:xfrm>
            <a:off x="6146800" y="1355725"/>
            <a:ext cx="2705100" cy="2112963"/>
          </a:xfrm>
          <a:prstGeom prst="rect">
            <a:avLst/>
          </a:prstGeom>
          <a:noFill/>
          <a:ln w="9525">
            <a:noFill/>
            <a:round/>
            <a:headEnd/>
            <a:tailEnd/>
          </a:ln>
        </p:spPr>
      </p:pic>
      <p:sp>
        <p:nvSpPr>
          <p:cNvPr id="54277" name="Text Box 4"/>
          <p:cNvSpPr txBox="1">
            <a:spLocks noChangeArrowheads="1"/>
          </p:cNvSpPr>
          <p:nvPr/>
        </p:nvSpPr>
        <p:spPr bwMode="auto">
          <a:xfrm>
            <a:off x="3381375" y="1739900"/>
            <a:ext cx="1420813" cy="922338"/>
          </a:xfrm>
          <a:prstGeom prst="rect">
            <a:avLst/>
          </a:prstGeom>
          <a:noFill/>
          <a:ln w="9525">
            <a:noFill/>
            <a:round/>
            <a:headEnd/>
            <a:tailEnd/>
          </a:ln>
        </p:spPr>
        <p:txBody>
          <a:bodyPr wrap="none" lIns="90000" tIns="60840" rIns="90000" bIns="45000"/>
          <a:lstStyle/>
          <a:p>
            <a:pPr defTabSz="449263" hangingPunct="0">
              <a:lnSpc>
                <a:spcPct val="93000"/>
              </a:lnSpc>
              <a:buClr>
                <a:srgbClr val="000000"/>
              </a:buClr>
              <a:buSzPct val="100000"/>
              <a:buFont typeface="Times New Roman" pitchFamily="18" charset="0"/>
              <a:buNone/>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Lst>
            </a:pPr>
            <a:r>
              <a:rPr lang="nl-NL" i="0">
                <a:solidFill>
                  <a:srgbClr val="036A66"/>
                </a:solidFill>
                <a:latin typeface="Arial" pitchFamily="34" charset="0"/>
              </a:rPr>
              <a:t>warehouses:</a:t>
            </a:r>
            <a:br>
              <a:rPr lang="nl-NL" i="0">
                <a:solidFill>
                  <a:srgbClr val="036A66"/>
                </a:solidFill>
                <a:latin typeface="Arial" pitchFamily="34" charset="0"/>
              </a:rPr>
            </a:br>
            <a:r>
              <a:rPr lang="nl-NL" i="0">
                <a:solidFill>
                  <a:srgbClr val="036A66"/>
                </a:solidFill>
                <a:latin typeface="Arial" pitchFamily="34" charset="0"/>
              </a:rPr>
              <a:t>sense &amp;</a:t>
            </a:r>
            <a:br>
              <a:rPr lang="nl-NL" i="0">
                <a:solidFill>
                  <a:srgbClr val="036A66"/>
                </a:solidFill>
                <a:latin typeface="Arial" pitchFamily="34" charset="0"/>
              </a:rPr>
            </a:br>
            <a:r>
              <a:rPr lang="nl-NL" i="0">
                <a:solidFill>
                  <a:srgbClr val="036A66"/>
                </a:solidFill>
                <a:latin typeface="Arial" pitchFamily="34" charset="0"/>
              </a:rPr>
              <a:t>control</a:t>
            </a:r>
          </a:p>
        </p:txBody>
      </p:sp>
      <p:sp>
        <p:nvSpPr>
          <p:cNvPr id="54278" name="Text Box 5"/>
          <p:cNvSpPr txBox="1">
            <a:spLocks noChangeArrowheads="1"/>
          </p:cNvSpPr>
          <p:nvPr/>
        </p:nvSpPr>
        <p:spPr bwMode="auto">
          <a:xfrm>
            <a:off x="4918075" y="2393950"/>
            <a:ext cx="1128713" cy="1306513"/>
          </a:xfrm>
          <a:prstGeom prst="rect">
            <a:avLst/>
          </a:prstGeom>
          <a:noFill/>
          <a:ln w="9525">
            <a:noFill/>
            <a:round/>
            <a:headEnd/>
            <a:tailEnd/>
          </a:ln>
        </p:spPr>
        <p:txBody>
          <a:bodyPr wrap="none" lIns="90000" tIns="60840" rIns="90000" bIns="45000"/>
          <a:lstStyle/>
          <a:p>
            <a:pPr algn="r" defTabSz="449263" hangingPunct="0">
              <a:lnSpc>
                <a:spcPct val="93000"/>
              </a:lnSpc>
              <a:buClr>
                <a:srgbClr val="000000"/>
              </a:buClr>
              <a:buSzPct val="100000"/>
              <a:buFont typeface="Times New Roman" pitchFamily="18" charset="0"/>
              <a:buNone/>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Lst>
            </a:pPr>
            <a:r>
              <a:rPr lang="nl-NL" i="0">
                <a:solidFill>
                  <a:srgbClr val="036A66"/>
                </a:solidFill>
                <a:latin typeface="Arial" pitchFamily="34" charset="0"/>
              </a:rPr>
              <a:t>tracing</a:t>
            </a:r>
            <a:br>
              <a:rPr lang="nl-NL" i="0">
                <a:solidFill>
                  <a:srgbClr val="036A66"/>
                </a:solidFill>
                <a:latin typeface="Arial" pitchFamily="34" charset="0"/>
              </a:rPr>
            </a:br>
            <a:r>
              <a:rPr lang="nl-NL" i="0">
                <a:solidFill>
                  <a:srgbClr val="036A66"/>
                </a:solidFill>
                <a:latin typeface="Arial" pitchFamily="34" charset="0"/>
              </a:rPr>
              <a:t>products:</a:t>
            </a:r>
            <a:br>
              <a:rPr lang="nl-NL" i="0">
                <a:solidFill>
                  <a:srgbClr val="036A66"/>
                </a:solidFill>
                <a:latin typeface="Arial" pitchFamily="34" charset="0"/>
              </a:rPr>
            </a:br>
            <a:r>
              <a:rPr lang="nl-NL" i="0">
                <a:solidFill>
                  <a:srgbClr val="036A66"/>
                </a:solidFill>
                <a:latin typeface="Arial" pitchFamily="34" charset="0"/>
              </a:rPr>
              <a:t>actieve</a:t>
            </a:r>
            <a:br>
              <a:rPr lang="nl-NL" i="0">
                <a:solidFill>
                  <a:srgbClr val="036A66"/>
                </a:solidFill>
                <a:latin typeface="Arial" pitchFamily="34" charset="0"/>
              </a:rPr>
            </a:br>
            <a:r>
              <a:rPr lang="nl-NL" i="0">
                <a:solidFill>
                  <a:srgbClr val="036A66"/>
                </a:solidFill>
                <a:latin typeface="Arial" pitchFamily="34" charset="0"/>
              </a:rPr>
              <a:t>labels</a:t>
            </a:r>
          </a:p>
        </p:txBody>
      </p:sp>
      <p:sp>
        <p:nvSpPr>
          <p:cNvPr id="54279" name="Text Box 6"/>
          <p:cNvSpPr txBox="1">
            <a:spLocks noChangeArrowheads="1"/>
          </p:cNvSpPr>
          <p:nvPr/>
        </p:nvSpPr>
        <p:spPr bwMode="auto">
          <a:xfrm>
            <a:off x="269875" y="4389438"/>
            <a:ext cx="1343025" cy="922337"/>
          </a:xfrm>
          <a:prstGeom prst="rect">
            <a:avLst/>
          </a:prstGeom>
          <a:noFill/>
          <a:ln w="9525">
            <a:noFill/>
            <a:round/>
            <a:headEnd/>
            <a:tailEnd/>
          </a:ln>
        </p:spPr>
        <p:txBody>
          <a:bodyPr wrap="none" lIns="90000" tIns="60840" rIns="90000" bIns="45000"/>
          <a:lstStyle/>
          <a:p>
            <a:pPr algn="r" defTabSz="449263" hangingPunct="0">
              <a:lnSpc>
                <a:spcPct val="93000"/>
              </a:lnSpc>
              <a:buClr>
                <a:srgbClr val="000000"/>
              </a:buClr>
              <a:buSzPct val="100000"/>
              <a:buFont typeface="Times New Roman" pitchFamily="18" charset="0"/>
              <a:buNone/>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Lst>
            </a:pPr>
            <a:r>
              <a:rPr lang="nl-NL" i="0">
                <a:solidFill>
                  <a:srgbClr val="036A66"/>
                </a:solidFill>
                <a:latin typeface="Arial" pitchFamily="34" charset="0"/>
              </a:rPr>
              <a:t>trains:</a:t>
            </a:r>
            <a:br>
              <a:rPr lang="nl-NL" i="0">
                <a:solidFill>
                  <a:srgbClr val="036A66"/>
                </a:solidFill>
                <a:latin typeface="Arial" pitchFamily="34" charset="0"/>
              </a:rPr>
            </a:br>
            <a:r>
              <a:rPr lang="nl-NL" i="0">
                <a:solidFill>
                  <a:srgbClr val="036A66"/>
                </a:solidFill>
                <a:latin typeface="Arial" pitchFamily="34" charset="0"/>
              </a:rPr>
              <a:t>seat</a:t>
            </a:r>
            <a:br>
              <a:rPr lang="nl-NL" i="0">
                <a:solidFill>
                  <a:srgbClr val="036A66"/>
                </a:solidFill>
                <a:latin typeface="Arial" pitchFamily="34" charset="0"/>
              </a:rPr>
            </a:br>
            <a:r>
              <a:rPr lang="nl-NL" i="0">
                <a:solidFill>
                  <a:srgbClr val="036A66"/>
                </a:solidFill>
                <a:latin typeface="Arial" pitchFamily="34" charset="0"/>
              </a:rPr>
              <a:t>reservation</a:t>
            </a:r>
          </a:p>
        </p:txBody>
      </p:sp>
      <p:pic>
        <p:nvPicPr>
          <p:cNvPr id="54280" name="Picture 7"/>
          <p:cNvPicPr>
            <a:picLocks noChangeAspect="1" noChangeArrowheads="1"/>
          </p:cNvPicPr>
          <p:nvPr/>
        </p:nvPicPr>
        <p:blipFill>
          <a:blip r:embed="rId5" cstate="print"/>
          <a:srcRect/>
          <a:stretch>
            <a:fillRect/>
          </a:stretch>
        </p:blipFill>
        <p:spPr bwMode="auto">
          <a:xfrm>
            <a:off x="1692275" y="4427538"/>
            <a:ext cx="2881313" cy="1905000"/>
          </a:xfrm>
          <a:prstGeom prst="rect">
            <a:avLst/>
          </a:prstGeom>
          <a:noFill/>
          <a:ln w="9525">
            <a:noFill/>
            <a:round/>
            <a:headEnd/>
            <a:tailEnd/>
          </a:ln>
        </p:spPr>
      </p:pic>
      <p:sp>
        <p:nvSpPr>
          <p:cNvPr id="54281" name="Text Box 8"/>
          <p:cNvSpPr txBox="1">
            <a:spLocks noChangeArrowheads="1"/>
          </p:cNvSpPr>
          <p:nvPr/>
        </p:nvSpPr>
        <p:spPr bwMode="auto">
          <a:xfrm>
            <a:off x="5454650" y="5924550"/>
            <a:ext cx="3033713" cy="460375"/>
          </a:xfrm>
          <a:prstGeom prst="rect">
            <a:avLst/>
          </a:prstGeom>
          <a:noFill/>
          <a:ln w="9525">
            <a:noFill/>
            <a:round/>
            <a:headEnd/>
            <a:tailEnd/>
          </a:ln>
        </p:spPr>
        <p:txBody>
          <a:bodyPr wrap="none" lIns="90000" tIns="60840" rIns="90000" bIns="45000"/>
          <a:lstStyle/>
          <a:p>
            <a:pPr algn="ctr" defTabSz="449263" hangingPunct="0">
              <a:lnSpc>
                <a:spcPct val="93000"/>
              </a:lnSpc>
              <a:buClr>
                <a:srgbClr val="000000"/>
              </a:buClr>
              <a:buSzPct val="100000"/>
              <a:buFont typeface="Times New Roman" pitchFamily="18" charset="0"/>
              <a:buNone/>
              <a:tabLst>
                <a:tab pos="0" algn="l"/>
                <a:tab pos="357188" algn="l"/>
                <a:tab pos="715963" algn="l"/>
                <a:tab pos="1074738" algn="l"/>
                <a:tab pos="1433513" algn="l"/>
                <a:tab pos="1792288" algn="l"/>
                <a:tab pos="2151063" algn="l"/>
                <a:tab pos="2509838" algn="l"/>
                <a:tab pos="2868613" algn="l"/>
                <a:tab pos="3227388" algn="l"/>
                <a:tab pos="3586163" algn="l"/>
                <a:tab pos="3944938" algn="l"/>
                <a:tab pos="4303713" algn="l"/>
                <a:tab pos="4662488" algn="l"/>
                <a:tab pos="5021263" algn="l"/>
                <a:tab pos="5380038" algn="l"/>
                <a:tab pos="5738813" algn="l"/>
                <a:tab pos="6097588" algn="l"/>
                <a:tab pos="6456363" algn="l"/>
                <a:tab pos="6815138" algn="l"/>
                <a:tab pos="7173913" algn="l"/>
              </a:tabLst>
            </a:pPr>
            <a:r>
              <a:rPr lang="nl-NL" i="0">
                <a:solidFill>
                  <a:srgbClr val="036A66"/>
                </a:solidFill>
                <a:latin typeface="Arial" pitchFamily="34" charset="0"/>
              </a:rPr>
              <a:t>health care: on-body networks</a:t>
            </a:r>
          </a:p>
        </p:txBody>
      </p:sp>
      <p:pic>
        <p:nvPicPr>
          <p:cNvPr id="54282" name="Picture 9"/>
          <p:cNvPicPr>
            <a:picLocks noChangeAspect="1" noChangeArrowheads="1"/>
          </p:cNvPicPr>
          <p:nvPr/>
        </p:nvPicPr>
        <p:blipFill>
          <a:blip r:embed="rId6" cstate="print"/>
          <a:srcRect/>
          <a:stretch>
            <a:fillRect/>
          </a:stretch>
        </p:blipFill>
        <p:spPr bwMode="auto">
          <a:xfrm>
            <a:off x="5454650" y="4043363"/>
            <a:ext cx="2741613" cy="1862137"/>
          </a:xfrm>
          <a:prstGeom prst="rect">
            <a:avLst/>
          </a:prstGeom>
          <a:noFill/>
          <a:ln w="9525">
            <a:noFill/>
            <a:round/>
            <a:headEnd/>
            <a:tailEnd/>
          </a:ln>
        </p:spPr>
      </p:pic>
      <p:sp>
        <p:nvSpPr>
          <p:cNvPr id="54283" name="Rectangle 10"/>
          <p:cNvSpPr>
            <a:spLocks noGrp="1" noChangeArrowheads="1"/>
          </p:cNvSpPr>
          <p:nvPr>
            <p:ph type="title"/>
          </p:nvPr>
        </p:nvSpPr>
        <p:spPr/>
        <p:txBody>
          <a:bodyPr/>
          <a:lstStyle/>
          <a:p>
            <a:r>
              <a:rPr lang="en-US" smtClean="0"/>
              <a:t>Wireless Sensor Networks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t>Myrianed:  Wireless Sensor Network</a:t>
            </a:r>
          </a:p>
        </p:txBody>
      </p:sp>
      <p:pic>
        <p:nvPicPr>
          <p:cNvPr id="104452" name="Content Placeholder 11" descr="node v2.jpg"/>
          <p:cNvPicPr>
            <a:picLocks noGrp="1" noChangeAspect="1"/>
          </p:cNvPicPr>
          <p:nvPr>
            <p:ph type="body" idx="1"/>
          </p:nvPr>
        </p:nvPicPr>
        <p:blipFill>
          <a:blip r:embed="rId2" cstate="print"/>
          <a:srcRect r="18750"/>
          <a:stretch>
            <a:fillRect/>
          </a:stretch>
        </p:blipFill>
        <p:spPr>
          <a:xfrm>
            <a:off x="269875" y="1547813"/>
            <a:ext cx="3429000" cy="2286000"/>
          </a:xfrm>
          <a:noFill/>
        </p:spPr>
      </p:pic>
      <p:pic>
        <p:nvPicPr>
          <p:cNvPr id="104453" name="Picture 3" descr="IMG_1730.JPG"/>
          <p:cNvPicPr>
            <a:picLocks noChangeAspect="1"/>
          </p:cNvPicPr>
          <p:nvPr/>
        </p:nvPicPr>
        <p:blipFill>
          <a:blip r:embed="rId3" cstate="print"/>
          <a:srcRect l="25340" t="38281" r="17119" b="38281"/>
          <a:stretch>
            <a:fillRect/>
          </a:stretch>
        </p:blipFill>
        <p:spPr bwMode="auto">
          <a:xfrm>
            <a:off x="3035800" y="4273910"/>
            <a:ext cx="3500437" cy="2143125"/>
          </a:xfrm>
          <a:prstGeom prst="rect">
            <a:avLst/>
          </a:prstGeom>
          <a:noFill/>
          <a:ln w="9525">
            <a:noFill/>
            <a:miter lim="800000"/>
            <a:headEnd/>
            <a:tailEnd/>
          </a:ln>
        </p:spPr>
      </p:pic>
      <p:sp>
        <p:nvSpPr>
          <p:cNvPr id="5" name="Line Callout 1 4"/>
          <p:cNvSpPr/>
          <p:nvPr/>
        </p:nvSpPr>
        <p:spPr>
          <a:xfrm>
            <a:off x="1464175" y="4416785"/>
            <a:ext cx="1428750" cy="571500"/>
          </a:xfrm>
          <a:prstGeom prst="borderCallout1">
            <a:avLst>
              <a:gd name="adj1" fmla="val 39321"/>
              <a:gd name="adj2" fmla="val 103412"/>
              <a:gd name="adj3" fmla="val 101072"/>
              <a:gd name="adj4" fmla="val 1363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600" dirty="0"/>
              <a:t>RF ANTENNA</a:t>
            </a:r>
          </a:p>
        </p:txBody>
      </p:sp>
      <p:sp>
        <p:nvSpPr>
          <p:cNvPr id="6" name="Line Callout 1 5"/>
          <p:cNvSpPr>
            <a:spLocks/>
          </p:cNvSpPr>
          <p:nvPr/>
        </p:nvSpPr>
        <p:spPr bwMode="auto">
          <a:xfrm>
            <a:off x="2589712" y="3257910"/>
            <a:ext cx="1731963" cy="801688"/>
          </a:xfrm>
          <a:prstGeom prst="borderCallout1">
            <a:avLst>
              <a:gd name="adj1" fmla="val 14259"/>
              <a:gd name="adj2" fmla="val 104398"/>
              <a:gd name="adj3" fmla="val 258810"/>
              <a:gd name="adj4" fmla="val 116315"/>
            </a:avLst>
          </a:prstGeom>
          <a:solidFill>
            <a:schemeClr val="accent1"/>
          </a:solidFill>
          <a:ln w="25400" algn="ctr">
            <a:solidFill>
              <a:srgbClr val="385D8A"/>
            </a:solidFill>
            <a:miter lim="800000"/>
            <a:headEnd/>
            <a:tailEnd/>
          </a:ln>
        </p:spPr>
        <p:txBody>
          <a:bodyPr anchor="ctr"/>
          <a:lstStyle/>
          <a:p>
            <a:pPr algn="ctr" fontAlgn="auto">
              <a:spcBef>
                <a:spcPts val="0"/>
              </a:spcBef>
              <a:spcAft>
                <a:spcPts val="0"/>
              </a:spcAft>
              <a:defRPr/>
            </a:pPr>
            <a:r>
              <a:rPr lang="nl-NL" sz="1600" dirty="0">
                <a:solidFill>
                  <a:schemeClr val="lt1"/>
                </a:solidFill>
                <a:latin typeface="+mn-lt"/>
                <a:cs typeface="+mn-cs"/>
              </a:rPr>
              <a:t>RF TRANCEIVER</a:t>
            </a:r>
          </a:p>
          <a:p>
            <a:pPr algn="ctr" fontAlgn="auto">
              <a:spcBef>
                <a:spcPts val="0"/>
              </a:spcBef>
              <a:spcAft>
                <a:spcPts val="0"/>
              </a:spcAft>
              <a:defRPr/>
            </a:pPr>
            <a:r>
              <a:rPr lang="nl-NL" sz="1600" dirty="0">
                <a:solidFill>
                  <a:schemeClr val="lt1"/>
                </a:solidFill>
                <a:latin typeface="+mn-lt"/>
                <a:cs typeface="+mn-cs"/>
              </a:rPr>
              <a:t>(NORDIC SEMI)</a:t>
            </a:r>
          </a:p>
        </p:txBody>
      </p:sp>
      <p:sp>
        <p:nvSpPr>
          <p:cNvPr id="7" name="Line Callout 1 6"/>
          <p:cNvSpPr/>
          <p:nvPr/>
        </p:nvSpPr>
        <p:spPr>
          <a:xfrm>
            <a:off x="5107487" y="3488098"/>
            <a:ext cx="2143125" cy="571500"/>
          </a:xfrm>
          <a:prstGeom prst="borderCallout1">
            <a:avLst>
              <a:gd name="adj1" fmla="val 114749"/>
              <a:gd name="adj2" fmla="val 32655"/>
              <a:gd name="adj3" fmla="val 341071"/>
              <a:gd name="adj4" fmla="val 35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600" dirty="0"/>
              <a:t>CPU</a:t>
            </a:r>
          </a:p>
          <a:p>
            <a:pPr algn="ctr" fontAlgn="auto">
              <a:spcBef>
                <a:spcPts val="0"/>
              </a:spcBef>
              <a:spcAft>
                <a:spcPts val="0"/>
              </a:spcAft>
              <a:defRPr/>
            </a:pPr>
            <a:r>
              <a:rPr lang="nl-NL" sz="1600" dirty="0"/>
              <a:t>(ATMEL XMEGA128)</a:t>
            </a:r>
          </a:p>
        </p:txBody>
      </p:sp>
      <p:sp>
        <p:nvSpPr>
          <p:cNvPr id="32" name="Line Callout 1 31"/>
          <p:cNvSpPr/>
          <p:nvPr/>
        </p:nvSpPr>
        <p:spPr>
          <a:xfrm>
            <a:off x="6750550" y="4988285"/>
            <a:ext cx="2143125" cy="571500"/>
          </a:xfrm>
          <a:prstGeom prst="borderCallout1">
            <a:avLst>
              <a:gd name="adj1" fmla="val 50749"/>
              <a:gd name="adj2" fmla="val -1478"/>
              <a:gd name="adj3" fmla="val 98787"/>
              <a:gd name="adj4" fmla="val -275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600" dirty="0"/>
              <a:t>I/O INTERFACES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0"/>
          </p:nvPr>
        </p:nvSpPr>
        <p:spPr/>
        <p:txBody>
          <a:bodyPr/>
          <a:lstStyle/>
          <a:p>
            <a:r>
              <a:rPr lang="en-US"/>
              <a:t>   </a:t>
            </a:r>
            <a:fld id="{0D6241FE-6DAE-4FEE-A200-F9A136D3841C}" type="slidenum">
              <a:rPr lang="en-US"/>
              <a:pPr/>
              <a:t>58</a:t>
            </a:fld>
            <a:endParaRPr lang="en-US"/>
          </a:p>
        </p:txBody>
      </p:sp>
      <p:sp>
        <p:nvSpPr>
          <p:cNvPr id="886786" name="Rectangle 2"/>
          <p:cNvSpPr>
            <a:spLocks noGrp="1" noChangeArrowheads="1"/>
          </p:cNvSpPr>
          <p:nvPr>
            <p:ph sz="half" idx="1"/>
          </p:nvPr>
        </p:nvSpPr>
        <p:spPr/>
        <p:txBody>
          <a:bodyPr/>
          <a:lstStyle/>
          <a:p>
            <a:r>
              <a:rPr lang="nl-NL" sz="2000" smtClean="0"/>
              <a:t>Communication inspired</a:t>
            </a:r>
            <a:br>
              <a:rPr lang="nl-NL" sz="2000" smtClean="0"/>
            </a:br>
            <a:r>
              <a:rPr lang="nl-NL" sz="2000" smtClean="0"/>
              <a:t>on biology and human interaction</a:t>
            </a:r>
            <a:br>
              <a:rPr lang="nl-NL" sz="2000" smtClean="0"/>
            </a:br>
            <a:endParaRPr lang="nl-NL" sz="2000" smtClean="0"/>
          </a:p>
          <a:p>
            <a:r>
              <a:rPr lang="nl-NL" sz="2000" smtClean="0"/>
              <a:t>Epidemic communication</a:t>
            </a:r>
            <a:br>
              <a:rPr lang="nl-NL" sz="2000" smtClean="0"/>
            </a:br>
            <a:endParaRPr lang="nl-NL" sz="2000" smtClean="0"/>
          </a:p>
          <a:p>
            <a:r>
              <a:rPr lang="nl-NL" sz="2000" smtClean="0"/>
              <a:t>Analogy: spreading a</a:t>
            </a:r>
            <a:br>
              <a:rPr lang="nl-NL" sz="2000" smtClean="0"/>
            </a:br>
            <a:r>
              <a:rPr lang="nl-NL" sz="2000" smtClean="0"/>
              <a:t>rumor or a virus</a:t>
            </a:r>
            <a:br>
              <a:rPr lang="nl-NL" sz="2000" smtClean="0"/>
            </a:br>
            <a:endParaRPr lang="nl-NL" sz="2000" smtClean="0"/>
          </a:p>
          <a:p>
            <a:r>
              <a:rPr lang="nl-NL" sz="2000" smtClean="0"/>
              <a:t>MYRIANED “GOSSIP”  protocol</a:t>
            </a:r>
            <a:br>
              <a:rPr lang="nl-NL" sz="2000" smtClean="0"/>
            </a:br>
            <a:endParaRPr lang="nl-NL" sz="2000" smtClean="0"/>
          </a:p>
          <a:p>
            <a:r>
              <a:rPr lang="nl-NL" sz="2000" smtClean="0"/>
              <a:t>RF broadcast (2.4 Ghz ISM)</a:t>
            </a:r>
            <a:br>
              <a:rPr lang="nl-NL" sz="2000" smtClean="0"/>
            </a:br>
            <a:endParaRPr lang="nl-NL" sz="2000" smtClean="0"/>
          </a:p>
        </p:txBody>
      </p:sp>
      <p:sp>
        <p:nvSpPr>
          <p:cNvPr id="8" name="Oval 7"/>
          <p:cNvSpPr/>
          <p:nvPr/>
        </p:nvSpPr>
        <p:spPr>
          <a:xfrm>
            <a:off x="5429250" y="2000250"/>
            <a:ext cx="214313" cy="2143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9" name="Oval 8"/>
          <p:cNvSpPr/>
          <p:nvPr/>
        </p:nvSpPr>
        <p:spPr>
          <a:xfrm>
            <a:off x="5500688" y="5286375"/>
            <a:ext cx="214312" cy="2143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10" name="Oval 9"/>
          <p:cNvSpPr/>
          <p:nvPr/>
        </p:nvSpPr>
        <p:spPr>
          <a:xfrm>
            <a:off x="6715125" y="3000375"/>
            <a:ext cx="214313" cy="2143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11" name="Oval 10"/>
          <p:cNvSpPr/>
          <p:nvPr/>
        </p:nvSpPr>
        <p:spPr>
          <a:xfrm>
            <a:off x="5786438" y="2857500"/>
            <a:ext cx="214312" cy="2143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12" name="Oval 11"/>
          <p:cNvSpPr/>
          <p:nvPr/>
        </p:nvSpPr>
        <p:spPr>
          <a:xfrm>
            <a:off x="6357938" y="2000250"/>
            <a:ext cx="214312" cy="2143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13" name="Oval 12"/>
          <p:cNvSpPr/>
          <p:nvPr/>
        </p:nvSpPr>
        <p:spPr>
          <a:xfrm>
            <a:off x="5643563" y="3929063"/>
            <a:ext cx="214312"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14" name="Oval 13"/>
          <p:cNvSpPr/>
          <p:nvPr/>
        </p:nvSpPr>
        <p:spPr>
          <a:xfrm>
            <a:off x="7786688" y="4786313"/>
            <a:ext cx="214312"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15" name="Oval 14"/>
          <p:cNvSpPr/>
          <p:nvPr/>
        </p:nvSpPr>
        <p:spPr>
          <a:xfrm>
            <a:off x="6858000" y="4071938"/>
            <a:ext cx="214313"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16" name="Oval 15"/>
          <p:cNvSpPr/>
          <p:nvPr/>
        </p:nvSpPr>
        <p:spPr>
          <a:xfrm>
            <a:off x="7715250" y="2571750"/>
            <a:ext cx="214313" cy="2143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17" name="Oval 16"/>
          <p:cNvSpPr/>
          <p:nvPr/>
        </p:nvSpPr>
        <p:spPr>
          <a:xfrm>
            <a:off x="7786688" y="3643313"/>
            <a:ext cx="214312"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sp>
        <p:nvSpPr>
          <p:cNvPr id="18" name="Oval 17"/>
          <p:cNvSpPr/>
          <p:nvPr/>
        </p:nvSpPr>
        <p:spPr>
          <a:xfrm>
            <a:off x="6715125" y="4929188"/>
            <a:ext cx="214313"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900" i="0"/>
          </a:p>
        </p:txBody>
      </p:sp>
      <p:cxnSp>
        <p:nvCxnSpPr>
          <p:cNvPr id="20" name="Straight Arrow Connector 19"/>
          <p:cNvCxnSpPr>
            <a:stCxn id="8" idx="6"/>
            <a:endCxn id="12" idx="2"/>
          </p:cNvCxnSpPr>
          <p:nvPr/>
        </p:nvCxnSpPr>
        <p:spPr>
          <a:xfrm>
            <a:off x="5643563" y="2106613"/>
            <a:ext cx="714375"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4"/>
            <a:endCxn id="11" idx="0"/>
          </p:cNvCxnSpPr>
          <p:nvPr/>
        </p:nvCxnSpPr>
        <p:spPr>
          <a:xfrm rot="16200000" flipH="1">
            <a:off x="5394325" y="2357438"/>
            <a:ext cx="642937" cy="357188"/>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6"/>
            <a:endCxn id="12" idx="4"/>
          </p:cNvCxnSpPr>
          <p:nvPr/>
        </p:nvCxnSpPr>
        <p:spPr>
          <a:xfrm flipV="1">
            <a:off x="6000750" y="2214563"/>
            <a:ext cx="465138" cy="749300"/>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6"/>
            <a:endCxn id="16" idx="1"/>
          </p:cNvCxnSpPr>
          <p:nvPr/>
        </p:nvCxnSpPr>
        <p:spPr>
          <a:xfrm>
            <a:off x="6572250" y="2106613"/>
            <a:ext cx="1174750" cy="496887"/>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6"/>
            <a:endCxn id="16" idx="3"/>
          </p:cNvCxnSpPr>
          <p:nvPr/>
        </p:nvCxnSpPr>
        <p:spPr>
          <a:xfrm flipV="1">
            <a:off x="6929438" y="2754313"/>
            <a:ext cx="817562" cy="352425"/>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4"/>
            <a:endCxn id="13" idx="0"/>
          </p:cNvCxnSpPr>
          <p:nvPr/>
        </p:nvCxnSpPr>
        <p:spPr>
          <a:xfrm rot="5400000">
            <a:off x="5394326" y="3429000"/>
            <a:ext cx="857250" cy="142875"/>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6"/>
            <a:endCxn id="15" idx="2"/>
          </p:cNvCxnSpPr>
          <p:nvPr/>
        </p:nvCxnSpPr>
        <p:spPr>
          <a:xfrm>
            <a:off x="5857875" y="4037013"/>
            <a:ext cx="1000125" cy="142875"/>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4"/>
            <a:endCxn id="15" idx="0"/>
          </p:cNvCxnSpPr>
          <p:nvPr/>
        </p:nvCxnSpPr>
        <p:spPr>
          <a:xfrm rot="16200000" flipH="1">
            <a:off x="6465888" y="3571875"/>
            <a:ext cx="857250" cy="142875"/>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4"/>
            <a:endCxn id="17" idx="0"/>
          </p:cNvCxnSpPr>
          <p:nvPr/>
        </p:nvCxnSpPr>
        <p:spPr>
          <a:xfrm rot="16200000" flipH="1">
            <a:off x="7430294" y="3178969"/>
            <a:ext cx="857250" cy="71438"/>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3"/>
            <a:endCxn id="15" idx="7"/>
          </p:cNvCxnSpPr>
          <p:nvPr/>
        </p:nvCxnSpPr>
        <p:spPr>
          <a:xfrm rot="5400000">
            <a:off x="7290594" y="3575844"/>
            <a:ext cx="277813" cy="777875"/>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5" idx="5"/>
            <a:endCxn id="14" idx="1"/>
          </p:cNvCxnSpPr>
          <p:nvPr/>
        </p:nvCxnSpPr>
        <p:spPr>
          <a:xfrm rot="16200000" flipH="1">
            <a:off x="7147719" y="4147344"/>
            <a:ext cx="563563" cy="777875"/>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4" idx="3"/>
            <a:endCxn id="18" idx="6"/>
          </p:cNvCxnSpPr>
          <p:nvPr/>
        </p:nvCxnSpPr>
        <p:spPr>
          <a:xfrm rot="5400000">
            <a:off x="7339806" y="4558507"/>
            <a:ext cx="68263" cy="889000"/>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8" idx="1"/>
            <a:endCxn id="13" idx="5"/>
          </p:cNvCxnSpPr>
          <p:nvPr/>
        </p:nvCxnSpPr>
        <p:spPr>
          <a:xfrm rot="16200000" flipV="1">
            <a:off x="5861843" y="4075907"/>
            <a:ext cx="849313" cy="920750"/>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3" idx="4"/>
            <a:endCxn id="9" idx="0"/>
          </p:cNvCxnSpPr>
          <p:nvPr/>
        </p:nvCxnSpPr>
        <p:spPr>
          <a:xfrm rot="5400000">
            <a:off x="5108576" y="4643437"/>
            <a:ext cx="1143000" cy="142875"/>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9" idx="6"/>
            <a:endCxn id="18" idx="3"/>
          </p:cNvCxnSpPr>
          <p:nvPr/>
        </p:nvCxnSpPr>
        <p:spPr>
          <a:xfrm flipV="1">
            <a:off x="5715000" y="5111750"/>
            <a:ext cx="1031875" cy="282575"/>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86813" name="Rectangle 29"/>
          <p:cNvSpPr>
            <a:spLocks noGrp="1" noChangeArrowheads="1"/>
          </p:cNvSpPr>
          <p:nvPr>
            <p:ph type="title"/>
          </p:nvPr>
        </p:nvSpPr>
        <p:spPr>
          <a:noFill/>
          <a:ln/>
        </p:spPr>
        <p:txBody>
          <a:bodyPr/>
          <a:lstStyle/>
          <a:p>
            <a:r>
              <a:rPr lang="en-US" smtClean="0"/>
              <a:t>Myrianed:  a WSN with Gossiping</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Oval 23"/>
          <p:cNvSpPr>
            <a:spLocks noChangeArrowheads="1"/>
          </p:cNvSpPr>
          <p:nvPr/>
        </p:nvSpPr>
        <p:spPr bwMode="auto">
          <a:xfrm>
            <a:off x="4725988" y="1778000"/>
            <a:ext cx="3994150" cy="4608513"/>
          </a:xfrm>
          <a:prstGeom prst="ellipse">
            <a:avLst/>
          </a:prstGeom>
          <a:solidFill>
            <a:srgbClr val="9ED6EC"/>
          </a:solidFill>
          <a:ln w="9525" algn="ctr">
            <a:noFill/>
            <a:round/>
            <a:headEnd/>
            <a:tailEnd/>
          </a:ln>
        </p:spPr>
        <p:txBody>
          <a:bodyPr wrap="none" anchor="ctr"/>
          <a:lstStyle/>
          <a:p>
            <a:endParaRPr lang="en-US"/>
          </a:p>
        </p:txBody>
      </p:sp>
      <p:sp>
        <p:nvSpPr>
          <p:cNvPr id="56322" name="Slide Number Placeholder 4"/>
          <p:cNvSpPr>
            <a:spLocks noGrp="1"/>
          </p:cNvSpPr>
          <p:nvPr>
            <p:ph type="sldNum" sz="quarter" idx="10"/>
          </p:nvPr>
        </p:nvSpPr>
        <p:spPr>
          <a:noFill/>
        </p:spPr>
        <p:txBody>
          <a:bodyPr/>
          <a:lstStyle/>
          <a:p>
            <a:r>
              <a:rPr lang="en-US"/>
              <a:t>   </a:t>
            </a:r>
            <a:fld id="{B8873BF6-427E-49FE-A4C0-D5F3A1FD58F7}" type="slidenum">
              <a:rPr lang="en-US"/>
              <a:pPr/>
              <a:t>59</a:t>
            </a:fld>
            <a:endParaRPr lang="en-US"/>
          </a:p>
        </p:txBody>
      </p:sp>
      <p:sp>
        <p:nvSpPr>
          <p:cNvPr id="56323" name="Rectangle 2"/>
          <p:cNvSpPr>
            <a:spLocks noGrp="1" noChangeArrowheads="1"/>
          </p:cNvSpPr>
          <p:nvPr>
            <p:ph type="title"/>
          </p:nvPr>
        </p:nvSpPr>
        <p:spPr/>
        <p:txBody>
          <a:bodyPr/>
          <a:lstStyle/>
          <a:p>
            <a:r>
              <a:rPr lang="en-US" dirty="0" smtClean="0"/>
              <a:t>WSN:  Typical Test</a:t>
            </a:r>
          </a:p>
        </p:txBody>
      </p:sp>
      <p:sp>
        <p:nvSpPr>
          <p:cNvPr id="56324" name="Rectangle 3"/>
          <p:cNvSpPr>
            <a:spLocks noGrp="1" noChangeArrowheads="1"/>
          </p:cNvSpPr>
          <p:nvPr>
            <p:ph type="body" sz="half" idx="1"/>
          </p:nvPr>
        </p:nvSpPr>
        <p:spPr>
          <a:xfrm>
            <a:off x="466725" y="2354263"/>
            <a:ext cx="4456113" cy="3916362"/>
          </a:xfrm>
        </p:spPr>
        <p:txBody>
          <a:bodyPr/>
          <a:lstStyle/>
          <a:p>
            <a:pPr marL="266700" indent="-266700">
              <a:lnSpc>
                <a:spcPct val="150000"/>
              </a:lnSpc>
              <a:buFontTx/>
              <a:buNone/>
            </a:pPr>
            <a:r>
              <a:rPr lang="en-US" sz="2000" dirty="0" smtClean="0"/>
              <a:t>Put WSN nodes together:</a:t>
            </a:r>
          </a:p>
          <a:p>
            <a:pPr marL="266700" indent="-266700">
              <a:lnSpc>
                <a:spcPct val="150000"/>
              </a:lnSpc>
              <a:buFontTx/>
              <a:buNone/>
            </a:pPr>
            <a:r>
              <a:rPr lang="en-US" sz="2000" dirty="0" smtClean="0"/>
              <a:t>	end-to-end testing</a:t>
            </a:r>
            <a:br>
              <a:rPr lang="en-US" sz="2000" dirty="0" smtClean="0"/>
            </a:br>
            <a:endParaRPr lang="en-US" sz="2000" dirty="0" smtClean="0"/>
          </a:p>
          <a:p>
            <a:pPr marL="266700" indent="-266700">
              <a:lnSpc>
                <a:spcPct val="150000"/>
              </a:lnSpc>
              <a:buFontTx/>
              <a:buNone/>
            </a:pPr>
            <a:r>
              <a:rPr lang="en-US" sz="2000" dirty="0" smtClean="0"/>
              <a:t>Test all WSN nodes together,</a:t>
            </a:r>
          </a:p>
          <a:p>
            <a:pPr marL="266700" indent="-266700">
              <a:lnSpc>
                <a:spcPct val="150000"/>
              </a:lnSpc>
              <a:buFontTx/>
              <a:buNone/>
            </a:pPr>
            <a:r>
              <a:rPr lang="en-US" sz="2000" dirty="0" smtClean="0"/>
              <a:t>i.e. test the  </a:t>
            </a:r>
            <a:r>
              <a:rPr lang="en-US" sz="2000" dirty="0" smtClean="0">
                <a:solidFill>
                  <a:srgbClr val="CC0000"/>
                </a:solidFill>
              </a:rPr>
              <a:t>Network</a:t>
            </a:r>
          </a:p>
          <a:p>
            <a:pPr marL="266700" indent="-266700">
              <a:lnSpc>
                <a:spcPct val="150000"/>
              </a:lnSpc>
            </a:pPr>
            <a:r>
              <a:rPr lang="en-US" sz="2000" dirty="0" smtClean="0"/>
              <a:t>provide inputs to network</a:t>
            </a:r>
          </a:p>
          <a:p>
            <a:pPr marL="266700" indent="-266700">
              <a:lnSpc>
                <a:spcPct val="150000"/>
              </a:lnSpc>
            </a:pPr>
            <a:r>
              <a:rPr lang="en-US" sz="2000" dirty="0" smtClean="0"/>
              <a:t>observe outputs from network</a:t>
            </a:r>
          </a:p>
          <a:p>
            <a:pPr marL="266700" indent="-266700">
              <a:lnSpc>
                <a:spcPct val="150000"/>
              </a:lnSpc>
            </a:pPr>
            <a:endParaRPr lang="en-US" sz="2000" dirty="0" smtClean="0"/>
          </a:p>
        </p:txBody>
      </p:sp>
      <p:grpSp>
        <p:nvGrpSpPr>
          <p:cNvPr id="2" name="Group 4"/>
          <p:cNvGrpSpPr>
            <a:grpSpLocks/>
          </p:cNvGrpSpPr>
          <p:nvPr/>
        </p:nvGrpSpPr>
        <p:grpSpPr bwMode="auto">
          <a:xfrm>
            <a:off x="4994275" y="2162175"/>
            <a:ext cx="3341688" cy="3725863"/>
            <a:chOff x="3416" y="1056"/>
            <a:chExt cx="1936" cy="2312"/>
          </a:xfrm>
        </p:grpSpPr>
        <p:sp>
          <p:nvSpPr>
            <p:cNvPr id="56332" name="Oval 5"/>
            <p:cNvSpPr>
              <a:spLocks noChangeArrowheads="1"/>
            </p:cNvSpPr>
            <p:nvPr/>
          </p:nvSpPr>
          <p:spPr bwMode="auto">
            <a:xfrm>
              <a:off x="3904" y="1056"/>
              <a:ext cx="184" cy="176"/>
            </a:xfrm>
            <a:prstGeom prst="ellipse">
              <a:avLst/>
            </a:prstGeom>
            <a:solidFill>
              <a:srgbClr val="CC3300"/>
            </a:solidFill>
            <a:ln w="9525" algn="ctr">
              <a:noFill/>
              <a:round/>
              <a:headEnd/>
              <a:tailEnd/>
            </a:ln>
          </p:spPr>
          <p:txBody>
            <a:bodyPr anchor="ctr">
              <a:spAutoFit/>
            </a:bodyPr>
            <a:lstStyle/>
            <a:p>
              <a:endParaRPr lang="en-US"/>
            </a:p>
          </p:txBody>
        </p:sp>
        <p:sp>
          <p:nvSpPr>
            <p:cNvPr id="56333" name="Oval 6"/>
            <p:cNvSpPr>
              <a:spLocks noChangeArrowheads="1"/>
            </p:cNvSpPr>
            <p:nvPr/>
          </p:nvSpPr>
          <p:spPr bwMode="auto">
            <a:xfrm>
              <a:off x="4192" y="1976"/>
              <a:ext cx="184" cy="176"/>
            </a:xfrm>
            <a:prstGeom prst="ellipse">
              <a:avLst/>
            </a:prstGeom>
            <a:solidFill>
              <a:srgbClr val="CC3300"/>
            </a:solidFill>
            <a:ln w="9525" algn="ctr">
              <a:noFill/>
              <a:round/>
              <a:headEnd/>
              <a:tailEnd/>
            </a:ln>
          </p:spPr>
          <p:txBody>
            <a:bodyPr anchor="ctr">
              <a:spAutoFit/>
            </a:bodyPr>
            <a:lstStyle/>
            <a:p>
              <a:endParaRPr lang="en-US"/>
            </a:p>
          </p:txBody>
        </p:sp>
        <p:sp>
          <p:nvSpPr>
            <p:cNvPr id="56334" name="Oval 7"/>
            <p:cNvSpPr>
              <a:spLocks noChangeArrowheads="1"/>
            </p:cNvSpPr>
            <p:nvPr/>
          </p:nvSpPr>
          <p:spPr bwMode="auto">
            <a:xfrm>
              <a:off x="3416" y="2416"/>
              <a:ext cx="184" cy="176"/>
            </a:xfrm>
            <a:prstGeom prst="ellipse">
              <a:avLst/>
            </a:prstGeom>
            <a:solidFill>
              <a:srgbClr val="CC3300"/>
            </a:solidFill>
            <a:ln w="9525" algn="ctr">
              <a:noFill/>
              <a:round/>
              <a:headEnd/>
              <a:tailEnd/>
            </a:ln>
          </p:spPr>
          <p:txBody>
            <a:bodyPr anchor="ctr">
              <a:spAutoFit/>
            </a:bodyPr>
            <a:lstStyle/>
            <a:p>
              <a:endParaRPr lang="en-US"/>
            </a:p>
          </p:txBody>
        </p:sp>
        <p:sp>
          <p:nvSpPr>
            <p:cNvPr id="56335" name="Oval 8"/>
            <p:cNvSpPr>
              <a:spLocks noChangeArrowheads="1"/>
            </p:cNvSpPr>
            <p:nvPr/>
          </p:nvSpPr>
          <p:spPr bwMode="auto">
            <a:xfrm>
              <a:off x="4864" y="1328"/>
              <a:ext cx="184" cy="176"/>
            </a:xfrm>
            <a:prstGeom prst="ellipse">
              <a:avLst/>
            </a:prstGeom>
            <a:solidFill>
              <a:srgbClr val="CC3300"/>
            </a:solidFill>
            <a:ln w="9525" algn="ctr">
              <a:noFill/>
              <a:round/>
              <a:headEnd/>
              <a:tailEnd/>
            </a:ln>
          </p:spPr>
          <p:txBody>
            <a:bodyPr anchor="ctr">
              <a:spAutoFit/>
            </a:bodyPr>
            <a:lstStyle/>
            <a:p>
              <a:endParaRPr lang="en-US"/>
            </a:p>
          </p:txBody>
        </p:sp>
        <p:sp>
          <p:nvSpPr>
            <p:cNvPr id="56336" name="Oval 9"/>
            <p:cNvSpPr>
              <a:spLocks noChangeArrowheads="1"/>
            </p:cNvSpPr>
            <p:nvPr/>
          </p:nvSpPr>
          <p:spPr bwMode="auto">
            <a:xfrm>
              <a:off x="4208" y="2712"/>
              <a:ext cx="184" cy="176"/>
            </a:xfrm>
            <a:prstGeom prst="ellipse">
              <a:avLst/>
            </a:prstGeom>
            <a:solidFill>
              <a:srgbClr val="CC3300"/>
            </a:solidFill>
            <a:ln w="9525" algn="ctr">
              <a:noFill/>
              <a:round/>
              <a:headEnd/>
              <a:tailEnd/>
            </a:ln>
          </p:spPr>
          <p:txBody>
            <a:bodyPr anchor="ctr">
              <a:spAutoFit/>
            </a:bodyPr>
            <a:lstStyle/>
            <a:p>
              <a:endParaRPr lang="en-US"/>
            </a:p>
          </p:txBody>
        </p:sp>
        <p:sp>
          <p:nvSpPr>
            <p:cNvPr id="56337" name="Oval 10"/>
            <p:cNvSpPr>
              <a:spLocks noChangeArrowheads="1"/>
            </p:cNvSpPr>
            <p:nvPr/>
          </p:nvSpPr>
          <p:spPr bwMode="auto">
            <a:xfrm>
              <a:off x="5168" y="2400"/>
              <a:ext cx="184" cy="176"/>
            </a:xfrm>
            <a:prstGeom prst="ellipse">
              <a:avLst/>
            </a:prstGeom>
            <a:solidFill>
              <a:srgbClr val="CC3300"/>
            </a:solidFill>
            <a:ln w="9525" algn="ctr">
              <a:noFill/>
              <a:round/>
              <a:headEnd/>
              <a:tailEnd/>
            </a:ln>
          </p:spPr>
          <p:txBody>
            <a:bodyPr anchor="ctr">
              <a:spAutoFit/>
            </a:bodyPr>
            <a:lstStyle/>
            <a:p>
              <a:endParaRPr lang="en-US"/>
            </a:p>
          </p:txBody>
        </p:sp>
        <p:sp>
          <p:nvSpPr>
            <p:cNvPr id="56338" name="Oval 11"/>
            <p:cNvSpPr>
              <a:spLocks noChangeArrowheads="1"/>
            </p:cNvSpPr>
            <p:nvPr/>
          </p:nvSpPr>
          <p:spPr bwMode="auto">
            <a:xfrm>
              <a:off x="4872" y="3192"/>
              <a:ext cx="184" cy="176"/>
            </a:xfrm>
            <a:prstGeom prst="ellipse">
              <a:avLst/>
            </a:prstGeom>
            <a:solidFill>
              <a:srgbClr val="CC3300"/>
            </a:solidFill>
            <a:ln w="9525" algn="ctr">
              <a:noFill/>
              <a:round/>
              <a:headEnd/>
              <a:tailEnd/>
            </a:ln>
          </p:spPr>
          <p:txBody>
            <a:bodyPr anchor="ctr">
              <a:spAutoFit/>
            </a:bodyPr>
            <a:lstStyle/>
            <a:p>
              <a:endParaRPr lang="en-US"/>
            </a:p>
          </p:txBody>
        </p:sp>
        <p:cxnSp>
          <p:nvCxnSpPr>
            <p:cNvPr id="56339" name="AutoShape 12"/>
            <p:cNvCxnSpPr>
              <a:cxnSpLocks noChangeShapeType="1"/>
              <a:stCxn id="56332" idx="6"/>
              <a:endCxn id="56335" idx="2"/>
            </p:cNvCxnSpPr>
            <p:nvPr/>
          </p:nvCxnSpPr>
          <p:spPr bwMode="auto">
            <a:xfrm>
              <a:off x="4088" y="1144"/>
              <a:ext cx="776" cy="272"/>
            </a:xfrm>
            <a:prstGeom prst="straightConnector1">
              <a:avLst/>
            </a:prstGeom>
            <a:noFill/>
            <a:ln w="38100">
              <a:solidFill>
                <a:schemeClr val="tx1"/>
              </a:solidFill>
              <a:prstDash val="sysDot"/>
              <a:round/>
              <a:headEnd type="triangle" w="med" len="med"/>
              <a:tailEnd type="triangle" w="med" len="med"/>
            </a:ln>
          </p:spPr>
        </p:cxnSp>
        <p:cxnSp>
          <p:nvCxnSpPr>
            <p:cNvPr id="56340" name="AutoShape 13"/>
            <p:cNvCxnSpPr>
              <a:cxnSpLocks noChangeShapeType="1"/>
              <a:stCxn id="56335" idx="4"/>
              <a:endCxn id="56337" idx="0"/>
            </p:cNvCxnSpPr>
            <p:nvPr/>
          </p:nvCxnSpPr>
          <p:spPr bwMode="auto">
            <a:xfrm>
              <a:off x="4956" y="1504"/>
              <a:ext cx="304" cy="896"/>
            </a:xfrm>
            <a:prstGeom prst="straightConnector1">
              <a:avLst/>
            </a:prstGeom>
            <a:noFill/>
            <a:ln w="38100">
              <a:solidFill>
                <a:schemeClr val="tx1"/>
              </a:solidFill>
              <a:prstDash val="sysDot"/>
              <a:round/>
              <a:headEnd type="triangle" w="med" len="med"/>
              <a:tailEnd type="triangle" w="med" len="med"/>
            </a:ln>
          </p:spPr>
        </p:cxnSp>
        <p:cxnSp>
          <p:nvCxnSpPr>
            <p:cNvPr id="56341" name="AutoShape 14"/>
            <p:cNvCxnSpPr>
              <a:cxnSpLocks noChangeShapeType="1"/>
              <a:stCxn id="56332" idx="4"/>
              <a:endCxn id="56333" idx="0"/>
            </p:cNvCxnSpPr>
            <p:nvPr/>
          </p:nvCxnSpPr>
          <p:spPr bwMode="auto">
            <a:xfrm>
              <a:off x="3996" y="1232"/>
              <a:ext cx="288" cy="744"/>
            </a:xfrm>
            <a:prstGeom prst="straightConnector1">
              <a:avLst/>
            </a:prstGeom>
            <a:noFill/>
            <a:ln w="38100">
              <a:solidFill>
                <a:schemeClr val="tx1"/>
              </a:solidFill>
              <a:prstDash val="sysDot"/>
              <a:round/>
              <a:headEnd type="triangle" w="med" len="med"/>
              <a:tailEnd type="triangle" w="med" len="med"/>
            </a:ln>
          </p:spPr>
        </p:cxnSp>
        <p:cxnSp>
          <p:nvCxnSpPr>
            <p:cNvPr id="56342" name="AutoShape 15"/>
            <p:cNvCxnSpPr>
              <a:cxnSpLocks noChangeShapeType="1"/>
              <a:stCxn id="56333" idx="6"/>
              <a:endCxn id="56337" idx="2"/>
            </p:cNvCxnSpPr>
            <p:nvPr/>
          </p:nvCxnSpPr>
          <p:spPr bwMode="auto">
            <a:xfrm>
              <a:off x="4376" y="2064"/>
              <a:ext cx="792" cy="424"/>
            </a:xfrm>
            <a:prstGeom prst="straightConnector1">
              <a:avLst/>
            </a:prstGeom>
            <a:noFill/>
            <a:ln w="38100">
              <a:solidFill>
                <a:schemeClr val="tx1"/>
              </a:solidFill>
              <a:prstDash val="sysDot"/>
              <a:round/>
              <a:headEnd type="triangle" w="med" len="med"/>
              <a:tailEnd type="triangle" w="med" len="med"/>
            </a:ln>
          </p:spPr>
        </p:cxnSp>
        <p:cxnSp>
          <p:nvCxnSpPr>
            <p:cNvPr id="56343" name="AutoShape 16"/>
            <p:cNvCxnSpPr>
              <a:cxnSpLocks noChangeShapeType="1"/>
              <a:stCxn id="56333" idx="3"/>
              <a:endCxn id="56334" idx="7"/>
            </p:cNvCxnSpPr>
            <p:nvPr/>
          </p:nvCxnSpPr>
          <p:spPr bwMode="auto">
            <a:xfrm flipH="1">
              <a:off x="3573" y="2126"/>
              <a:ext cx="646" cy="316"/>
            </a:xfrm>
            <a:prstGeom prst="straightConnector1">
              <a:avLst/>
            </a:prstGeom>
            <a:noFill/>
            <a:ln w="38100">
              <a:solidFill>
                <a:schemeClr val="tx1"/>
              </a:solidFill>
              <a:prstDash val="sysDot"/>
              <a:round/>
              <a:headEnd type="triangle" w="med" len="med"/>
              <a:tailEnd type="triangle" w="med" len="med"/>
            </a:ln>
          </p:spPr>
        </p:cxnSp>
        <p:cxnSp>
          <p:nvCxnSpPr>
            <p:cNvPr id="56344" name="AutoShape 17"/>
            <p:cNvCxnSpPr>
              <a:cxnSpLocks noChangeShapeType="1"/>
              <a:stCxn id="56336" idx="1"/>
              <a:endCxn id="56334" idx="5"/>
            </p:cNvCxnSpPr>
            <p:nvPr/>
          </p:nvCxnSpPr>
          <p:spPr bwMode="auto">
            <a:xfrm flipH="1" flipV="1">
              <a:off x="3573" y="2566"/>
              <a:ext cx="662" cy="172"/>
            </a:xfrm>
            <a:prstGeom prst="straightConnector1">
              <a:avLst/>
            </a:prstGeom>
            <a:noFill/>
            <a:ln w="38100">
              <a:solidFill>
                <a:schemeClr val="tx1"/>
              </a:solidFill>
              <a:prstDash val="sysDot"/>
              <a:round/>
              <a:headEnd type="triangle" w="med" len="med"/>
              <a:tailEnd type="triangle" w="med" len="med"/>
            </a:ln>
          </p:spPr>
        </p:cxnSp>
        <p:cxnSp>
          <p:nvCxnSpPr>
            <p:cNvPr id="56345" name="AutoShape 18"/>
            <p:cNvCxnSpPr>
              <a:cxnSpLocks noChangeShapeType="1"/>
              <a:stCxn id="56335" idx="3"/>
              <a:endCxn id="56333" idx="7"/>
            </p:cNvCxnSpPr>
            <p:nvPr/>
          </p:nvCxnSpPr>
          <p:spPr bwMode="auto">
            <a:xfrm flipH="1">
              <a:off x="4349" y="1478"/>
              <a:ext cx="542" cy="524"/>
            </a:xfrm>
            <a:prstGeom prst="straightConnector1">
              <a:avLst/>
            </a:prstGeom>
            <a:noFill/>
            <a:ln w="38100">
              <a:solidFill>
                <a:schemeClr val="tx1"/>
              </a:solidFill>
              <a:prstDash val="sysDot"/>
              <a:round/>
              <a:headEnd type="triangle" w="med" len="med"/>
              <a:tailEnd type="triangle" w="med" len="med"/>
            </a:ln>
          </p:spPr>
        </p:cxnSp>
        <p:cxnSp>
          <p:nvCxnSpPr>
            <p:cNvPr id="56346" name="AutoShape 19"/>
            <p:cNvCxnSpPr>
              <a:cxnSpLocks noChangeShapeType="1"/>
              <a:stCxn id="56337" idx="4"/>
              <a:endCxn id="56338" idx="0"/>
            </p:cNvCxnSpPr>
            <p:nvPr/>
          </p:nvCxnSpPr>
          <p:spPr bwMode="auto">
            <a:xfrm flipH="1">
              <a:off x="4964" y="2576"/>
              <a:ext cx="296" cy="616"/>
            </a:xfrm>
            <a:prstGeom prst="straightConnector1">
              <a:avLst/>
            </a:prstGeom>
            <a:noFill/>
            <a:ln w="38100">
              <a:solidFill>
                <a:schemeClr val="tx1"/>
              </a:solidFill>
              <a:prstDash val="sysDot"/>
              <a:round/>
              <a:headEnd type="triangle" w="med" len="med"/>
              <a:tailEnd type="triangle" w="med" len="med"/>
            </a:ln>
          </p:spPr>
        </p:cxnSp>
        <p:cxnSp>
          <p:nvCxnSpPr>
            <p:cNvPr id="56347" name="AutoShape 20"/>
            <p:cNvCxnSpPr>
              <a:cxnSpLocks noChangeShapeType="1"/>
              <a:stCxn id="56333" idx="4"/>
              <a:endCxn id="56336" idx="0"/>
            </p:cNvCxnSpPr>
            <p:nvPr/>
          </p:nvCxnSpPr>
          <p:spPr bwMode="auto">
            <a:xfrm>
              <a:off x="4284" y="2152"/>
              <a:ext cx="16" cy="560"/>
            </a:xfrm>
            <a:prstGeom prst="straightConnector1">
              <a:avLst/>
            </a:prstGeom>
            <a:noFill/>
            <a:ln w="38100">
              <a:solidFill>
                <a:schemeClr val="tx1"/>
              </a:solidFill>
              <a:prstDash val="sysDot"/>
              <a:round/>
              <a:headEnd type="triangle" w="med" len="med"/>
              <a:tailEnd type="triangle" w="med" len="med"/>
            </a:ln>
          </p:spPr>
        </p:cxnSp>
        <p:cxnSp>
          <p:nvCxnSpPr>
            <p:cNvPr id="56348" name="AutoShape 21"/>
            <p:cNvCxnSpPr>
              <a:cxnSpLocks noChangeShapeType="1"/>
              <a:stCxn id="56338" idx="1"/>
              <a:endCxn id="56336" idx="5"/>
            </p:cNvCxnSpPr>
            <p:nvPr/>
          </p:nvCxnSpPr>
          <p:spPr bwMode="auto">
            <a:xfrm flipH="1" flipV="1">
              <a:off x="4365" y="2862"/>
              <a:ext cx="534" cy="356"/>
            </a:xfrm>
            <a:prstGeom prst="straightConnector1">
              <a:avLst/>
            </a:prstGeom>
            <a:noFill/>
            <a:ln w="38100">
              <a:solidFill>
                <a:schemeClr val="tx1"/>
              </a:solidFill>
              <a:prstDash val="sysDot"/>
              <a:round/>
              <a:headEnd type="triangle" w="med" len="med"/>
              <a:tailEnd type="triangle" w="med" len="med"/>
            </a:ln>
          </p:spPr>
        </p:cxnSp>
        <p:cxnSp>
          <p:nvCxnSpPr>
            <p:cNvPr id="56349" name="AutoShape 22"/>
            <p:cNvCxnSpPr>
              <a:cxnSpLocks noChangeShapeType="1"/>
              <a:stCxn id="56337" idx="3"/>
              <a:endCxn id="56336" idx="7"/>
            </p:cNvCxnSpPr>
            <p:nvPr/>
          </p:nvCxnSpPr>
          <p:spPr bwMode="auto">
            <a:xfrm flipH="1">
              <a:off x="4365" y="2550"/>
              <a:ext cx="830" cy="188"/>
            </a:xfrm>
            <a:prstGeom prst="straightConnector1">
              <a:avLst/>
            </a:prstGeom>
            <a:noFill/>
            <a:ln w="38100">
              <a:solidFill>
                <a:schemeClr val="tx1"/>
              </a:solidFill>
              <a:prstDash val="sysDot"/>
              <a:round/>
              <a:headEnd type="triangle" w="med" len="med"/>
              <a:tailEnd type="triangle" w="med" len="med"/>
            </a:ln>
          </p:spPr>
        </p:cxnSp>
      </p:grpSp>
      <p:sp>
        <p:nvSpPr>
          <p:cNvPr id="56327" name="Line 24"/>
          <p:cNvSpPr>
            <a:spLocks noChangeShapeType="1"/>
          </p:cNvSpPr>
          <p:nvPr/>
        </p:nvSpPr>
        <p:spPr bwMode="auto">
          <a:xfrm>
            <a:off x="5340350" y="1470025"/>
            <a:ext cx="576263" cy="730250"/>
          </a:xfrm>
          <a:prstGeom prst="line">
            <a:avLst/>
          </a:prstGeom>
          <a:noFill/>
          <a:ln w="57150">
            <a:solidFill>
              <a:schemeClr val="tx1"/>
            </a:solidFill>
            <a:round/>
            <a:headEnd/>
            <a:tailEnd type="triangle" w="med" len="med"/>
          </a:ln>
        </p:spPr>
        <p:txBody>
          <a:bodyPr/>
          <a:lstStyle/>
          <a:p>
            <a:endParaRPr lang="en-US"/>
          </a:p>
        </p:txBody>
      </p:sp>
      <p:sp>
        <p:nvSpPr>
          <p:cNvPr id="56328" name="Line 25"/>
          <p:cNvSpPr>
            <a:spLocks noChangeShapeType="1"/>
          </p:cNvSpPr>
          <p:nvPr/>
        </p:nvSpPr>
        <p:spPr bwMode="auto">
          <a:xfrm rot="4934862">
            <a:off x="7798594" y="1969294"/>
            <a:ext cx="576262" cy="730250"/>
          </a:xfrm>
          <a:prstGeom prst="line">
            <a:avLst/>
          </a:prstGeom>
          <a:noFill/>
          <a:ln w="57150">
            <a:solidFill>
              <a:schemeClr val="tx1"/>
            </a:solidFill>
            <a:round/>
            <a:headEnd/>
            <a:tailEnd type="triangle" w="med" len="med"/>
          </a:ln>
        </p:spPr>
        <p:txBody>
          <a:bodyPr/>
          <a:lstStyle/>
          <a:p>
            <a:endParaRPr lang="en-US"/>
          </a:p>
        </p:txBody>
      </p:sp>
      <p:sp>
        <p:nvSpPr>
          <p:cNvPr id="56329" name="Line 26"/>
          <p:cNvSpPr>
            <a:spLocks noChangeShapeType="1"/>
          </p:cNvSpPr>
          <p:nvPr/>
        </p:nvSpPr>
        <p:spPr bwMode="auto">
          <a:xfrm rot="-448683">
            <a:off x="7835900" y="5810250"/>
            <a:ext cx="576263" cy="730250"/>
          </a:xfrm>
          <a:prstGeom prst="line">
            <a:avLst/>
          </a:prstGeom>
          <a:noFill/>
          <a:ln w="57150">
            <a:solidFill>
              <a:schemeClr val="tx1"/>
            </a:solidFill>
            <a:round/>
            <a:headEnd/>
            <a:tailEnd type="triangle" w="med" len="med"/>
          </a:ln>
        </p:spPr>
        <p:txBody>
          <a:bodyPr/>
          <a:lstStyle/>
          <a:p>
            <a:endParaRPr lang="en-US"/>
          </a:p>
        </p:txBody>
      </p:sp>
      <p:sp>
        <p:nvSpPr>
          <p:cNvPr id="56330" name="Line 27"/>
          <p:cNvSpPr>
            <a:spLocks noChangeShapeType="1"/>
          </p:cNvSpPr>
          <p:nvPr/>
        </p:nvSpPr>
        <p:spPr bwMode="auto">
          <a:xfrm rot="6444615">
            <a:off x="4302919" y="4350544"/>
            <a:ext cx="576262" cy="730250"/>
          </a:xfrm>
          <a:prstGeom prst="line">
            <a:avLst/>
          </a:prstGeom>
          <a:noFill/>
          <a:ln w="57150">
            <a:solidFill>
              <a:schemeClr val="tx1"/>
            </a:solidFill>
            <a:round/>
            <a:headEnd/>
            <a:tailEnd type="triangle" w="med" len="med"/>
          </a:ln>
        </p:spPr>
        <p:txBody>
          <a:bodyPr/>
          <a:lstStyle/>
          <a:p>
            <a:endParaRPr lang="en-US"/>
          </a:p>
        </p:txBody>
      </p:sp>
      <p:sp>
        <p:nvSpPr>
          <p:cNvPr id="56331" name="Line 28"/>
          <p:cNvSpPr>
            <a:spLocks noChangeShapeType="1"/>
          </p:cNvSpPr>
          <p:nvPr/>
        </p:nvSpPr>
        <p:spPr bwMode="auto">
          <a:xfrm rot="5400000">
            <a:off x="5301457" y="4964906"/>
            <a:ext cx="1036638" cy="1190625"/>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14"/>
          <p:cNvSpPr>
            <a:spLocks noGrp="1" noChangeArrowheads="1"/>
          </p:cNvSpPr>
          <p:nvPr>
            <p:ph type="sldNum" sz="quarter" idx="10"/>
          </p:nvPr>
        </p:nvSpPr>
        <p:spPr>
          <a:ln/>
        </p:spPr>
        <p:txBody>
          <a:bodyPr/>
          <a:lstStyle/>
          <a:p>
            <a:r>
              <a:rPr lang="en-US"/>
              <a:t>   </a:t>
            </a:r>
            <a:fld id="{E335F56E-8B99-4C7D-B4C2-21D9E71F1105}" type="slidenum">
              <a:rPr lang="en-US"/>
              <a:pPr/>
              <a:t>6</a:t>
            </a:fld>
            <a:endParaRPr lang="en-US"/>
          </a:p>
        </p:txBody>
      </p:sp>
      <p:sp>
        <p:nvSpPr>
          <p:cNvPr id="637955" name="Rectangle 3"/>
          <p:cNvSpPr>
            <a:spLocks noGrp="1" noChangeArrowheads="1"/>
          </p:cNvSpPr>
          <p:nvPr>
            <p:ph type="body" sz="half" idx="1"/>
          </p:nvPr>
        </p:nvSpPr>
        <p:spPr>
          <a:xfrm>
            <a:off x="4241800" y="1892300"/>
            <a:ext cx="4038600" cy="3538538"/>
          </a:xfrm>
          <a:noFill/>
          <a:ln/>
        </p:spPr>
        <p:txBody>
          <a:bodyPr/>
          <a:lstStyle/>
          <a:p>
            <a:pPr marL="342900" indent="-342900">
              <a:lnSpc>
                <a:spcPct val="120000"/>
              </a:lnSpc>
              <a:buFontTx/>
              <a:buNone/>
            </a:pPr>
            <a:r>
              <a:rPr lang="en-US" sz="2000" smtClean="0">
                <a:solidFill>
                  <a:srgbClr val="CC3300"/>
                </a:solidFill>
              </a:rPr>
              <a:t>But also:</a:t>
            </a:r>
          </a:p>
          <a:p>
            <a:pPr marL="342900" indent="-342900">
              <a:lnSpc>
                <a:spcPct val="120000"/>
              </a:lnSpc>
            </a:pPr>
            <a:r>
              <a:rPr lang="en-US" sz="2000" smtClean="0"/>
              <a:t>ad-hoc, manual, error-prone</a:t>
            </a:r>
          </a:p>
          <a:p>
            <a:pPr marL="342900" indent="-342900">
              <a:lnSpc>
                <a:spcPct val="120000"/>
              </a:lnSpc>
            </a:pPr>
            <a:r>
              <a:rPr lang="en-US" sz="2000" smtClean="0"/>
              <a:t>hardly theory / research</a:t>
            </a:r>
          </a:p>
          <a:p>
            <a:pPr marL="342900" indent="-342900">
              <a:lnSpc>
                <a:spcPct val="120000"/>
              </a:lnSpc>
            </a:pPr>
            <a:r>
              <a:rPr lang="en-US" sz="2000" smtClean="0"/>
              <a:t>no attention in curricula</a:t>
            </a:r>
          </a:p>
          <a:p>
            <a:pPr marL="342900" indent="-342900">
              <a:lnSpc>
                <a:spcPct val="120000"/>
              </a:lnSpc>
            </a:pPr>
            <a:r>
              <a:rPr lang="en-US" sz="2000" smtClean="0"/>
              <a:t>not cool :</a:t>
            </a:r>
            <a:br>
              <a:rPr lang="en-US" sz="2000" smtClean="0"/>
            </a:br>
            <a:r>
              <a:rPr lang="en-US" sz="2000" smtClean="0"/>
              <a:t>“if you’re a bad programmer</a:t>
            </a:r>
            <a:br>
              <a:rPr lang="en-US" sz="2000" smtClean="0"/>
            </a:br>
            <a:r>
              <a:rPr lang="en-US" sz="2000" smtClean="0"/>
              <a:t> you might be a tester”</a:t>
            </a:r>
          </a:p>
        </p:txBody>
      </p:sp>
      <p:sp>
        <p:nvSpPr>
          <p:cNvPr id="637956" name="Rectangle 4"/>
          <p:cNvSpPr>
            <a:spLocks noGrp="1" noChangeArrowheads="1"/>
          </p:cNvSpPr>
          <p:nvPr>
            <p:ph type="body" sz="half" idx="2"/>
          </p:nvPr>
        </p:nvSpPr>
        <p:spPr>
          <a:xfrm>
            <a:off x="539750" y="1892300"/>
            <a:ext cx="3517900" cy="3509963"/>
          </a:xfrm>
          <a:noFill/>
          <a:ln/>
        </p:spPr>
        <p:txBody>
          <a:bodyPr/>
          <a:lstStyle/>
          <a:p>
            <a:pPr marL="342900" indent="-342900">
              <a:lnSpc>
                <a:spcPct val="120000"/>
              </a:lnSpc>
              <a:buFontTx/>
              <a:buNone/>
            </a:pPr>
            <a:r>
              <a:rPr lang="en-US" sz="2000" smtClean="0">
                <a:solidFill>
                  <a:srgbClr val="CC3300"/>
                </a:solidFill>
              </a:rPr>
              <a:t>Testing is:</a:t>
            </a:r>
          </a:p>
          <a:p>
            <a:pPr marL="342900" indent="-342900">
              <a:lnSpc>
                <a:spcPct val="120000"/>
              </a:lnSpc>
            </a:pPr>
            <a:r>
              <a:rPr lang="en-US" sz="2000" smtClean="0"/>
              <a:t>important</a:t>
            </a:r>
          </a:p>
          <a:p>
            <a:pPr marL="342900" indent="-342900">
              <a:lnSpc>
                <a:spcPct val="120000"/>
              </a:lnSpc>
            </a:pPr>
            <a:r>
              <a:rPr lang="en-US" sz="2000" smtClean="0"/>
              <a:t>much practiced</a:t>
            </a:r>
          </a:p>
          <a:p>
            <a:pPr marL="342900" indent="-342900">
              <a:lnSpc>
                <a:spcPct val="120000"/>
              </a:lnSpc>
            </a:pPr>
            <a:r>
              <a:rPr lang="en-US" sz="2000" smtClean="0"/>
              <a:t>30-50% of project effort</a:t>
            </a:r>
          </a:p>
          <a:p>
            <a:pPr marL="342900" indent="-342900">
              <a:lnSpc>
                <a:spcPct val="120000"/>
              </a:lnSpc>
            </a:pPr>
            <a:r>
              <a:rPr lang="en-US" sz="2000" smtClean="0"/>
              <a:t>expensive</a:t>
            </a:r>
          </a:p>
          <a:p>
            <a:pPr marL="342900" indent="-342900">
              <a:lnSpc>
                <a:spcPct val="120000"/>
              </a:lnSpc>
            </a:pPr>
            <a:r>
              <a:rPr lang="en-US" sz="2000" smtClean="0"/>
              <a:t>time critical</a:t>
            </a:r>
          </a:p>
          <a:p>
            <a:pPr marL="342900" indent="-342900">
              <a:lnSpc>
                <a:spcPct val="120000"/>
              </a:lnSpc>
            </a:pPr>
            <a:r>
              <a:rPr lang="en-US" sz="2000" smtClean="0"/>
              <a:t>not constructive</a:t>
            </a:r>
            <a:br>
              <a:rPr lang="en-US" sz="2000" smtClean="0"/>
            </a:br>
            <a:r>
              <a:rPr lang="en-US" sz="2000" smtClean="0"/>
              <a:t>(but sadistic?)</a:t>
            </a:r>
          </a:p>
        </p:txBody>
      </p:sp>
      <p:sp>
        <p:nvSpPr>
          <p:cNvPr id="637957" name="Rectangle 5"/>
          <p:cNvSpPr>
            <a:spLocks noChangeArrowheads="1"/>
          </p:cNvSpPr>
          <p:nvPr/>
        </p:nvSpPr>
        <p:spPr bwMode="auto">
          <a:xfrm>
            <a:off x="3189420" y="5157225"/>
            <a:ext cx="2906712" cy="1165225"/>
          </a:xfrm>
          <a:prstGeom prst="rect">
            <a:avLst/>
          </a:prstGeom>
          <a:solidFill>
            <a:srgbClr val="C1F997"/>
          </a:solidFill>
          <a:ln w="9525">
            <a:noFill/>
            <a:miter lim="800000"/>
            <a:headEnd/>
            <a:tailEnd/>
          </a:ln>
          <a:effectLst/>
        </p:spPr>
        <p:txBody>
          <a:bodyPr/>
          <a:lstStyle/>
          <a:p>
            <a:pPr marL="342900" indent="-342900" eaLnBrk="0" hangingPunct="0">
              <a:spcBef>
                <a:spcPct val="20000"/>
              </a:spcBef>
            </a:pPr>
            <a:r>
              <a:rPr lang="en-US" sz="2000" b="1" i="0" dirty="0">
                <a:solidFill>
                  <a:srgbClr val="FF0000"/>
                </a:solidFill>
                <a:latin typeface="Arial" pitchFamily="34" charset="0"/>
              </a:rPr>
              <a:t>Attitude is changing:</a:t>
            </a:r>
          </a:p>
          <a:p>
            <a:pPr marL="342900" indent="-342900" eaLnBrk="0" hangingPunct="0">
              <a:spcBef>
                <a:spcPct val="20000"/>
              </a:spcBef>
              <a:buFontTx/>
              <a:buChar char="•"/>
            </a:pPr>
            <a:r>
              <a:rPr lang="en-US" sz="2000" b="1" i="0" dirty="0">
                <a:solidFill>
                  <a:srgbClr val="FF0000"/>
                </a:solidFill>
                <a:latin typeface="Arial" pitchFamily="34" charset="0"/>
              </a:rPr>
              <a:t>more awareness</a:t>
            </a:r>
          </a:p>
          <a:p>
            <a:pPr marL="342900" indent="-342900" eaLnBrk="0" hangingPunct="0">
              <a:spcBef>
                <a:spcPct val="20000"/>
              </a:spcBef>
              <a:buFontTx/>
              <a:buChar char="•"/>
            </a:pPr>
            <a:r>
              <a:rPr lang="en-US" sz="2000" b="1" i="0" dirty="0">
                <a:solidFill>
                  <a:srgbClr val="FF0000"/>
                </a:solidFill>
                <a:latin typeface="Arial" pitchFamily="34" charset="0"/>
              </a:rPr>
              <a:t>more professional</a:t>
            </a:r>
          </a:p>
        </p:txBody>
      </p:sp>
      <p:sp>
        <p:nvSpPr>
          <p:cNvPr id="637959" name="Rectangle 7"/>
          <p:cNvSpPr>
            <a:spLocks noGrp="1" noChangeArrowheads="1"/>
          </p:cNvSpPr>
          <p:nvPr>
            <p:ph type="title"/>
          </p:nvPr>
        </p:nvSpPr>
        <p:spPr>
          <a:noFill/>
          <a:ln/>
        </p:spPr>
        <p:txBody>
          <a:bodyPr/>
          <a:lstStyle/>
          <a:p>
            <a:r>
              <a:rPr lang="en-US" smtClean="0"/>
              <a:t>Paradox of Software Testing</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0"/>
          </p:nvPr>
        </p:nvSpPr>
        <p:spPr>
          <a:noFill/>
        </p:spPr>
        <p:txBody>
          <a:bodyPr/>
          <a:lstStyle/>
          <a:p>
            <a:r>
              <a:rPr lang="en-US"/>
              <a:t>   </a:t>
            </a:r>
            <a:fld id="{0AC07B58-3F31-4F3B-A5E1-148DE968E93A}" type="slidenum">
              <a:rPr lang="en-US"/>
              <a:pPr/>
              <a:t>60</a:t>
            </a:fld>
            <a:endParaRPr lang="en-US"/>
          </a:p>
        </p:txBody>
      </p:sp>
      <p:sp>
        <p:nvSpPr>
          <p:cNvPr id="57347" name="Rectangle 2"/>
          <p:cNvSpPr>
            <a:spLocks noGrp="1" noChangeArrowheads="1"/>
          </p:cNvSpPr>
          <p:nvPr>
            <p:ph type="title"/>
          </p:nvPr>
        </p:nvSpPr>
        <p:spPr/>
        <p:txBody>
          <a:bodyPr/>
          <a:lstStyle/>
          <a:p>
            <a:r>
              <a:rPr lang="en-US" dirty="0" smtClean="0"/>
              <a:t>WSN:  Model-Based Conformance Test</a:t>
            </a:r>
          </a:p>
        </p:txBody>
      </p:sp>
      <p:sp>
        <p:nvSpPr>
          <p:cNvPr id="57348" name="Rectangle 3"/>
          <p:cNvSpPr>
            <a:spLocks noGrp="1" noChangeArrowheads="1"/>
          </p:cNvSpPr>
          <p:nvPr>
            <p:ph type="body" sz="half" idx="1"/>
          </p:nvPr>
        </p:nvSpPr>
        <p:spPr>
          <a:xfrm>
            <a:off x="466725" y="1957388"/>
            <a:ext cx="6567488" cy="4430712"/>
          </a:xfrm>
        </p:spPr>
        <p:txBody>
          <a:bodyPr/>
          <a:lstStyle/>
          <a:p>
            <a:pPr>
              <a:lnSpc>
                <a:spcPct val="150000"/>
              </a:lnSpc>
              <a:buFontTx/>
              <a:buNone/>
            </a:pPr>
            <a:r>
              <a:rPr lang="en-US" sz="2000" dirty="0" smtClean="0"/>
              <a:t>Model-based testing of a single node:</a:t>
            </a:r>
          </a:p>
          <a:p>
            <a:pPr>
              <a:lnSpc>
                <a:spcPct val="150000"/>
              </a:lnSpc>
            </a:pPr>
            <a:r>
              <a:rPr lang="en-US" sz="2000" dirty="0" smtClean="0">
                <a:solidFill>
                  <a:srgbClr val="CC3300"/>
                </a:solidFill>
              </a:rPr>
              <a:t>protocol conformance test</a:t>
            </a:r>
            <a:r>
              <a:rPr lang="en-US" sz="2000" dirty="0" smtClean="0"/>
              <a:t/>
            </a:r>
            <a:br>
              <a:rPr lang="en-US" sz="2000" dirty="0" smtClean="0"/>
            </a:br>
            <a:r>
              <a:rPr lang="en-US" sz="2000" dirty="0" smtClean="0"/>
              <a:t>of the  </a:t>
            </a:r>
            <a:r>
              <a:rPr lang="en-US" sz="2000" dirty="0" err="1" smtClean="0">
                <a:solidFill>
                  <a:srgbClr val="CC3300"/>
                </a:solidFill>
              </a:rPr>
              <a:t>gMAC</a:t>
            </a:r>
            <a:r>
              <a:rPr lang="en-US" sz="2000" dirty="0" smtClean="0">
                <a:solidFill>
                  <a:srgbClr val="CC3300"/>
                </a:solidFill>
              </a:rPr>
              <a:t> protocol</a:t>
            </a:r>
          </a:p>
          <a:p>
            <a:pPr>
              <a:lnSpc>
                <a:spcPct val="150000"/>
              </a:lnSpc>
            </a:pPr>
            <a:r>
              <a:rPr lang="en-US" sz="2000" dirty="0" smtClean="0"/>
              <a:t>according to </a:t>
            </a:r>
            <a:r>
              <a:rPr lang="en-US" sz="2000" dirty="0" smtClean="0">
                <a:solidFill>
                  <a:srgbClr val="CC3300"/>
                </a:solidFill>
              </a:rPr>
              <a:t>ISO 9646</a:t>
            </a:r>
          </a:p>
          <a:p>
            <a:pPr>
              <a:lnSpc>
                <a:spcPct val="150000"/>
              </a:lnSpc>
            </a:pPr>
            <a:r>
              <a:rPr lang="en-US" sz="2000" dirty="0" smtClean="0">
                <a:solidFill>
                  <a:srgbClr val="CC3300"/>
                </a:solidFill>
              </a:rPr>
              <a:t>local</a:t>
            </a:r>
            <a:r>
              <a:rPr lang="en-US" sz="2000" dirty="0" smtClean="0"/>
              <a:t> test method</a:t>
            </a:r>
          </a:p>
          <a:p>
            <a:pPr>
              <a:lnSpc>
                <a:spcPct val="150000"/>
              </a:lnSpc>
            </a:pPr>
            <a:r>
              <a:rPr lang="en-US" sz="2000" dirty="0" smtClean="0">
                <a:solidFill>
                  <a:srgbClr val="CC3300"/>
                </a:solidFill>
              </a:rPr>
              <a:t>time</a:t>
            </a:r>
            <a:r>
              <a:rPr lang="en-US" sz="2000" dirty="0" smtClean="0"/>
              <a:t> is important in </a:t>
            </a:r>
            <a:r>
              <a:rPr lang="en-US" sz="2000" dirty="0" err="1" smtClean="0"/>
              <a:t>gMAC</a:t>
            </a:r>
            <a:r>
              <a:rPr lang="en-US" sz="2000" dirty="0" smtClean="0"/>
              <a:t>:</a:t>
            </a:r>
            <a:br>
              <a:rPr lang="en-US" sz="2000" dirty="0" smtClean="0"/>
            </a:br>
            <a:r>
              <a:rPr lang="en-US" sz="800" dirty="0" smtClean="0"/>
              <a:t>  </a:t>
            </a:r>
          </a:p>
          <a:p>
            <a:pPr lvl="1">
              <a:lnSpc>
                <a:spcPct val="150000"/>
              </a:lnSpc>
              <a:buFontTx/>
              <a:buNone/>
            </a:pPr>
            <a:r>
              <a:rPr lang="en-US" dirty="0" smtClean="0"/>
              <a:t>	</a:t>
            </a:r>
            <a:r>
              <a:rPr lang="en-US" sz="3200" b="1" dirty="0" smtClean="0">
                <a:solidFill>
                  <a:srgbClr val="8B3A02"/>
                </a:solidFill>
              </a:rPr>
              <a:t>real-time model-based testing</a:t>
            </a:r>
          </a:p>
        </p:txBody>
      </p:sp>
      <p:grpSp>
        <p:nvGrpSpPr>
          <p:cNvPr id="57349" name="Group 4"/>
          <p:cNvGrpSpPr>
            <a:grpSpLocks/>
          </p:cNvGrpSpPr>
          <p:nvPr/>
        </p:nvGrpSpPr>
        <p:grpSpPr bwMode="auto">
          <a:xfrm>
            <a:off x="5422900" y="1676400"/>
            <a:ext cx="3073400" cy="3670300"/>
            <a:chOff x="3416" y="1056"/>
            <a:chExt cx="1936" cy="2312"/>
          </a:xfrm>
        </p:grpSpPr>
        <p:grpSp>
          <p:nvGrpSpPr>
            <p:cNvPr id="57363" name="Group 5"/>
            <p:cNvGrpSpPr>
              <a:grpSpLocks/>
            </p:cNvGrpSpPr>
            <p:nvPr/>
          </p:nvGrpSpPr>
          <p:grpSpPr bwMode="auto">
            <a:xfrm>
              <a:off x="3416" y="1056"/>
              <a:ext cx="1936" cy="2312"/>
              <a:chOff x="3416" y="1056"/>
              <a:chExt cx="1936" cy="2312"/>
            </a:xfrm>
          </p:grpSpPr>
          <p:sp>
            <p:nvSpPr>
              <p:cNvPr id="57375" name="Oval 6"/>
              <p:cNvSpPr>
                <a:spLocks noChangeArrowheads="1"/>
              </p:cNvSpPr>
              <p:nvPr/>
            </p:nvSpPr>
            <p:spPr bwMode="auto">
              <a:xfrm>
                <a:off x="3904" y="1056"/>
                <a:ext cx="184" cy="176"/>
              </a:xfrm>
              <a:prstGeom prst="ellipse">
                <a:avLst/>
              </a:prstGeom>
              <a:gradFill rotWithShape="1">
                <a:gsLst>
                  <a:gs pos="0">
                    <a:srgbClr val="CC3300"/>
                  </a:gs>
                  <a:gs pos="100000">
                    <a:srgbClr val="F4D1C6"/>
                  </a:gs>
                </a:gsLst>
                <a:path path="rect">
                  <a:fillToRect r="100000" b="100000"/>
                </a:path>
              </a:gradFill>
              <a:ln w="9525" algn="ctr">
                <a:noFill/>
                <a:round/>
                <a:headEnd/>
                <a:tailEnd/>
              </a:ln>
            </p:spPr>
            <p:txBody>
              <a:bodyPr anchor="ctr">
                <a:spAutoFit/>
              </a:bodyPr>
              <a:lstStyle/>
              <a:p>
                <a:endParaRPr lang="en-US"/>
              </a:p>
            </p:txBody>
          </p:sp>
          <p:sp>
            <p:nvSpPr>
              <p:cNvPr id="57376" name="Oval 7"/>
              <p:cNvSpPr>
                <a:spLocks noChangeArrowheads="1"/>
              </p:cNvSpPr>
              <p:nvPr/>
            </p:nvSpPr>
            <p:spPr bwMode="auto">
              <a:xfrm>
                <a:off x="4192" y="1976"/>
                <a:ext cx="184" cy="176"/>
              </a:xfrm>
              <a:prstGeom prst="ellipse">
                <a:avLst/>
              </a:prstGeom>
              <a:gradFill rotWithShape="1">
                <a:gsLst>
                  <a:gs pos="0">
                    <a:srgbClr val="CC3300"/>
                  </a:gs>
                  <a:gs pos="100000">
                    <a:srgbClr val="F4D1C6"/>
                  </a:gs>
                </a:gsLst>
                <a:path path="rect">
                  <a:fillToRect r="100000" b="100000"/>
                </a:path>
              </a:gradFill>
              <a:ln w="9525" algn="ctr">
                <a:noFill/>
                <a:round/>
                <a:headEnd/>
                <a:tailEnd/>
              </a:ln>
            </p:spPr>
            <p:txBody>
              <a:bodyPr anchor="ctr">
                <a:spAutoFit/>
              </a:bodyPr>
              <a:lstStyle/>
              <a:p>
                <a:endParaRPr lang="en-US"/>
              </a:p>
            </p:txBody>
          </p:sp>
          <p:sp>
            <p:nvSpPr>
              <p:cNvPr id="57377" name="Oval 8"/>
              <p:cNvSpPr>
                <a:spLocks noChangeArrowheads="1"/>
              </p:cNvSpPr>
              <p:nvPr/>
            </p:nvSpPr>
            <p:spPr bwMode="auto">
              <a:xfrm>
                <a:off x="3416" y="2416"/>
                <a:ext cx="184" cy="176"/>
              </a:xfrm>
              <a:prstGeom prst="ellipse">
                <a:avLst/>
              </a:prstGeom>
              <a:gradFill rotWithShape="1">
                <a:gsLst>
                  <a:gs pos="0">
                    <a:srgbClr val="CC3300"/>
                  </a:gs>
                  <a:gs pos="100000">
                    <a:srgbClr val="F4D1C6"/>
                  </a:gs>
                </a:gsLst>
                <a:path path="rect">
                  <a:fillToRect r="100000" b="100000"/>
                </a:path>
              </a:gradFill>
              <a:ln w="9525" algn="ctr">
                <a:noFill/>
                <a:round/>
                <a:headEnd/>
                <a:tailEnd/>
              </a:ln>
            </p:spPr>
            <p:txBody>
              <a:bodyPr anchor="ctr">
                <a:spAutoFit/>
              </a:bodyPr>
              <a:lstStyle/>
              <a:p>
                <a:endParaRPr lang="en-US"/>
              </a:p>
            </p:txBody>
          </p:sp>
          <p:sp>
            <p:nvSpPr>
              <p:cNvPr id="57378" name="Oval 9"/>
              <p:cNvSpPr>
                <a:spLocks noChangeArrowheads="1"/>
              </p:cNvSpPr>
              <p:nvPr/>
            </p:nvSpPr>
            <p:spPr bwMode="auto">
              <a:xfrm>
                <a:off x="4864" y="1328"/>
                <a:ext cx="184" cy="176"/>
              </a:xfrm>
              <a:prstGeom prst="ellipse">
                <a:avLst/>
              </a:prstGeom>
              <a:gradFill rotWithShape="1">
                <a:gsLst>
                  <a:gs pos="0">
                    <a:srgbClr val="CC3300"/>
                  </a:gs>
                  <a:gs pos="100000">
                    <a:srgbClr val="F4D1C6"/>
                  </a:gs>
                </a:gsLst>
                <a:path path="rect">
                  <a:fillToRect r="100000" b="100000"/>
                </a:path>
              </a:gradFill>
              <a:ln w="9525" algn="ctr">
                <a:noFill/>
                <a:round/>
                <a:headEnd/>
                <a:tailEnd/>
              </a:ln>
            </p:spPr>
            <p:txBody>
              <a:bodyPr anchor="ctr">
                <a:spAutoFit/>
              </a:bodyPr>
              <a:lstStyle/>
              <a:p>
                <a:endParaRPr lang="en-US"/>
              </a:p>
            </p:txBody>
          </p:sp>
          <p:sp>
            <p:nvSpPr>
              <p:cNvPr id="57379" name="Oval 10"/>
              <p:cNvSpPr>
                <a:spLocks noChangeArrowheads="1"/>
              </p:cNvSpPr>
              <p:nvPr/>
            </p:nvSpPr>
            <p:spPr bwMode="auto">
              <a:xfrm>
                <a:off x="4208" y="2712"/>
                <a:ext cx="184" cy="176"/>
              </a:xfrm>
              <a:prstGeom prst="ellipse">
                <a:avLst/>
              </a:prstGeom>
              <a:gradFill rotWithShape="1">
                <a:gsLst>
                  <a:gs pos="0">
                    <a:srgbClr val="CC3300"/>
                  </a:gs>
                  <a:gs pos="100000">
                    <a:srgbClr val="F4D1C6"/>
                  </a:gs>
                </a:gsLst>
                <a:path path="rect">
                  <a:fillToRect r="100000" b="100000"/>
                </a:path>
              </a:gradFill>
              <a:ln w="9525" algn="ctr">
                <a:noFill/>
                <a:round/>
                <a:headEnd/>
                <a:tailEnd/>
              </a:ln>
            </p:spPr>
            <p:txBody>
              <a:bodyPr anchor="ctr">
                <a:spAutoFit/>
              </a:bodyPr>
              <a:lstStyle/>
              <a:p>
                <a:endParaRPr lang="en-US"/>
              </a:p>
            </p:txBody>
          </p:sp>
          <p:sp>
            <p:nvSpPr>
              <p:cNvPr id="57380" name="Oval 11"/>
              <p:cNvSpPr>
                <a:spLocks noChangeArrowheads="1"/>
              </p:cNvSpPr>
              <p:nvPr/>
            </p:nvSpPr>
            <p:spPr bwMode="auto">
              <a:xfrm>
                <a:off x="5168" y="2400"/>
                <a:ext cx="184" cy="176"/>
              </a:xfrm>
              <a:prstGeom prst="ellipse">
                <a:avLst/>
              </a:prstGeom>
              <a:gradFill rotWithShape="1">
                <a:gsLst>
                  <a:gs pos="0">
                    <a:srgbClr val="CC3300"/>
                  </a:gs>
                  <a:gs pos="100000">
                    <a:srgbClr val="F4D1C6"/>
                  </a:gs>
                </a:gsLst>
                <a:path path="rect">
                  <a:fillToRect r="100000" b="100000"/>
                </a:path>
              </a:gradFill>
              <a:ln w="9525" algn="ctr">
                <a:noFill/>
                <a:round/>
                <a:headEnd/>
                <a:tailEnd/>
              </a:ln>
            </p:spPr>
            <p:txBody>
              <a:bodyPr anchor="ctr">
                <a:spAutoFit/>
              </a:bodyPr>
              <a:lstStyle/>
              <a:p>
                <a:endParaRPr lang="en-US"/>
              </a:p>
            </p:txBody>
          </p:sp>
          <p:sp>
            <p:nvSpPr>
              <p:cNvPr id="57381" name="Oval 12"/>
              <p:cNvSpPr>
                <a:spLocks noChangeArrowheads="1"/>
              </p:cNvSpPr>
              <p:nvPr/>
            </p:nvSpPr>
            <p:spPr bwMode="auto">
              <a:xfrm>
                <a:off x="4872" y="3192"/>
                <a:ext cx="184" cy="176"/>
              </a:xfrm>
              <a:prstGeom prst="ellipse">
                <a:avLst/>
              </a:prstGeom>
              <a:gradFill rotWithShape="1">
                <a:gsLst>
                  <a:gs pos="0">
                    <a:srgbClr val="CC3300"/>
                  </a:gs>
                  <a:gs pos="100000">
                    <a:srgbClr val="F4D1C6"/>
                  </a:gs>
                </a:gsLst>
                <a:path path="rect">
                  <a:fillToRect r="100000" b="100000"/>
                </a:path>
              </a:gradFill>
              <a:ln w="9525" algn="ctr">
                <a:noFill/>
                <a:round/>
                <a:headEnd/>
                <a:tailEnd/>
              </a:ln>
            </p:spPr>
            <p:txBody>
              <a:bodyPr anchor="ctr">
                <a:spAutoFit/>
              </a:bodyPr>
              <a:lstStyle/>
              <a:p>
                <a:endParaRPr lang="en-US"/>
              </a:p>
            </p:txBody>
          </p:sp>
        </p:grpSp>
        <p:cxnSp>
          <p:nvCxnSpPr>
            <p:cNvPr id="57364" name="AutoShape 13"/>
            <p:cNvCxnSpPr>
              <a:cxnSpLocks noChangeShapeType="1"/>
              <a:stCxn id="57376" idx="6"/>
              <a:endCxn id="57380" idx="2"/>
            </p:cNvCxnSpPr>
            <p:nvPr/>
          </p:nvCxnSpPr>
          <p:spPr bwMode="auto">
            <a:xfrm>
              <a:off x="4376" y="2064"/>
              <a:ext cx="792" cy="424"/>
            </a:xfrm>
            <a:prstGeom prst="straightConnector1">
              <a:avLst/>
            </a:prstGeom>
            <a:noFill/>
            <a:ln w="38100">
              <a:solidFill>
                <a:schemeClr val="bg2"/>
              </a:solidFill>
              <a:prstDash val="sysDot"/>
              <a:round/>
              <a:headEnd/>
              <a:tailEnd/>
            </a:ln>
          </p:spPr>
        </p:cxnSp>
        <p:cxnSp>
          <p:nvCxnSpPr>
            <p:cNvPr id="57365" name="AutoShape 14"/>
            <p:cNvCxnSpPr>
              <a:cxnSpLocks noChangeShapeType="1"/>
              <a:stCxn id="57375" idx="6"/>
              <a:endCxn id="57378" idx="2"/>
            </p:cNvCxnSpPr>
            <p:nvPr/>
          </p:nvCxnSpPr>
          <p:spPr bwMode="auto">
            <a:xfrm>
              <a:off x="4088" y="1144"/>
              <a:ext cx="776" cy="272"/>
            </a:xfrm>
            <a:prstGeom prst="straightConnector1">
              <a:avLst/>
            </a:prstGeom>
            <a:noFill/>
            <a:ln w="38100">
              <a:solidFill>
                <a:schemeClr val="bg2"/>
              </a:solidFill>
              <a:prstDash val="sysDot"/>
              <a:round/>
              <a:headEnd/>
              <a:tailEnd/>
            </a:ln>
          </p:spPr>
        </p:cxnSp>
        <p:cxnSp>
          <p:nvCxnSpPr>
            <p:cNvPr id="57366" name="AutoShape 15"/>
            <p:cNvCxnSpPr>
              <a:cxnSpLocks noChangeShapeType="1"/>
              <a:stCxn id="57378" idx="4"/>
              <a:endCxn id="57380" idx="0"/>
            </p:cNvCxnSpPr>
            <p:nvPr/>
          </p:nvCxnSpPr>
          <p:spPr bwMode="auto">
            <a:xfrm>
              <a:off x="4956" y="1504"/>
              <a:ext cx="304" cy="896"/>
            </a:xfrm>
            <a:prstGeom prst="straightConnector1">
              <a:avLst/>
            </a:prstGeom>
            <a:noFill/>
            <a:ln w="38100">
              <a:solidFill>
                <a:schemeClr val="bg2"/>
              </a:solidFill>
              <a:prstDash val="sysDot"/>
              <a:round/>
              <a:headEnd/>
              <a:tailEnd/>
            </a:ln>
          </p:spPr>
        </p:cxnSp>
        <p:cxnSp>
          <p:nvCxnSpPr>
            <p:cNvPr id="57367" name="AutoShape 16"/>
            <p:cNvCxnSpPr>
              <a:cxnSpLocks noChangeShapeType="1"/>
              <a:stCxn id="57375" idx="4"/>
              <a:endCxn id="57376" idx="0"/>
            </p:cNvCxnSpPr>
            <p:nvPr/>
          </p:nvCxnSpPr>
          <p:spPr bwMode="auto">
            <a:xfrm>
              <a:off x="3996" y="1232"/>
              <a:ext cx="288" cy="744"/>
            </a:xfrm>
            <a:prstGeom prst="straightConnector1">
              <a:avLst/>
            </a:prstGeom>
            <a:noFill/>
            <a:ln w="38100">
              <a:solidFill>
                <a:schemeClr val="bg2"/>
              </a:solidFill>
              <a:prstDash val="sysDot"/>
              <a:round/>
              <a:headEnd/>
              <a:tailEnd/>
            </a:ln>
          </p:spPr>
        </p:cxnSp>
        <p:cxnSp>
          <p:nvCxnSpPr>
            <p:cNvPr id="57368" name="AutoShape 17"/>
            <p:cNvCxnSpPr>
              <a:cxnSpLocks noChangeShapeType="1"/>
              <a:stCxn id="57376" idx="3"/>
              <a:endCxn id="57377" idx="7"/>
            </p:cNvCxnSpPr>
            <p:nvPr/>
          </p:nvCxnSpPr>
          <p:spPr bwMode="auto">
            <a:xfrm flipH="1">
              <a:off x="3573" y="2126"/>
              <a:ext cx="646" cy="316"/>
            </a:xfrm>
            <a:prstGeom prst="straightConnector1">
              <a:avLst/>
            </a:prstGeom>
            <a:noFill/>
            <a:ln w="38100">
              <a:solidFill>
                <a:schemeClr val="bg2"/>
              </a:solidFill>
              <a:prstDash val="sysDot"/>
              <a:round/>
              <a:headEnd/>
              <a:tailEnd/>
            </a:ln>
          </p:spPr>
        </p:cxnSp>
        <p:cxnSp>
          <p:nvCxnSpPr>
            <p:cNvPr id="57369" name="AutoShape 18"/>
            <p:cNvCxnSpPr>
              <a:cxnSpLocks noChangeShapeType="1"/>
              <a:stCxn id="57379" idx="1"/>
              <a:endCxn id="57377" idx="5"/>
            </p:cNvCxnSpPr>
            <p:nvPr/>
          </p:nvCxnSpPr>
          <p:spPr bwMode="auto">
            <a:xfrm flipH="1" flipV="1">
              <a:off x="3573" y="2566"/>
              <a:ext cx="662" cy="172"/>
            </a:xfrm>
            <a:prstGeom prst="straightConnector1">
              <a:avLst/>
            </a:prstGeom>
            <a:noFill/>
            <a:ln w="38100">
              <a:solidFill>
                <a:schemeClr val="bg2"/>
              </a:solidFill>
              <a:prstDash val="sysDot"/>
              <a:round/>
              <a:headEnd/>
              <a:tailEnd/>
            </a:ln>
          </p:spPr>
        </p:cxnSp>
        <p:cxnSp>
          <p:nvCxnSpPr>
            <p:cNvPr id="57370" name="AutoShape 19"/>
            <p:cNvCxnSpPr>
              <a:cxnSpLocks noChangeShapeType="1"/>
              <a:stCxn id="57378" idx="3"/>
              <a:endCxn id="57376" idx="7"/>
            </p:cNvCxnSpPr>
            <p:nvPr/>
          </p:nvCxnSpPr>
          <p:spPr bwMode="auto">
            <a:xfrm flipH="1">
              <a:off x="4349" y="1478"/>
              <a:ext cx="542" cy="524"/>
            </a:xfrm>
            <a:prstGeom prst="straightConnector1">
              <a:avLst/>
            </a:prstGeom>
            <a:noFill/>
            <a:ln w="38100">
              <a:solidFill>
                <a:schemeClr val="bg2"/>
              </a:solidFill>
              <a:prstDash val="sysDot"/>
              <a:round/>
              <a:headEnd/>
              <a:tailEnd/>
            </a:ln>
          </p:spPr>
        </p:cxnSp>
        <p:cxnSp>
          <p:nvCxnSpPr>
            <p:cNvPr id="57371" name="AutoShape 20"/>
            <p:cNvCxnSpPr>
              <a:cxnSpLocks noChangeShapeType="1"/>
              <a:stCxn id="57380" idx="4"/>
              <a:endCxn id="57381" idx="0"/>
            </p:cNvCxnSpPr>
            <p:nvPr/>
          </p:nvCxnSpPr>
          <p:spPr bwMode="auto">
            <a:xfrm flipH="1">
              <a:off x="4964" y="2576"/>
              <a:ext cx="296" cy="616"/>
            </a:xfrm>
            <a:prstGeom prst="straightConnector1">
              <a:avLst/>
            </a:prstGeom>
            <a:noFill/>
            <a:ln w="38100">
              <a:solidFill>
                <a:schemeClr val="bg2"/>
              </a:solidFill>
              <a:prstDash val="sysDot"/>
              <a:round/>
              <a:headEnd/>
              <a:tailEnd/>
            </a:ln>
          </p:spPr>
        </p:cxnSp>
        <p:cxnSp>
          <p:nvCxnSpPr>
            <p:cNvPr id="57372" name="AutoShape 21"/>
            <p:cNvCxnSpPr>
              <a:cxnSpLocks noChangeShapeType="1"/>
              <a:stCxn id="57376" idx="4"/>
              <a:endCxn id="57379" idx="0"/>
            </p:cNvCxnSpPr>
            <p:nvPr/>
          </p:nvCxnSpPr>
          <p:spPr bwMode="auto">
            <a:xfrm>
              <a:off x="4284" y="2152"/>
              <a:ext cx="16" cy="560"/>
            </a:xfrm>
            <a:prstGeom prst="straightConnector1">
              <a:avLst/>
            </a:prstGeom>
            <a:noFill/>
            <a:ln w="38100">
              <a:solidFill>
                <a:schemeClr val="bg2"/>
              </a:solidFill>
              <a:prstDash val="sysDot"/>
              <a:round/>
              <a:headEnd/>
              <a:tailEnd/>
            </a:ln>
          </p:spPr>
        </p:cxnSp>
        <p:cxnSp>
          <p:nvCxnSpPr>
            <p:cNvPr id="57373" name="AutoShape 22"/>
            <p:cNvCxnSpPr>
              <a:cxnSpLocks noChangeShapeType="1"/>
              <a:stCxn id="57381" idx="1"/>
              <a:endCxn id="57379" idx="5"/>
            </p:cNvCxnSpPr>
            <p:nvPr/>
          </p:nvCxnSpPr>
          <p:spPr bwMode="auto">
            <a:xfrm flipH="1" flipV="1">
              <a:off x="4365" y="2862"/>
              <a:ext cx="534" cy="356"/>
            </a:xfrm>
            <a:prstGeom prst="straightConnector1">
              <a:avLst/>
            </a:prstGeom>
            <a:noFill/>
            <a:ln w="38100">
              <a:solidFill>
                <a:schemeClr val="bg2"/>
              </a:solidFill>
              <a:prstDash val="sysDot"/>
              <a:round/>
              <a:headEnd/>
              <a:tailEnd/>
            </a:ln>
          </p:spPr>
        </p:cxnSp>
        <p:cxnSp>
          <p:nvCxnSpPr>
            <p:cNvPr id="57374" name="AutoShape 23"/>
            <p:cNvCxnSpPr>
              <a:cxnSpLocks noChangeShapeType="1"/>
              <a:stCxn id="57380" idx="3"/>
              <a:endCxn id="57379" idx="7"/>
            </p:cNvCxnSpPr>
            <p:nvPr/>
          </p:nvCxnSpPr>
          <p:spPr bwMode="auto">
            <a:xfrm flipH="1">
              <a:off x="4365" y="2550"/>
              <a:ext cx="830" cy="188"/>
            </a:xfrm>
            <a:prstGeom prst="straightConnector1">
              <a:avLst/>
            </a:prstGeom>
            <a:noFill/>
            <a:ln w="38100">
              <a:solidFill>
                <a:schemeClr val="bg2"/>
              </a:solidFill>
              <a:prstDash val="sysDot"/>
              <a:round/>
              <a:headEnd/>
              <a:tailEnd/>
            </a:ln>
          </p:spPr>
        </p:cxnSp>
      </p:grpSp>
      <p:grpSp>
        <p:nvGrpSpPr>
          <p:cNvPr id="57350" name="Group 24"/>
          <p:cNvGrpSpPr>
            <a:grpSpLocks/>
          </p:cNvGrpSpPr>
          <p:nvPr/>
        </p:nvGrpSpPr>
        <p:grpSpPr bwMode="auto">
          <a:xfrm>
            <a:off x="5956300" y="2384425"/>
            <a:ext cx="1727200" cy="1873250"/>
            <a:chOff x="2784" y="2894"/>
            <a:chExt cx="1088" cy="1180"/>
          </a:xfrm>
        </p:grpSpPr>
        <p:sp>
          <p:nvSpPr>
            <p:cNvPr id="57351" name="Oval 25"/>
            <p:cNvSpPr>
              <a:spLocks noChangeArrowheads="1"/>
            </p:cNvSpPr>
            <p:nvPr/>
          </p:nvSpPr>
          <p:spPr bwMode="auto">
            <a:xfrm>
              <a:off x="2856" y="3040"/>
              <a:ext cx="920" cy="864"/>
            </a:xfrm>
            <a:prstGeom prst="ellipse">
              <a:avLst/>
            </a:prstGeom>
            <a:noFill/>
            <a:ln w="38100" algn="ctr">
              <a:solidFill>
                <a:srgbClr val="006600"/>
              </a:solidFill>
              <a:round/>
              <a:headEnd/>
              <a:tailEnd/>
            </a:ln>
          </p:spPr>
          <p:txBody>
            <a:bodyPr wrap="none" anchor="ctr">
              <a:spAutoFit/>
            </a:bodyPr>
            <a:lstStyle/>
            <a:p>
              <a:endParaRPr lang="en-US"/>
            </a:p>
          </p:txBody>
        </p:sp>
        <p:sp>
          <p:nvSpPr>
            <p:cNvPr id="57352" name="Line 26"/>
            <p:cNvSpPr>
              <a:spLocks noChangeShapeType="1"/>
            </p:cNvSpPr>
            <p:nvPr/>
          </p:nvSpPr>
          <p:spPr bwMode="auto">
            <a:xfrm>
              <a:off x="3616" y="3584"/>
              <a:ext cx="256" cy="128"/>
            </a:xfrm>
            <a:prstGeom prst="line">
              <a:avLst/>
            </a:prstGeom>
            <a:noFill/>
            <a:ln w="57150">
              <a:solidFill>
                <a:schemeClr val="tx1"/>
              </a:solidFill>
              <a:round/>
              <a:headEnd type="triangle" w="med" len="med"/>
              <a:tailEnd type="triangle" w="med" len="med"/>
            </a:ln>
          </p:spPr>
          <p:txBody>
            <a:bodyPr>
              <a:spAutoFit/>
            </a:bodyPr>
            <a:lstStyle/>
            <a:p>
              <a:endParaRPr lang="en-US"/>
            </a:p>
          </p:txBody>
        </p:sp>
        <p:sp>
          <p:nvSpPr>
            <p:cNvPr id="57353" name="Line 27"/>
            <p:cNvSpPr>
              <a:spLocks noChangeShapeType="1"/>
            </p:cNvSpPr>
            <p:nvPr/>
          </p:nvSpPr>
          <p:spPr bwMode="auto">
            <a:xfrm flipV="1">
              <a:off x="3512" y="3064"/>
              <a:ext cx="248" cy="208"/>
            </a:xfrm>
            <a:prstGeom prst="line">
              <a:avLst/>
            </a:prstGeom>
            <a:noFill/>
            <a:ln w="57150">
              <a:solidFill>
                <a:schemeClr val="tx1"/>
              </a:solidFill>
              <a:round/>
              <a:headEnd type="triangle" w="med" len="med"/>
              <a:tailEnd type="triangle" w="med" len="med"/>
            </a:ln>
          </p:spPr>
          <p:txBody>
            <a:bodyPr>
              <a:spAutoFit/>
            </a:bodyPr>
            <a:lstStyle/>
            <a:p>
              <a:endParaRPr lang="en-US"/>
            </a:p>
          </p:txBody>
        </p:sp>
        <p:sp>
          <p:nvSpPr>
            <p:cNvPr id="57354" name="Line 28"/>
            <p:cNvSpPr>
              <a:spLocks noChangeShapeType="1"/>
            </p:cNvSpPr>
            <p:nvPr/>
          </p:nvSpPr>
          <p:spPr bwMode="auto">
            <a:xfrm flipH="1">
              <a:off x="3320" y="3736"/>
              <a:ext cx="8" cy="320"/>
            </a:xfrm>
            <a:prstGeom prst="line">
              <a:avLst/>
            </a:prstGeom>
            <a:noFill/>
            <a:ln w="57150">
              <a:solidFill>
                <a:schemeClr val="tx1"/>
              </a:solidFill>
              <a:round/>
              <a:headEnd type="triangle" w="med" len="med"/>
              <a:tailEnd type="triangle" w="med" len="med"/>
            </a:ln>
          </p:spPr>
          <p:txBody>
            <a:bodyPr>
              <a:spAutoFit/>
            </a:bodyPr>
            <a:lstStyle/>
            <a:p>
              <a:endParaRPr lang="en-US"/>
            </a:p>
          </p:txBody>
        </p:sp>
        <p:sp>
          <p:nvSpPr>
            <p:cNvPr id="57355" name="Line 29"/>
            <p:cNvSpPr>
              <a:spLocks noChangeShapeType="1"/>
            </p:cNvSpPr>
            <p:nvPr/>
          </p:nvSpPr>
          <p:spPr bwMode="auto">
            <a:xfrm>
              <a:off x="3144" y="2912"/>
              <a:ext cx="104" cy="312"/>
            </a:xfrm>
            <a:prstGeom prst="line">
              <a:avLst/>
            </a:prstGeom>
            <a:noFill/>
            <a:ln w="57150">
              <a:solidFill>
                <a:schemeClr val="tx1"/>
              </a:solidFill>
              <a:round/>
              <a:headEnd type="triangle" w="med" len="med"/>
              <a:tailEnd type="triangle" w="med" len="med"/>
            </a:ln>
          </p:spPr>
          <p:txBody>
            <a:bodyPr>
              <a:spAutoFit/>
            </a:bodyPr>
            <a:lstStyle/>
            <a:p>
              <a:endParaRPr lang="en-US"/>
            </a:p>
          </p:txBody>
        </p:sp>
        <p:sp>
          <p:nvSpPr>
            <p:cNvPr id="57356" name="Line 30"/>
            <p:cNvSpPr>
              <a:spLocks noChangeShapeType="1"/>
            </p:cNvSpPr>
            <p:nvPr/>
          </p:nvSpPr>
          <p:spPr bwMode="auto">
            <a:xfrm flipV="1">
              <a:off x="2784" y="3624"/>
              <a:ext cx="288" cy="144"/>
            </a:xfrm>
            <a:prstGeom prst="line">
              <a:avLst/>
            </a:prstGeom>
            <a:noFill/>
            <a:ln w="57150">
              <a:solidFill>
                <a:schemeClr val="tx1"/>
              </a:solidFill>
              <a:round/>
              <a:headEnd type="triangle" w="med" len="med"/>
              <a:tailEnd type="triangle" w="med" len="med"/>
            </a:ln>
          </p:spPr>
          <p:txBody>
            <a:bodyPr>
              <a:spAutoFit/>
            </a:bodyPr>
            <a:lstStyle/>
            <a:p>
              <a:endParaRPr lang="en-US"/>
            </a:p>
          </p:txBody>
        </p:sp>
        <p:sp>
          <p:nvSpPr>
            <p:cNvPr id="57357" name="Oval 31"/>
            <p:cNvSpPr>
              <a:spLocks noChangeArrowheads="1"/>
            </p:cNvSpPr>
            <p:nvPr/>
          </p:nvSpPr>
          <p:spPr bwMode="auto">
            <a:xfrm>
              <a:off x="3216" y="3368"/>
              <a:ext cx="184" cy="176"/>
            </a:xfrm>
            <a:prstGeom prst="ellipse">
              <a:avLst/>
            </a:prstGeom>
            <a:solidFill>
              <a:srgbClr val="CC3300"/>
            </a:solidFill>
            <a:ln w="9525" algn="ctr">
              <a:noFill/>
              <a:round/>
              <a:headEnd/>
              <a:tailEnd/>
            </a:ln>
          </p:spPr>
          <p:txBody>
            <a:bodyPr anchor="ctr">
              <a:spAutoFit/>
            </a:bodyPr>
            <a:lstStyle/>
            <a:p>
              <a:endParaRPr lang="en-US"/>
            </a:p>
          </p:txBody>
        </p:sp>
        <p:cxnSp>
          <p:nvCxnSpPr>
            <p:cNvPr id="57358" name="AutoShape 32"/>
            <p:cNvCxnSpPr>
              <a:cxnSpLocks noChangeShapeType="1"/>
              <a:stCxn id="57357" idx="6"/>
              <a:endCxn id="57352" idx="1"/>
            </p:cNvCxnSpPr>
            <p:nvPr/>
          </p:nvCxnSpPr>
          <p:spPr bwMode="auto">
            <a:xfrm>
              <a:off x="3400" y="3456"/>
              <a:ext cx="472" cy="274"/>
            </a:xfrm>
            <a:prstGeom prst="straightConnector1">
              <a:avLst/>
            </a:prstGeom>
            <a:noFill/>
            <a:ln w="38100">
              <a:solidFill>
                <a:schemeClr val="tx1"/>
              </a:solidFill>
              <a:prstDash val="sysDot"/>
              <a:round/>
              <a:headEnd/>
              <a:tailEnd/>
            </a:ln>
          </p:spPr>
        </p:cxnSp>
        <p:cxnSp>
          <p:nvCxnSpPr>
            <p:cNvPr id="57359" name="AutoShape 33"/>
            <p:cNvCxnSpPr>
              <a:cxnSpLocks noChangeShapeType="1"/>
              <a:stCxn id="57357" idx="7"/>
              <a:endCxn id="57353" idx="1"/>
            </p:cNvCxnSpPr>
            <p:nvPr/>
          </p:nvCxnSpPr>
          <p:spPr bwMode="auto">
            <a:xfrm flipV="1">
              <a:off x="3373" y="3046"/>
              <a:ext cx="387" cy="348"/>
            </a:xfrm>
            <a:prstGeom prst="straightConnector1">
              <a:avLst/>
            </a:prstGeom>
            <a:noFill/>
            <a:ln w="38100">
              <a:solidFill>
                <a:schemeClr val="tx1"/>
              </a:solidFill>
              <a:prstDash val="sysDot"/>
              <a:round/>
              <a:headEnd/>
              <a:tailEnd/>
            </a:ln>
          </p:spPr>
        </p:cxnSp>
        <p:cxnSp>
          <p:nvCxnSpPr>
            <p:cNvPr id="57360" name="AutoShape 34"/>
            <p:cNvCxnSpPr>
              <a:cxnSpLocks noChangeShapeType="1"/>
              <a:stCxn id="57357" idx="0"/>
              <a:endCxn id="57355" idx="0"/>
            </p:cNvCxnSpPr>
            <p:nvPr/>
          </p:nvCxnSpPr>
          <p:spPr bwMode="auto">
            <a:xfrm flipH="1" flipV="1">
              <a:off x="3144" y="2894"/>
              <a:ext cx="164" cy="474"/>
            </a:xfrm>
            <a:prstGeom prst="straightConnector1">
              <a:avLst/>
            </a:prstGeom>
            <a:noFill/>
            <a:ln w="38100">
              <a:solidFill>
                <a:schemeClr val="tx1"/>
              </a:solidFill>
              <a:prstDash val="sysDot"/>
              <a:round/>
              <a:headEnd/>
              <a:tailEnd/>
            </a:ln>
          </p:spPr>
        </p:cxnSp>
        <p:cxnSp>
          <p:nvCxnSpPr>
            <p:cNvPr id="57361" name="AutoShape 35"/>
            <p:cNvCxnSpPr>
              <a:cxnSpLocks noChangeShapeType="1"/>
              <a:stCxn id="57354" idx="1"/>
              <a:endCxn id="57357" idx="4"/>
            </p:cNvCxnSpPr>
            <p:nvPr/>
          </p:nvCxnSpPr>
          <p:spPr bwMode="auto">
            <a:xfrm flipH="1" flipV="1">
              <a:off x="3308" y="3544"/>
              <a:ext cx="12" cy="530"/>
            </a:xfrm>
            <a:prstGeom prst="straightConnector1">
              <a:avLst/>
            </a:prstGeom>
            <a:noFill/>
            <a:ln w="38100">
              <a:solidFill>
                <a:schemeClr val="tx1"/>
              </a:solidFill>
              <a:prstDash val="sysDot"/>
              <a:round/>
              <a:headEnd/>
              <a:tailEnd/>
            </a:ln>
          </p:spPr>
        </p:cxnSp>
        <p:cxnSp>
          <p:nvCxnSpPr>
            <p:cNvPr id="57362" name="AutoShape 36"/>
            <p:cNvCxnSpPr>
              <a:cxnSpLocks noChangeShapeType="1"/>
              <a:stCxn id="57357" idx="3"/>
              <a:endCxn id="57356" idx="0"/>
            </p:cNvCxnSpPr>
            <p:nvPr/>
          </p:nvCxnSpPr>
          <p:spPr bwMode="auto">
            <a:xfrm flipH="1">
              <a:off x="2784" y="3518"/>
              <a:ext cx="459" cy="268"/>
            </a:xfrm>
            <a:prstGeom prst="straightConnector1">
              <a:avLst/>
            </a:prstGeom>
            <a:noFill/>
            <a:ln w="38100">
              <a:solidFill>
                <a:schemeClr val="tx1"/>
              </a:solidFill>
              <a:prstDash val="sysDot"/>
              <a:round/>
              <a:headEnd/>
              <a:tailEnd/>
            </a:ln>
          </p:spPr>
        </p:cxn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4"/>
          <p:cNvSpPr>
            <a:spLocks noGrp="1" noChangeArrowheads="1"/>
          </p:cNvSpPr>
          <p:nvPr>
            <p:ph type="sldNum" sz="quarter" idx="10"/>
          </p:nvPr>
        </p:nvSpPr>
        <p:spPr>
          <a:noFill/>
        </p:spPr>
        <p:txBody>
          <a:bodyPr/>
          <a:lstStyle/>
          <a:p>
            <a:r>
              <a:rPr lang="en-US"/>
              <a:t>   </a:t>
            </a:r>
            <a:fld id="{CE03DBBA-605E-4F56-B178-9C225323E7FE}" type="slidenum">
              <a:rPr lang="en-US"/>
              <a:pPr/>
              <a:t>61</a:t>
            </a:fld>
            <a:endParaRPr lang="en-US"/>
          </a:p>
        </p:txBody>
      </p:sp>
      <p:sp>
        <p:nvSpPr>
          <p:cNvPr id="58371" name="Rectangle 38"/>
          <p:cNvSpPr>
            <a:spLocks noGrp="1" noChangeArrowheads="1"/>
          </p:cNvSpPr>
          <p:nvPr>
            <p:ph type="title"/>
          </p:nvPr>
        </p:nvSpPr>
        <p:spPr/>
        <p:txBody>
          <a:bodyPr/>
          <a:lstStyle/>
          <a:p>
            <a:r>
              <a:rPr lang="en-US" smtClean="0"/>
              <a:t>WSN Node in Protocol Layers</a:t>
            </a:r>
          </a:p>
        </p:txBody>
      </p:sp>
      <p:sp>
        <p:nvSpPr>
          <p:cNvPr id="58372" name="Text Box 3"/>
          <p:cNvSpPr txBox="1">
            <a:spLocks noChangeArrowheads="1"/>
          </p:cNvSpPr>
          <p:nvPr/>
        </p:nvSpPr>
        <p:spPr bwMode="auto">
          <a:xfrm>
            <a:off x="1187450" y="1876425"/>
            <a:ext cx="1339850" cy="339725"/>
          </a:xfrm>
          <a:prstGeom prst="rect">
            <a:avLst/>
          </a:prstGeom>
          <a:noFill/>
          <a:ln w="9525" algn="ctr">
            <a:noFill/>
            <a:miter lim="800000"/>
            <a:headEnd/>
            <a:tailEnd/>
          </a:ln>
        </p:spPr>
        <p:txBody>
          <a:bodyPr wrap="none">
            <a:spAutoFit/>
          </a:bodyPr>
          <a:lstStyle/>
          <a:p>
            <a:pPr marL="742950" indent="-285750" algn="ctr">
              <a:lnSpc>
                <a:spcPct val="90000"/>
              </a:lnSpc>
              <a:spcBef>
                <a:spcPct val="20000"/>
              </a:spcBef>
            </a:pPr>
            <a:r>
              <a:rPr lang="en-US" i="0">
                <a:solidFill>
                  <a:srgbClr val="CC3300"/>
                </a:solidFill>
                <a:latin typeface="Arial" pitchFamily="34" charset="0"/>
              </a:rPr>
              <a:t>node 1</a:t>
            </a:r>
          </a:p>
        </p:txBody>
      </p:sp>
      <p:grpSp>
        <p:nvGrpSpPr>
          <p:cNvPr id="58373" name="Group 4"/>
          <p:cNvGrpSpPr>
            <a:grpSpLocks/>
          </p:cNvGrpSpPr>
          <p:nvPr/>
        </p:nvGrpSpPr>
        <p:grpSpPr bwMode="auto">
          <a:xfrm>
            <a:off x="1308100" y="2401888"/>
            <a:ext cx="1447800" cy="2768600"/>
            <a:chOff x="1368" y="792"/>
            <a:chExt cx="1624" cy="2992"/>
          </a:xfrm>
        </p:grpSpPr>
        <p:sp>
          <p:nvSpPr>
            <p:cNvPr id="58401" name="Rectangle 5"/>
            <p:cNvSpPr>
              <a:spLocks noChangeArrowheads="1"/>
            </p:cNvSpPr>
            <p:nvPr/>
          </p:nvSpPr>
          <p:spPr bwMode="auto">
            <a:xfrm>
              <a:off x="1376" y="792"/>
              <a:ext cx="1616" cy="920"/>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Application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8402" name="Rectangle 6"/>
            <p:cNvSpPr>
              <a:spLocks noChangeArrowheads="1"/>
            </p:cNvSpPr>
            <p:nvPr/>
          </p:nvSpPr>
          <p:spPr bwMode="auto">
            <a:xfrm>
              <a:off x="1368" y="1832"/>
              <a:ext cx="1616" cy="920"/>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gMAC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8403" name="Oval 7"/>
            <p:cNvSpPr>
              <a:spLocks noChangeArrowheads="1"/>
            </p:cNvSpPr>
            <p:nvPr/>
          </p:nvSpPr>
          <p:spPr bwMode="auto">
            <a:xfrm>
              <a:off x="1920" y="1600"/>
              <a:ext cx="552" cy="320"/>
            </a:xfrm>
            <a:prstGeom prst="ellipse">
              <a:avLst/>
            </a:prstGeom>
            <a:solidFill>
              <a:schemeClr val="tx1"/>
            </a:solidFill>
            <a:ln w="9525" algn="ctr">
              <a:noFill/>
              <a:round/>
              <a:headEnd/>
              <a:tailEnd/>
            </a:ln>
          </p:spPr>
          <p:txBody>
            <a:bodyPr wrap="none" anchor="ctr"/>
            <a:lstStyle/>
            <a:p>
              <a:endParaRPr lang="en-US"/>
            </a:p>
          </p:txBody>
        </p:sp>
        <p:sp>
          <p:nvSpPr>
            <p:cNvPr id="58404" name="Rectangle 8"/>
            <p:cNvSpPr>
              <a:spLocks noChangeArrowheads="1"/>
            </p:cNvSpPr>
            <p:nvPr/>
          </p:nvSpPr>
          <p:spPr bwMode="auto">
            <a:xfrm>
              <a:off x="1368" y="2864"/>
              <a:ext cx="1616" cy="920"/>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Radio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8405" name="Oval 9"/>
            <p:cNvSpPr>
              <a:spLocks noChangeArrowheads="1"/>
            </p:cNvSpPr>
            <p:nvPr/>
          </p:nvSpPr>
          <p:spPr bwMode="auto">
            <a:xfrm>
              <a:off x="1904" y="2648"/>
              <a:ext cx="552" cy="320"/>
            </a:xfrm>
            <a:prstGeom prst="ellipse">
              <a:avLst/>
            </a:prstGeom>
            <a:solidFill>
              <a:schemeClr val="tx1"/>
            </a:solidFill>
            <a:ln w="9525" algn="ctr">
              <a:noFill/>
              <a:round/>
              <a:headEnd/>
              <a:tailEnd/>
            </a:ln>
          </p:spPr>
          <p:txBody>
            <a:bodyPr wrap="none" anchor="ctr"/>
            <a:lstStyle/>
            <a:p>
              <a:endParaRPr lang="en-US"/>
            </a:p>
          </p:txBody>
        </p:sp>
      </p:grpSp>
      <p:grpSp>
        <p:nvGrpSpPr>
          <p:cNvPr id="58374" name="Group 10"/>
          <p:cNvGrpSpPr>
            <a:grpSpLocks/>
          </p:cNvGrpSpPr>
          <p:nvPr/>
        </p:nvGrpSpPr>
        <p:grpSpPr bwMode="auto">
          <a:xfrm>
            <a:off x="4019550" y="2401888"/>
            <a:ext cx="1447800" cy="2768600"/>
            <a:chOff x="1368" y="792"/>
            <a:chExt cx="1624" cy="2992"/>
          </a:xfrm>
        </p:grpSpPr>
        <p:sp>
          <p:nvSpPr>
            <p:cNvPr id="58396" name="Rectangle 11"/>
            <p:cNvSpPr>
              <a:spLocks noChangeArrowheads="1"/>
            </p:cNvSpPr>
            <p:nvPr/>
          </p:nvSpPr>
          <p:spPr bwMode="auto">
            <a:xfrm>
              <a:off x="1376" y="792"/>
              <a:ext cx="1616" cy="920"/>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Application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8397" name="Rectangle 12"/>
            <p:cNvSpPr>
              <a:spLocks noChangeArrowheads="1"/>
            </p:cNvSpPr>
            <p:nvPr/>
          </p:nvSpPr>
          <p:spPr bwMode="auto">
            <a:xfrm>
              <a:off x="1368" y="1832"/>
              <a:ext cx="1616" cy="920"/>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gMAC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8398" name="Oval 13"/>
            <p:cNvSpPr>
              <a:spLocks noChangeArrowheads="1"/>
            </p:cNvSpPr>
            <p:nvPr/>
          </p:nvSpPr>
          <p:spPr bwMode="auto">
            <a:xfrm>
              <a:off x="1920" y="1600"/>
              <a:ext cx="552" cy="320"/>
            </a:xfrm>
            <a:prstGeom prst="ellipse">
              <a:avLst/>
            </a:prstGeom>
            <a:solidFill>
              <a:schemeClr val="tx1"/>
            </a:solidFill>
            <a:ln w="9525" algn="ctr">
              <a:noFill/>
              <a:round/>
              <a:headEnd/>
              <a:tailEnd/>
            </a:ln>
          </p:spPr>
          <p:txBody>
            <a:bodyPr wrap="none" anchor="ctr"/>
            <a:lstStyle/>
            <a:p>
              <a:endParaRPr lang="en-US"/>
            </a:p>
          </p:txBody>
        </p:sp>
        <p:sp>
          <p:nvSpPr>
            <p:cNvPr id="58399" name="Rectangle 14"/>
            <p:cNvSpPr>
              <a:spLocks noChangeArrowheads="1"/>
            </p:cNvSpPr>
            <p:nvPr/>
          </p:nvSpPr>
          <p:spPr bwMode="auto">
            <a:xfrm>
              <a:off x="1368" y="2864"/>
              <a:ext cx="1616" cy="920"/>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Radio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8400" name="Oval 15"/>
            <p:cNvSpPr>
              <a:spLocks noChangeArrowheads="1"/>
            </p:cNvSpPr>
            <p:nvPr/>
          </p:nvSpPr>
          <p:spPr bwMode="auto">
            <a:xfrm>
              <a:off x="1904" y="2648"/>
              <a:ext cx="552" cy="320"/>
            </a:xfrm>
            <a:prstGeom prst="ellipse">
              <a:avLst/>
            </a:prstGeom>
            <a:solidFill>
              <a:schemeClr val="tx1"/>
            </a:solidFill>
            <a:ln w="9525" algn="ctr">
              <a:noFill/>
              <a:round/>
              <a:headEnd/>
              <a:tailEnd/>
            </a:ln>
          </p:spPr>
          <p:txBody>
            <a:bodyPr wrap="none" anchor="ctr"/>
            <a:lstStyle/>
            <a:p>
              <a:endParaRPr lang="en-US"/>
            </a:p>
          </p:txBody>
        </p:sp>
      </p:grpSp>
      <p:sp>
        <p:nvSpPr>
          <p:cNvPr id="58375" name="Text Box 16"/>
          <p:cNvSpPr txBox="1">
            <a:spLocks noChangeArrowheads="1"/>
          </p:cNvSpPr>
          <p:nvPr/>
        </p:nvSpPr>
        <p:spPr bwMode="auto">
          <a:xfrm>
            <a:off x="3892550" y="1876425"/>
            <a:ext cx="1339850" cy="339725"/>
          </a:xfrm>
          <a:prstGeom prst="rect">
            <a:avLst/>
          </a:prstGeom>
          <a:noFill/>
          <a:ln w="9525" algn="ctr">
            <a:noFill/>
            <a:miter lim="800000"/>
            <a:headEnd/>
            <a:tailEnd/>
          </a:ln>
        </p:spPr>
        <p:txBody>
          <a:bodyPr wrap="none">
            <a:spAutoFit/>
          </a:bodyPr>
          <a:lstStyle/>
          <a:p>
            <a:pPr marL="742950" indent="-285750" algn="ctr">
              <a:lnSpc>
                <a:spcPct val="90000"/>
              </a:lnSpc>
              <a:spcBef>
                <a:spcPct val="20000"/>
              </a:spcBef>
            </a:pPr>
            <a:r>
              <a:rPr lang="en-US" i="0">
                <a:solidFill>
                  <a:srgbClr val="CC3300"/>
                </a:solidFill>
                <a:latin typeface="Arial" pitchFamily="34" charset="0"/>
              </a:rPr>
              <a:t>node 2</a:t>
            </a:r>
          </a:p>
        </p:txBody>
      </p:sp>
      <p:grpSp>
        <p:nvGrpSpPr>
          <p:cNvPr id="58376" name="Group 17"/>
          <p:cNvGrpSpPr>
            <a:grpSpLocks/>
          </p:cNvGrpSpPr>
          <p:nvPr/>
        </p:nvGrpSpPr>
        <p:grpSpPr bwMode="auto">
          <a:xfrm>
            <a:off x="6731000" y="2401888"/>
            <a:ext cx="1447800" cy="2768600"/>
            <a:chOff x="1368" y="792"/>
            <a:chExt cx="1624" cy="2992"/>
          </a:xfrm>
        </p:grpSpPr>
        <p:sp>
          <p:nvSpPr>
            <p:cNvPr id="58391" name="Rectangle 18"/>
            <p:cNvSpPr>
              <a:spLocks noChangeArrowheads="1"/>
            </p:cNvSpPr>
            <p:nvPr/>
          </p:nvSpPr>
          <p:spPr bwMode="auto">
            <a:xfrm>
              <a:off x="1376" y="792"/>
              <a:ext cx="1616" cy="920"/>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Application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8392" name="Rectangle 19"/>
            <p:cNvSpPr>
              <a:spLocks noChangeArrowheads="1"/>
            </p:cNvSpPr>
            <p:nvPr/>
          </p:nvSpPr>
          <p:spPr bwMode="auto">
            <a:xfrm>
              <a:off x="1368" y="1832"/>
              <a:ext cx="1616" cy="920"/>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gMAC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8393" name="Oval 20"/>
            <p:cNvSpPr>
              <a:spLocks noChangeArrowheads="1"/>
            </p:cNvSpPr>
            <p:nvPr/>
          </p:nvSpPr>
          <p:spPr bwMode="auto">
            <a:xfrm>
              <a:off x="1920" y="1600"/>
              <a:ext cx="552" cy="320"/>
            </a:xfrm>
            <a:prstGeom prst="ellipse">
              <a:avLst/>
            </a:prstGeom>
            <a:solidFill>
              <a:schemeClr val="tx1"/>
            </a:solidFill>
            <a:ln w="9525" algn="ctr">
              <a:noFill/>
              <a:round/>
              <a:headEnd/>
              <a:tailEnd/>
            </a:ln>
          </p:spPr>
          <p:txBody>
            <a:bodyPr wrap="none" anchor="ctr"/>
            <a:lstStyle/>
            <a:p>
              <a:endParaRPr lang="en-US"/>
            </a:p>
          </p:txBody>
        </p:sp>
        <p:sp>
          <p:nvSpPr>
            <p:cNvPr id="58394" name="Rectangle 21"/>
            <p:cNvSpPr>
              <a:spLocks noChangeArrowheads="1"/>
            </p:cNvSpPr>
            <p:nvPr/>
          </p:nvSpPr>
          <p:spPr bwMode="auto">
            <a:xfrm>
              <a:off x="1368" y="2864"/>
              <a:ext cx="1616" cy="920"/>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Radio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8395" name="Oval 22"/>
            <p:cNvSpPr>
              <a:spLocks noChangeArrowheads="1"/>
            </p:cNvSpPr>
            <p:nvPr/>
          </p:nvSpPr>
          <p:spPr bwMode="auto">
            <a:xfrm>
              <a:off x="1904" y="2648"/>
              <a:ext cx="552" cy="320"/>
            </a:xfrm>
            <a:prstGeom prst="ellipse">
              <a:avLst/>
            </a:prstGeom>
            <a:solidFill>
              <a:schemeClr val="tx1"/>
            </a:solidFill>
            <a:ln w="9525" algn="ctr">
              <a:noFill/>
              <a:round/>
              <a:headEnd/>
              <a:tailEnd/>
            </a:ln>
          </p:spPr>
          <p:txBody>
            <a:bodyPr wrap="none" anchor="ctr"/>
            <a:lstStyle/>
            <a:p>
              <a:endParaRPr lang="en-US"/>
            </a:p>
          </p:txBody>
        </p:sp>
      </p:grpSp>
      <p:sp>
        <p:nvSpPr>
          <p:cNvPr id="58377" name="Text Box 23"/>
          <p:cNvSpPr txBox="1">
            <a:spLocks noChangeArrowheads="1"/>
          </p:cNvSpPr>
          <p:nvPr/>
        </p:nvSpPr>
        <p:spPr bwMode="auto">
          <a:xfrm>
            <a:off x="6597650" y="1876425"/>
            <a:ext cx="1339850" cy="339725"/>
          </a:xfrm>
          <a:prstGeom prst="rect">
            <a:avLst/>
          </a:prstGeom>
          <a:noFill/>
          <a:ln w="9525" algn="ctr">
            <a:noFill/>
            <a:miter lim="800000"/>
            <a:headEnd/>
            <a:tailEnd/>
          </a:ln>
        </p:spPr>
        <p:txBody>
          <a:bodyPr wrap="none">
            <a:spAutoFit/>
          </a:bodyPr>
          <a:lstStyle/>
          <a:p>
            <a:pPr marL="742950" indent="-285750" algn="ctr">
              <a:lnSpc>
                <a:spcPct val="90000"/>
              </a:lnSpc>
              <a:spcBef>
                <a:spcPct val="20000"/>
              </a:spcBef>
            </a:pPr>
            <a:r>
              <a:rPr lang="en-US" i="0">
                <a:solidFill>
                  <a:srgbClr val="CC3300"/>
                </a:solidFill>
                <a:latin typeface="Arial" pitchFamily="34" charset="0"/>
              </a:rPr>
              <a:t>node 3</a:t>
            </a:r>
          </a:p>
        </p:txBody>
      </p:sp>
      <p:sp>
        <p:nvSpPr>
          <p:cNvPr id="58378" name="Rectangle 24"/>
          <p:cNvSpPr>
            <a:spLocks noChangeArrowheads="1"/>
          </p:cNvSpPr>
          <p:nvPr/>
        </p:nvSpPr>
        <p:spPr bwMode="auto">
          <a:xfrm>
            <a:off x="1308100" y="5272088"/>
            <a:ext cx="6889750" cy="835025"/>
          </a:xfrm>
          <a:prstGeom prst="rect">
            <a:avLst/>
          </a:prstGeom>
          <a:solidFill>
            <a:srgbClr val="ADD5CC"/>
          </a:solidFill>
          <a:ln w="9525" algn="ctr">
            <a:noFill/>
            <a:miter lim="800000"/>
            <a:headEnd/>
            <a:tailEnd/>
          </a:ln>
        </p:spPr>
        <p:txBody>
          <a:bodyPr anchor="ctr">
            <a:spAutoFit/>
          </a:bodyPr>
          <a:lstStyle/>
          <a:p>
            <a:pPr marL="742950" indent="-285750" algn="ctr">
              <a:lnSpc>
                <a:spcPct val="90000"/>
              </a:lnSpc>
              <a:spcBef>
                <a:spcPct val="20000"/>
              </a:spcBef>
            </a:pPr>
            <a:r>
              <a:rPr lang="en-US" b="1" i="0">
                <a:solidFill>
                  <a:srgbClr val="990033"/>
                </a:solidFill>
                <a:latin typeface="Arial" pitchFamily="34" charset="0"/>
              </a:rPr>
              <a:t/>
            </a:r>
            <a:br>
              <a:rPr lang="en-US" b="1" i="0">
                <a:solidFill>
                  <a:srgbClr val="990033"/>
                </a:solidFill>
                <a:latin typeface="Arial" pitchFamily="34" charset="0"/>
              </a:rPr>
            </a:br>
            <a:r>
              <a:rPr lang="en-US" b="1" i="0">
                <a:solidFill>
                  <a:srgbClr val="990033"/>
                </a:solidFill>
                <a:latin typeface="Arial" pitchFamily="34" charset="0"/>
              </a:rPr>
              <a:t>Medium Layer </a:t>
            </a:r>
            <a:br>
              <a:rPr lang="en-US" b="1" i="0">
                <a:solidFill>
                  <a:srgbClr val="990033"/>
                </a:solidFill>
                <a:latin typeface="Arial" pitchFamily="34" charset="0"/>
              </a:rPr>
            </a:br>
            <a:endParaRPr lang="en-US" b="1" i="0">
              <a:solidFill>
                <a:srgbClr val="990033"/>
              </a:solidFill>
              <a:latin typeface="Arial" pitchFamily="34" charset="0"/>
            </a:endParaRPr>
          </a:p>
        </p:txBody>
      </p:sp>
      <p:sp>
        <p:nvSpPr>
          <p:cNvPr id="58379" name="Oval 25"/>
          <p:cNvSpPr>
            <a:spLocks noChangeArrowheads="1"/>
          </p:cNvSpPr>
          <p:nvPr/>
        </p:nvSpPr>
        <p:spPr bwMode="auto">
          <a:xfrm>
            <a:off x="1770063" y="5072063"/>
            <a:ext cx="492125" cy="295275"/>
          </a:xfrm>
          <a:prstGeom prst="ellipse">
            <a:avLst/>
          </a:prstGeom>
          <a:solidFill>
            <a:schemeClr val="tx1"/>
          </a:solidFill>
          <a:ln w="9525" algn="ctr">
            <a:noFill/>
            <a:round/>
            <a:headEnd/>
            <a:tailEnd/>
          </a:ln>
        </p:spPr>
        <p:txBody>
          <a:bodyPr wrap="none" anchor="ctr"/>
          <a:lstStyle/>
          <a:p>
            <a:endParaRPr lang="en-US"/>
          </a:p>
        </p:txBody>
      </p:sp>
      <p:sp>
        <p:nvSpPr>
          <p:cNvPr id="58380" name="Oval 26"/>
          <p:cNvSpPr>
            <a:spLocks noChangeArrowheads="1"/>
          </p:cNvSpPr>
          <p:nvPr/>
        </p:nvSpPr>
        <p:spPr bwMode="auto">
          <a:xfrm>
            <a:off x="7192963" y="5072063"/>
            <a:ext cx="492125" cy="295275"/>
          </a:xfrm>
          <a:prstGeom prst="ellipse">
            <a:avLst/>
          </a:prstGeom>
          <a:solidFill>
            <a:schemeClr val="tx1"/>
          </a:solidFill>
          <a:ln w="9525" algn="ctr">
            <a:noFill/>
            <a:round/>
            <a:headEnd/>
            <a:tailEnd/>
          </a:ln>
        </p:spPr>
        <p:txBody>
          <a:bodyPr wrap="none" anchor="ctr"/>
          <a:lstStyle/>
          <a:p>
            <a:endParaRPr lang="en-US"/>
          </a:p>
        </p:txBody>
      </p:sp>
      <p:sp>
        <p:nvSpPr>
          <p:cNvPr id="58381" name="Oval 27"/>
          <p:cNvSpPr>
            <a:spLocks noChangeArrowheads="1"/>
          </p:cNvSpPr>
          <p:nvPr/>
        </p:nvSpPr>
        <p:spPr bwMode="auto">
          <a:xfrm>
            <a:off x="4481513" y="5072063"/>
            <a:ext cx="492125" cy="295275"/>
          </a:xfrm>
          <a:prstGeom prst="ellipse">
            <a:avLst/>
          </a:prstGeom>
          <a:solidFill>
            <a:schemeClr val="tx1"/>
          </a:solidFill>
          <a:ln w="9525" algn="ctr">
            <a:noFill/>
            <a:round/>
            <a:headEnd/>
            <a:tailEnd/>
          </a:ln>
        </p:spPr>
        <p:txBody>
          <a:bodyPr wrap="none" anchor="ctr"/>
          <a:lstStyle/>
          <a:p>
            <a:endParaRPr lang="en-US"/>
          </a:p>
        </p:txBody>
      </p:sp>
      <p:grpSp>
        <p:nvGrpSpPr>
          <p:cNvPr id="5" name="Group 28"/>
          <p:cNvGrpSpPr>
            <a:grpSpLocks/>
          </p:cNvGrpSpPr>
          <p:nvPr/>
        </p:nvGrpSpPr>
        <p:grpSpPr bwMode="auto">
          <a:xfrm>
            <a:off x="-323850" y="3114675"/>
            <a:ext cx="1489075" cy="1154113"/>
            <a:chOff x="-204" y="1962"/>
            <a:chExt cx="938" cy="727"/>
          </a:xfrm>
        </p:grpSpPr>
        <p:sp>
          <p:nvSpPr>
            <p:cNvPr id="58389" name="Text Box 29"/>
            <p:cNvSpPr txBox="1">
              <a:spLocks noChangeArrowheads="1"/>
            </p:cNvSpPr>
            <p:nvPr/>
          </p:nvSpPr>
          <p:spPr bwMode="auto">
            <a:xfrm>
              <a:off x="-204" y="1962"/>
              <a:ext cx="938" cy="327"/>
            </a:xfrm>
            <a:prstGeom prst="rect">
              <a:avLst/>
            </a:prstGeom>
            <a:noFill/>
            <a:ln w="9525" algn="ctr">
              <a:noFill/>
              <a:miter lim="800000"/>
              <a:headEnd/>
              <a:tailEnd/>
            </a:ln>
          </p:spPr>
          <p:txBody>
            <a:bodyPr wrap="none">
              <a:spAutoFit/>
            </a:bodyPr>
            <a:lstStyle/>
            <a:p>
              <a:pPr marL="742950" indent="-285750" algn="r">
                <a:lnSpc>
                  <a:spcPct val="90000"/>
                </a:lnSpc>
                <a:spcBef>
                  <a:spcPct val="20000"/>
                </a:spcBef>
              </a:pPr>
              <a:r>
                <a:rPr lang="en-US" sz="1400" i="0">
                  <a:solidFill>
                    <a:srgbClr val="036A66"/>
                  </a:solidFill>
                  <a:latin typeface="Arial" pitchFamily="34" charset="0"/>
                </a:rPr>
                <a:t>application</a:t>
              </a:r>
            </a:p>
            <a:p>
              <a:pPr marL="742950" indent="-285750" algn="r">
                <a:lnSpc>
                  <a:spcPct val="90000"/>
                </a:lnSpc>
                <a:spcBef>
                  <a:spcPct val="20000"/>
                </a:spcBef>
              </a:pPr>
              <a:r>
                <a:rPr lang="en-US" sz="1400" i="0">
                  <a:solidFill>
                    <a:srgbClr val="036A66"/>
                  </a:solidFill>
                  <a:latin typeface="Arial" pitchFamily="34" charset="0"/>
                </a:rPr>
                <a:t>interface</a:t>
              </a:r>
            </a:p>
          </p:txBody>
        </p:sp>
        <p:sp>
          <p:nvSpPr>
            <p:cNvPr id="58390" name="Text Box 30"/>
            <p:cNvSpPr txBox="1">
              <a:spLocks noChangeArrowheads="1"/>
            </p:cNvSpPr>
            <p:nvPr/>
          </p:nvSpPr>
          <p:spPr bwMode="auto">
            <a:xfrm>
              <a:off x="-104" y="2362"/>
              <a:ext cx="832" cy="327"/>
            </a:xfrm>
            <a:prstGeom prst="rect">
              <a:avLst/>
            </a:prstGeom>
            <a:noFill/>
            <a:ln w="9525" algn="ctr">
              <a:noFill/>
              <a:miter lim="800000"/>
              <a:headEnd/>
              <a:tailEnd/>
            </a:ln>
          </p:spPr>
          <p:txBody>
            <a:bodyPr wrap="none">
              <a:spAutoFit/>
            </a:bodyPr>
            <a:lstStyle/>
            <a:p>
              <a:pPr marL="742950" indent="-285750" algn="r">
                <a:lnSpc>
                  <a:spcPct val="90000"/>
                </a:lnSpc>
                <a:spcBef>
                  <a:spcPct val="20000"/>
                </a:spcBef>
              </a:pPr>
              <a:r>
                <a:rPr lang="en-US" sz="1400" i="0" dirty="0">
                  <a:solidFill>
                    <a:srgbClr val="036A66"/>
                  </a:solidFill>
                  <a:latin typeface="Arial" pitchFamily="34" charset="0"/>
                </a:rPr>
                <a:t>radio</a:t>
              </a:r>
            </a:p>
            <a:p>
              <a:pPr marL="742950" indent="-285750" algn="r">
                <a:lnSpc>
                  <a:spcPct val="90000"/>
                </a:lnSpc>
                <a:spcBef>
                  <a:spcPct val="20000"/>
                </a:spcBef>
              </a:pPr>
              <a:r>
                <a:rPr lang="en-US" sz="1400" i="0" dirty="0">
                  <a:solidFill>
                    <a:srgbClr val="036A66"/>
                  </a:solidFill>
                  <a:latin typeface="Arial" pitchFamily="34" charset="0"/>
                </a:rPr>
                <a:t>interface</a:t>
              </a:r>
            </a:p>
          </p:txBody>
        </p:sp>
      </p:grpSp>
      <p:grpSp>
        <p:nvGrpSpPr>
          <p:cNvPr id="6" name="Group 31"/>
          <p:cNvGrpSpPr>
            <a:grpSpLocks/>
          </p:cNvGrpSpPr>
          <p:nvPr/>
        </p:nvGrpSpPr>
        <p:grpSpPr bwMode="auto">
          <a:xfrm>
            <a:off x="1092200" y="2325688"/>
            <a:ext cx="2717800" cy="3048000"/>
            <a:chOff x="610" y="1416"/>
            <a:chExt cx="1712" cy="1920"/>
          </a:xfrm>
        </p:grpSpPr>
        <p:sp>
          <p:nvSpPr>
            <p:cNvPr id="58386" name="Rectangle 32"/>
            <p:cNvSpPr>
              <a:spLocks noChangeArrowheads="1"/>
            </p:cNvSpPr>
            <p:nvPr/>
          </p:nvSpPr>
          <p:spPr bwMode="auto">
            <a:xfrm>
              <a:off x="610" y="1416"/>
              <a:ext cx="1315" cy="585"/>
            </a:xfrm>
            <a:prstGeom prst="rect">
              <a:avLst/>
            </a:prstGeom>
            <a:solidFill>
              <a:srgbClr val="036A66"/>
            </a:solidFill>
            <a:ln w="9525" algn="ctr">
              <a:noFill/>
              <a:miter lim="800000"/>
              <a:headEnd/>
              <a:tailEnd/>
            </a:ln>
          </p:spPr>
          <p:txBody>
            <a:bodyPr wrap="none" anchor="ctr"/>
            <a:lstStyle/>
            <a:p>
              <a:pPr marL="742950" indent="-285750" algn="ctr">
                <a:lnSpc>
                  <a:spcPct val="90000"/>
                </a:lnSpc>
                <a:spcBef>
                  <a:spcPct val="20000"/>
                </a:spcBef>
              </a:pPr>
              <a:r>
                <a:rPr lang="en-US" b="1" i="0">
                  <a:solidFill>
                    <a:schemeClr val="accent2"/>
                  </a:solidFill>
                  <a:latin typeface="Arial" pitchFamily="34" charset="0"/>
                </a:rPr>
                <a:t>Upper Tester     </a:t>
              </a:r>
            </a:p>
          </p:txBody>
        </p:sp>
        <p:sp>
          <p:nvSpPr>
            <p:cNvPr id="58387" name="Rectangle 33"/>
            <p:cNvSpPr>
              <a:spLocks noChangeArrowheads="1"/>
            </p:cNvSpPr>
            <p:nvPr/>
          </p:nvSpPr>
          <p:spPr bwMode="auto">
            <a:xfrm>
              <a:off x="629" y="2673"/>
              <a:ext cx="1315" cy="663"/>
            </a:xfrm>
            <a:prstGeom prst="rect">
              <a:avLst/>
            </a:prstGeom>
            <a:solidFill>
              <a:srgbClr val="036A66"/>
            </a:solidFill>
            <a:ln w="9525" algn="ctr">
              <a:noFill/>
              <a:miter lim="800000"/>
              <a:headEnd/>
              <a:tailEnd/>
            </a:ln>
          </p:spPr>
          <p:txBody>
            <a:bodyPr wrap="none" anchor="ctr"/>
            <a:lstStyle/>
            <a:p>
              <a:pPr marL="742950" indent="-285750" algn="ctr">
                <a:lnSpc>
                  <a:spcPct val="90000"/>
                </a:lnSpc>
                <a:spcBef>
                  <a:spcPct val="20000"/>
                </a:spcBef>
              </a:pPr>
              <a:r>
                <a:rPr lang="en-US" b="1" i="0">
                  <a:solidFill>
                    <a:schemeClr val="accent2"/>
                  </a:solidFill>
                  <a:latin typeface="Arial" pitchFamily="34" charset="0"/>
                </a:rPr>
                <a:t>Lower Tester     </a:t>
              </a:r>
            </a:p>
          </p:txBody>
        </p:sp>
        <p:sp>
          <p:nvSpPr>
            <p:cNvPr id="58388" name="Rectangle 34"/>
            <p:cNvSpPr>
              <a:spLocks noChangeArrowheads="1"/>
            </p:cNvSpPr>
            <p:nvPr/>
          </p:nvSpPr>
          <p:spPr bwMode="auto">
            <a:xfrm>
              <a:off x="1795" y="1416"/>
              <a:ext cx="527" cy="1920"/>
            </a:xfrm>
            <a:prstGeom prst="rect">
              <a:avLst/>
            </a:prstGeom>
            <a:solidFill>
              <a:srgbClr val="036A66"/>
            </a:solidFill>
            <a:ln w="9525" algn="ctr">
              <a:noFill/>
              <a:miter lim="800000"/>
              <a:headEnd/>
              <a:tailEnd/>
            </a:ln>
          </p:spPr>
          <p:txBody>
            <a:bodyPr wrap="none" anchor="ctr"/>
            <a:lstStyle/>
            <a:p>
              <a:endParaRPr lang="en-US"/>
            </a:p>
          </p:txBody>
        </p:sp>
      </p:grpSp>
      <p:sp>
        <p:nvSpPr>
          <p:cNvPr id="58384" name="Oval 35"/>
          <p:cNvSpPr>
            <a:spLocks noChangeArrowheads="1"/>
          </p:cNvSpPr>
          <p:nvPr/>
        </p:nvSpPr>
        <p:spPr bwMode="auto">
          <a:xfrm>
            <a:off x="1763713" y="4094163"/>
            <a:ext cx="530225" cy="320675"/>
          </a:xfrm>
          <a:prstGeom prst="ellipse">
            <a:avLst/>
          </a:prstGeom>
          <a:solidFill>
            <a:schemeClr val="tx1"/>
          </a:solidFill>
          <a:ln w="9525" algn="ctr">
            <a:noFill/>
            <a:round/>
            <a:headEnd/>
            <a:tailEnd/>
          </a:ln>
        </p:spPr>
        <p:txBody>
          <a:bodyPr wrap="none" anchor="ctr"/>
          <a:lstStyle/>
          <a:p>
            <a:endParaRPr lang="en-US"/>
          </a:p>
        </p:txBody>
      </p:sp>
      <p:sp>
        <p:nvSpPr>
          <p:cNvPr id="58385" name="Oval 36"/>
          <p:cNvSpPr>
            <a:spLocks noChangeArrowheads="1"/>
          </p:cNvSpPr>
          <p:nvPr/>
        </p:nvSpPr>
        <p:spPr bwMode="auto">
          <a:xfrm>
            <a:off x="1789113" y="3128963"/>
            <a:ext cx="542925" cy="320675"/>
          </a:xfrm>
          <a:prstGeom prst="ellipse">
            <a:avLst/>
          </a:prstGeom>
          <a:solidFill>
            <a:schemeClr val="tx1"/>
          </a:solidFill>
          <a:ln w="9525" algn="ctr">
            <a:no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4"/>
          <p:cNvSpPr>
            <a:spLocks noGrp="1" noChangeArrowheads="1"/>
          </p:cNvSpPr>
          <p:nvPr>
            <p:ph type="sldNum" sz="quarter" idx="10"/>
          </p:nvPr>
        </p:nvSpPr>
        <p:spPr>
          <a:noFill/>
        </p:spPr>
        <p:txBody>
          <a:bodyPr/>
          <a:lstStyle/>
          <a:p>
            <a:r>
              <a:rPr lang="en-US"/>
              <a:t>   </a:t>
            </a:r>
            <a:fld id="{5432A50B-AA0F-4435-AD1A-FF199809CB85}" type="slidenum">
              <a:rPr lang="en-US"/>
              <a:pPr/>
              <a:t>62</a:t>
            </a:fld>
            <a:endParaRPr lang="en-US"/>
          </a:p>
        </p:txBody>
      </p:sp>
      <p:sp>
        <p:nvSpPr>
          <p:cNvPr id="59395" name="Rectangle 2"/>
          <p:cNvSpPr>
            <a:spLocks noGrp="1" noChangeArrowheads="1"/>
          </p:cNvSpPr>
          <p:nvPr>
            <p:ph type="title"/>
          </p:nvPr>
        </p:nvSpPr>
        <p:spPr/>
        <p:txBody>
          <a:bodyPr/>
          <a:lstStyle/>
          <a:p>
            <a:r>
              <a:rPr lang="en-US" smtClean="0"/>
              <a:t>Local Test Method</a:t>
            </a:r>
          </a:p>
        </p:txBody>
      </p:sp>
      <p:grpSp>
        <p:nvGrpSpPr>
          <p:cNvPr id="59396" name="Group 3"/>
          <p:cNvGrpSpPr>
            <a:grpSpLocks/>
          </p:cNvGrpSpPr>
          <p:nvPr/>
        </p:nvGrpSpPr>
        <p:grpSpPr bwMode="auto">
          <a:xfrm>
            <a:off x="0" y="1778000"/>
            <a:ext cx="4649788" cy="2803525"/>
            <a:chOff x="0" y="880"/>
            <a:chExt cx="3017" cy="1944"/>
          </a:xfrm>
        </p:grpSpPr>
        <p:sp>
          <p:nvSpPr>
            <p:cNvPr id="59410" name="Text Box 4"/>
            <p:cNvSpPr txBox="1">
              <a:spLocks noChangeArrowheads="1"/>
            </p:cNvSpPr>
            <p:nvPr/>
          </p:nvSpPr>
          <p:spPr bwMode="auto">
            <a:xfrm>
              <a:off x="0" y="1237"/>
              <a:ext cx="1112" cy="404"/>
            </a:xfrm>
            <a:prstGeom prst="rect">
              <a:avLst/>
            </a:prstGeom>
            <a:noFill/>
            <a:ln w="9525" algn="ctr">
              <a:noFill/>
              <a:miter lim="800000"/>
              <a:headEnd/>
              <a:tailEnd/>
            </a:ln>
          </p:spPr>
          <p:txBody>
            <a:bodyPr wrap="none">
              <a:spAutoFit/>
            </a:bodyPr>
            <a:lstStyle/>
            <a:p>
              <a:pPr marL="742950" indent="-285750">
                <a:lnSpc>
                  <a:spcPct val="90000"/>
                </a:lnSpc>
                <a:spcBef>
                  <a:spcPct val="20000"/>
                </a:spcBef>
              </a:pPr>
              <a:r>
                <a:rPr lang="en-US" sz="1600" b="1" i="0">
                  <a:solidFill>
                    <a:srgbClr val="036A66"/>
                  </a:solidFill>
                  <a:latin typeface="Arial" pitchFamily="34" charset="0"/>
                </a:rPr>
                <a:t>application</a:t>
              </a:r>
            </a:p>
            <a:p>
              <a:pPr marL="742950" indent="-285750">
                <a:lnSpc>
                  <a:spcPct val="90000"/>
                </a:lnSpc>
                <a:spcBef>
                  <a:spcPct val="20000"/>
                </a:spcBef>
              </a:pPr>
              <a:r>
                <a:rPr lang="en-US" sz="1600" b="1" i="0">
                  <a:solidFill>
                    <a:srgbClr val="036A66"/>
                  </a:solidFill>
                  <a:latin typeface="Arial" pitchFamily="34" charset="0"/>
                </a:rPr>
                <a:t>interface</a:t>
              </a:r>
            </a:p>
          </p:txBody>
        </p:sp>
        <p:sp>
          <p:nvSpPr>
            <p:cNvPr id="59411" name="Text Box 5"/>
            <p:cNvSpPr txBox="1">
              <a:spLocks noChangeArrowheads="1"/>
            </p:cNvSpPr>
            <p:nvPr/>
          </p:nvSpPr>
          <p:spPr bwMode="auto">
            <a:xfrm>
              <a:off x="192" y="2068"/>
              <a:ext cx="966" cy="404"/>
            </a:xfrm>
            <a:prstGeom prst="rect">
              <a:avLst/>
            </a:prstGeom>
            <a:noFill/>
            <a:ln w="9525" algn="ctr">
              <a:noFill/>
              <a:miter lim="800000"/>
              <a:headEnd/>
              <a:tailEnd/>
            </a:ln>
          </p:spPr>
          <p:txBody>
            <a:bodyPr wrap="none">
              <a:spAutoFit/>
            </a:bodyPr>
            <a:lstStyle/>
            <a:p>
              <a:pPr marL="742950" indent="-285750">
                <a:lnSpc>
                  <a:spcPct val="90000"/>
                </a:lnSpc>
                <a:spcBef>
                  <a:spcPct val="20000"/>
                </a:spcBef>
              </a:pPr>
              <a:r>
                <a:rPr lang="en-US" sz="1600" b="1" i="0">
                  <a:solidFill>
                    <a:srgbClr val="036A66"/>
                  </a:solidFill>
                  <a:latin typeface="Arial" pitchFamily="34" charset="0"/>
                </a:rPr>
                <a:t>radio</a:t>
              </a:r>
            </a:p>
            <a:p>
              <a:pPr marL="742950" indent="-285750">
                <a:lnSpc>
                  <a:spcPct val="90000"/>
                </a:lnSpc>
                <a:spcBef>
                  <a:spcPct val="20000"/>
                </a:spcBef>
              </a:pPr>
              <a:r>
                <a:rPr lang="en-US" sz="1600" b="1" i="0">
                  <a:solidFill>
                    <a:srgbClr val="036A66"/>
                  </a:solidFill>
                  <a:latin typeface="Arial" pitchFamily="34" charset="0"/>
                </a:rPr>
                <a:t>interface</a:t>
              </a:r>
            </a:p>
          </p:txBody>
        </p:sp>
        <p:grpSp>
          <p:nvGrpSpPr>
            <p:cNvPr id="59412" name="Group 6"/>
            <p:cNvGrpSpPr>
              <a:grpSpLocks/>
            </p:cNvGrpSpPr>
            <p:nvPr/>
          </p:nvGrpSpPr>
          <p:grpSpPr bwMode="auto">
            <a:xfrm>
              <a:off x="1182" y="880"/>
              <a:ext cx="1835" cy="1944"/>
              <a:chOff x="1864" y="1360"/>
              <a:chExt cx="2104" cy="2328"/>
            </a:xfrm>
          </p:grpSpPr>
          <p:sp>
            <p:nvSpPr>
              <p:cNvPr id="59416" name="Rectangle 7"/>
              <p:cNvSpPr>
                <a:spLocks noChangeArrowheads="1"/>
              </p:cNvSpPr>
              <p:nvPr/>
            </p:nvSpPr>
            <p:spPr bwMode="auto">
              <a:xfrm>
                <a:off x="1864" y="1360"/>
                <a:ext cx="1616" cy="600"/>
              </a:xfrm>
              <a:prstGeom prst="rect">
                <a:avLst/>
              </a:prstGeom>
              <a:solidFill>
                <a:srgbClr val="036A66"/>
              </a:solidFill>
              <a:ln w="9525" algn="ctr">
                <a:noFill/>
                <a:miter lim="800000"/>
                <a:headEnd/>
                <a:tailEnd/>
              </a:ln>
            </p:spPr>
            <p:txBody>
              <a:bodyPr wrap="none" anchor="ctr"/>
              <a:lstStyle/>
              <a:p>
                <a:pPr marL="742950" indent="-285750" algn="ctr">
                  <a:lnSpc>
                    <a:spcPct val="90000"/>
                  </a:lnSpc>
                  <a:spcBef>
                    <a:spcPct val="20000"/>
                  </a:spcBef>
                </a:pPr>
                <a:r>
                  <a:rPr lang="en-US" b="1" i="0">
                    <a:solidFill>
                      <a:schemeClr val="accent2"/>
                    </a:solidFill>
                    <a:latin typeface="Arial" pitchFamily="34" charset="0"/>
                  </a:rPr>
                  <a:t>Upper Tester     </a:t>
                </a:r>
              </a:p>
            </p:txBody>
          </p:sp>
          <p:sp>
            <p:nvSpPr>
              <p:cNvPr id="59417" name="Rectangle 8"/>
              <p:cNvSpPr>
                <a:spLocks noChangeArrowheads="1"/>
              </p:cNvSpPr>
              <p:nvPr/>
            </p:nvSpPr>
            <p:spPr bwMode="auto">
              <a:xfrm>
                <a:off x="1888" y="3088"/>
                <a:ext cx="1616" cy="600"/>
              </a:xfrm>
              <a:prstGeom prst="rect">
                <a:avLst/>
              </a:prstGeom>
              <a:solidFill>
                <a:srgbClr val="036A66"/>
              </a:solidFill>
              <a:ln w="9525" algn="ctr">
                <a:noFill/>
                <a:miter lim="800000"/>
                <a:headEnd/>
                <a:tailEnd/>
              </a:ln>
            </p:spPr>
            <p:txBody>
              <a:bodyPr wrap="none" anchor="ctr"/>
              <a:lstStyle/>
              <a:p>
                <a:pPr marL="742950" indent="-285750" algn="ctr">
                  <a:lnSpc>
                    <a:spcPct val="90000"/>
                  </a:lnSpc>
                  <a:spcBef>
                    <a:spcPct val="20000"/>
                  </a:spcBef>
                </a:pPr>
                <a:r>
                  <a:rPr lang="en-US" b="1" i="0">
                    <a:solidFill>
                      <a:schemeClr val="accent2"/>
                    </a:solidFill>
                    <a:latin typeface="Arial" pitchFamily="34" charset="0"/>
                  </a:rPr>
                  <a:t>Lower Tester     </a:t>
                </a:r>
              </a:p>
            </p:txBody>
          </p:sp>
          <p:sp>
            <p:nvSpPr>
              <p:cNvPr id="59418" name="Rectangle 9"/>
              <p:cNvSpPr>
                <a:spLocks noChangeArrowheads="1"/>
              </p:cNvSpPr>
              <p:nvPr/>
            </p:nvSpPr>
            <p:spPr bwMode="auto">
              <a:xfrm>
                <a:off x="3320" y="1360"/>
                <a:ext cx="648" cy="2328"/>
              </a:xfrm>
              <a:prstGeom prst="rect">
                <a:avLst/>
              </a:prstGeom>
              <a:solidFill>
                <a:srgbClr val="036A66"/>
              </a:solidFill>
              <a:ln w="9525" algn="ctr">
                <a:noFill/>
                <a:miter lim="800000"/>
                <a:headEnd/>
                <a:tailEnd/>
              </a:ln>
            </p:spPr>
            <p:txBody>
              <a:bodyPr wrap="none" anchor="ctr"/>
              <a:lstStyle/>
              <a:p>
                <a:pPr algn="ctr"/>
                <a:r>
                  <a:rPr lang="en-US" b="1" i="0">
                    <a:solidFill>
                      <a:schemeClr val="accent2"/>
                    </a:solidFill>
                    <a:latin typeface="Arial" pitchFamily="34" charset="0"/>
                  </a:rPr>
                  <a:t>clock</a:t>
                </a:r>
              </a:p>
              <a:p>
                <a:pPr algn="ctr"/>
                <a:r>
                  <a:rPr lang="en-US" b="1" i="0">
                    <a:solidFill>
                      <a:schemeClr val="accent2"/>
                    </a:solidFill>
                    <a:latin typeface="Arial" pitchFamily="34" charset="0"/>
                  </a:rPr>
                  <a:t>tick</a:t>
                </a:r>
              </a:p>
            </p:txBody>
          </p:sp>
        </p:grpSp>
        <p:sp>
          <p:nvSpPr>
            <p:cNvPr id="59413" name="Rectangle 10"/>
            <p:cNvSpPr>
              <a:spLocks noChangeArrowheads="1"/>
            </p:cNvSpPr>
            <p:nvPr/>
          </p:nvSpPr>
          <p:spPr bwMode="auto">
            <a:xfrm>
              <a:off x="924" y="1455"/>
              <a:ext cx="1409" cy="768"/>
            </a:xfrm>
            <a:prstGeom prst="rect">
              <a:avLst/>
            </a:prstGeom>
            <a:solidFill>
              <a:schemeClr val="bg2"/>
            </a:solidFill>
            <a:ln w="9525" algn="ctr">
              <a:noFill/>
              <a:miter lim="800000"/>
              <a:headEnd/>
              <a:tailEnd/>
            </a:ln>
          </p:spPr>
          <p:txBody>
            <a:bodyPr wrap="none" anchor="ctr"/>
            <a:lstStyle/>
            <a:p>
              <a:pPr marL="742950" indent="-285750" algn="ctr">
                <a:lnSpc>
                  <a:spcPct val="90000"/>
                </a:lnSpc>
                <a:spcBef>
                  <a:spcPct val="20000"/>
                </a:spcBef>
              </a:pPr>
              <a:r>
                <a:rPr lang="en-US" b="1" i="0">
                  <a:solidFill>
                    <a:srgbClr val="990033"/>
                  </a:solidFill>
                  <a:latin typeface="Arial" pitchFamily="34" charset="0"/>
                </a:rPr>
                <a:t>GMAC     </a:t>
              </a:r>
            </a:p>
            <a:p>
              <a:pPr marL="742950" indent="-285750" algn="ctr">
                <a:lnSpc>
                  <a:spcPct val="90000"/>
                </a:lnSpc>
                <a:spcBef>
                  <a:spcPct val="20000"/>
                </a:spcBef>
              </a:pPr>
              <a:r>
                <a:rPr lang="en-US" b="1" i="0">
                  <a:solidFill>
                    <a:srgbClr val="990033"/>
                  </a:solidFill>
                  <a:latin typeface="Arial" pitchFamily="34" charset="0"/>
                </a:rPr>
                <a:t>layer     </a:t>
              </a:r>
            </a:p>
          </p:txBody>
        </p:sp>
        <p:sp>
          <p:nvSpPr>
            <p:cNvPr id="59414" name="Oval 11"/>
            <p:cNvSpPr>
              <a:spLocks noChangeArrowheads="1"/>
            </p:cNvSpPr>
            <p:nvPr/>
          </p:nvSpPr>
          <p:spPr bwMode="auto">
            <a:xfrm>
              <a:off x="1413" y="1304"/>
              <a:ext cx="482" cy="267"/>
            </a:xfrm>
            <a:prstGeom prst="ellipse">
              <a:avLst/>
            </a:prstGeom>
            <a:solidFill>
              <a:schemeClr val="tx1"/>
            </a:solidFill>
            <a:ln w="9525" algn="ctr">
              <a:noFill/>
              <a:round/>
              <a:headEnd/>
              <a:tailEnd/>
            </a:ln>
          </p:spPr>
          <p:txBody>
            <a:bodyPr wrap="none" anchor="ctr"/>
            <a:lstStyle/>
            <a:p>
              <a:endParaRPr lang="en-US"/>
            </a:p>
          </p:txBody>
        </p:sp>
        <p:sp>
          <p:nvSpPr>
            <p:cNvPr id="59415" name="Oval 12"/>
            <p:cNvSpPr>
              <a:spLocks noChangeArrowheads="1"/>
            </p:cNvSpPr>
            <p:nvPr/>
          </p:nvSpPr>
          <p:spPr bwMode="auto">
            <a:xfrm>
              <a:off x="1426" y="2123"/>
              <a:ext cx="482" cy="267"/>
            </a:xfrm>
            <a:prstGeom prst="ellipse">
              <a:avLst/>
            </a:prstGeom>
            <a:solidFill>
              <a:schemeClr val="tx1"/>
            </a:solidFill>
            <a:ln w="9525" algn="ctr">
              <a:noFill/>
              <a:round/>
              <a:headEnd/>
              <a:tailEnd/>
            </a:ln>
          </p:spPr>
          <p:txBody>
            <a:bodyPr wrap="none" anchor="ctr"/>
            <a:lstStyle/>
            <a:p>
              <a:endParaRPr lang="en-US"/>
            </a:p>
          </p:txBody>
        </p:sp>
      </p:grpSp>
      <p:sp>
        <p:nvSpPr>
          <p:cNvPr id="59397" name="Text Box 13"/>
          <p:cNvSpPr txBox="1">
            <a:spLocks noChangeArrowheads="1"/>
          </p:cNvSpPr>
          <p:nvPr/>
        </p:nvSpPr>
        <p:spPr bwMode="auto">
          <a:xfrm>
            <a:off x="0" y="4887913"/>
            <a:ext cx="4038600" cy="1217612"/>
          </a:xfrm>
          <a:prstGeom prst="rect">
            <a:avLst/>
          </a:prstGeom>
          <a:noFill/>
          <a:ln w="9525" algn="ctr">
            <a:noFill/>
            <a:miter lim="800000"/>
            <a:headEnd/>
            <a:tailEnd/>
          </a:ln>
        </p:spPr>
        <p:txBody>
          <a:bodyPr>
            <a:spAutoFit/>
          </a:bodyPr>
          <a:lstStyle/>
          <a:p>
            <a:pPr marL="742950" indent="-285750">
              <a:lnSpc>
                <a:spcPct val="110000"/>
              </a:lnSpc>
              <a:spcBef>
                <a:spcPct val="20000"/>
              </a:spcBef>
            </a:pPr>
            <a:r>
              <a:rPr lang="en-US" sz="2000" b="1" i="0">
                <a:solidFill>
                  <a:srgbClr val="036A66"/>
                </a:solidFill>
                <a:latin typeface="Arial" pitchFamily="34" charset="0"/>
              </a:rPr>
              <a:t>Approach:</a:t>
            </a:r>
          </a:p>
          <a:p>
            <a:pPr marL="742950" indent="-285750">
              <a:lnSpc>
                <a:spcPct val="110000"/>
              </a:lnSpc>
              <a:spcBef>
                <a:spcPct val="20000"/>
              </a:spcBef>
              <a:buFontTx/>
              <a:buChar char="•"/>
            </a:pPr>
            <a:r>
              <a:rPr lang="en-US" sz="2000" b="1" i="0">
                <a:solidFill>
                  <a:srgbClr val="CC3300"/>
                </a:solidFill>
                <a:latin typeface="Arial" pitchFamily="34" charset="0"/>
              </a:rPr>
              <a:t>only software, on host</a:t>
            </a:r>
          </a:p>
          <a:p>
            <a:pPr marL="742950" indent="-285750">
              <a:lnSpc>
                <a:spcPct val="110000"/>
              </a:lnSpc>
              <a:spcBef>
                <a:spcPct val="20000"/>
              </a:spcBef>
              <a:buFontTx/>
              <a:buChar char="•"/>
            </a:pPr>
            <a:r>
              <a:rPr lang="en-US" sz="2000" b="1" i="0">
                <a:solidFill>
                  <a:srgbClr val="CC3300"/>
                </a:solidFill>
                <a:latin typeface="Arial" pitchFamily="34" charset="0"/>
              </a:rPr>
              <a:t>simulated, discrete time</a:t>
            </a:r>
          </a:p>
        </p:txBody>
      </p:sp>
      <p:sp>
        <p:nvSpPr>
          <p:cNvPr id="59399" name="Text Box 22"/>
          <p:cNvSpPr txBox="1">
            <a:spLocks noChangeArrowheads="1"/>
          </p:cNvSpPr>
          <p:nvPr/>
        </p:nvSpPr>
        <p:spPr bwMode="auto">
          <a:xfrm>
            <a:off x="3517900" y="5041900"/>
            <a:ext cx="5626100" cy="1870075"/>
          </a:xfrm>
          <a:prstGeom prst="rect">
            <a:avLst/>
          </a:prstGeom>
          <a:noFill/>
          <a:ln w="9525" algn="ctr">
            <a:noFill/>
            <a:miter lim="800000"/>
            <a:headEnd/>
            <a:tailEnd/>
          </a:ln>
        </p:spPr>
        <p:txBody>
          <a:bodyPr>
            <a:spAutoFit/>
          </a:bodyPr>
          <a:lstStyle/>
          <a:p>
            <a:pPr marL="742950" indent="-285750">
              <a:lnSpc>
                <a:spcPct val="90000"/>
              </a:lnSpc>
              <a:spcBef>
                <a:spcPct val="20000"/>
              </a:spcBef>
            </a:pPr>
            <a:r>
              <a:rPr lang="en-US" sz="1200" b="1" i="0">
                <a:solidFill>
                  <a:srgbClr val="006600"/>
                </a:solidFill>
                <a:latin typeface="Courier New" pitchFamily="49" charset="0"/>
                <a:cs typeface="Courier New" pitchFamily="49" charset="0"/>
              </a:rPr>
              <a:t>if(gMacFrame.currentSlotNumber &gt;</a:t>
            </a:r>
          </a:p>
          <a:p>
            <a:pPr marL="742950" indent="-285750">
              <a:lnSpc>
                <a:spcPct val="90000"/>
              </a:lnSpc>
              <a:spcBef>
                <a:spcPct val="20000"/>
              </a:spcBef>
            </a:pPr>
            <a:r>
              <a:rPr lang="en-US" sz="1200" b="1" i="0">
                <a:solidFill>
                  <a:srgbClr val="006600"/>
                </a:solidFill>
                <a:latin typeface="Courier New" pitchFamily="49" charset="0"/>
                <a:cs typeface="Courier New" pitchFamily="49" charset="0"/>
              </a:rPr>
              <a:t>     gMacFrame.lastFrameSlot) {</a:t>
            </a:r>
          </a:p>
          <a:p>
            <a:pPr marL="742950" indent="-285750">
              <a:lnSpc>
                <a:spcPct val="90000"/>
              </a:lnSpc>
              <a:spcBef>
                <a:spcPct val="20000"/>
              </a:spcBef>
            </a:pPr>
            <a:r>
              <a:rPr lang="en-US" sz="1200" b="1" i="0">
                <a:solidFill>
                  <a:srgbClr val="006600"/>
                </a:solidFill>
                <a:latin typeface="Courier New" pitchFamily="49" charset="0"/>
                <a:cs typeface="Courier New" pitchFamily="49" charset="0"/>
              </a:rPr>
              <a:t>       gMacFrame.currentSlotNumber = 0;</a:t>
            </a:r>
          </a:p>
          <a:p>
            <a:pPr marL="742950" indent="-285750">
              <a:lnSpc>
                <a:spcPct val="90000"/>
              </a:lnSpc>
              <a:spcBef>
                <a:spcPct val="20000"/>
              </a:spcBef>
            </a:pPr>
            <a:r>
              <a:rPr lang="en-US" sz="1200" b="1" i="0">
                <a:solidFill>
                  <a:srgbClr val="006600"/>
                </a:solidFill>
                <a:latin typeface="Courier New" pitchFamily="49" charset="0"/>
                <a:cs typeface="Courier New" pitchFamily="49" charset="0"/>
              </a:rPr>
              <a:t>       gMacFrame.syncState = gMacNextFrame.syncState;</a:t>
            </a:r>
          </a:p>
          <a:p>
            <a:pPr marL="742950" indent="-285750">
              <a:lnSpc>
                <a:spcPct val="90000"/>
              </a:lnSpc>
              <a:spcBef>
                <a:spcPct val="20000"/>
              </a:spcBef>
            </a:pPr>
            <a:r>
              <a:rPr lang="en-US" sz="1200" b="1" i="0">
                <a:solidFill>
                  <a:srgbClr val="006600"/>
                </a:solidFill>
                <a:latin typeface="Courier New" pitchFamily="49" charset="0"/>
                <a:cs typeface="Courier New" pitchFamily="49" charset="0"/>
              </a:rPr>
              <a:t>       if (semaphore.appBusy == 1) {</a:t>
            </a:r>
          </a:p>
          <a:p>
            <a:pPr marL="742950" indent="-285750">
              <a:lnSpc>
                <a:spcPct val="90000"/>
              </a:lnSpc>
              <a:spcBef>
                <a:spcPct val="20000"/>
              </a:spcBef>
            </a:pPr>
            <a:r>
              <a:rPr lang="en-US" sz="1200" b="1" i="0">
                <a:solidFill>
                  <a:srgbClr val="006600"/>
                </a:solidFill>
                <a:latin typeface="Courier New" pitchFamily="49" charset="0"/>
                <a:cs typeface="Courier New" pitchFamily="49" charset="0"/>
              </a:rPr>
              <a:t>		       mcTimerSet(SLOT_TIME);</a:t>
            </a:r>
          </a:p>
          <a:p>
            <a:pPr marL="742950" indent="-285750">
              <a:lnSpc>
                <a:spcPct val="90000"/>
              </a:lnSpc>
              <a:spcBef>
                <a:spcPct val="20000"/>
              </a:spcBef>
            </a:pPr>
            <a:r>
              <a:rPr lang="en-US" sz="1200" b="1" i="0">
                <a:solidFill>
                  <a:srgbClr val="006600"/>
                </a:solidFill>
                <a:latin typeface="Courier New" pitchFamily="49" charset="0"/>
                <a:cs typeface="Courier New" pitchFamily="49" charset="0"/>
              </a:rPr>
              <a:t>            mcPanic(MC_FAULT_APPLICATION);</a:t>
            </a:r>
          </a:p>
          <a:p>
            <a:pPr marL="742950" indent="-285750">
              <a:lnSpc>
                <a:spcPct val="90000"/>
              </a:lnSpc>
              <a:spcBef>
                <a:spcPct val="20000"/>
              </a:spcBef>
            </a:pPr>
            <a:r>
              <a:rPr lang="en-US" sz="1200" b="1" i="0">
                <a:solidFill>
                  <a:srgbClr val="006600"/>
                </a:solidFill>
                <a:latin typeface="Courier New" pitchFamily="49" charset="0"/>
                <a:cs typeface="Courier New" pitchFamily="49" charset="0"/>
              </a:rPr>
              <a:t>            return;</a:t>
            </a:r>
          </a:p>
          <a:p>
            <a:pPr marL="742950" indent="-285750">
              <a:lnSpc>
                <a:spcPct val="90000"/>
              </a:lnSpc>
              <a:spcBef>
                <a:spcPct val="20000"/>
              </a:spcBef>
            </a:pPr>
            <a:r>
              <a:rPr lang="en-US" sz="1200" b="1" i="0">
                <a:solidFill>
                  <a:srgbClr val="006600"/>
                </a:solidFill>
                <a:latin typeface="Courier New" pitchFamily="49" charset="0"/>
                <a:cs typeface="Courier New" pitchFamily="49" charset="0"/>
              </a:rPr>
              <a:t>       }</a:t>
            </a:r>
          </a:p>
        </p:txBody>
      </p:sp>
      <p:sp>
        <p:nvSpPr>
          <p:cNvPr id="59400" name="Text Box 23"/>
          <p:cNvSpPr txBox="1">
            <a:spLocks noChangeArrowheads="1"/>
          </p:cNvSpPr>
          <p:nvPr/>
        </p:nvSpPr>
        <p:spPr bwMode="auto">
          <a:xfrm>
            <a:off x="5072063" y="1854200"/>
            <a:ext cx="2032000" cy="420688"/>
          </a:xfrm>
          <a:prstGeom prst="rect">
            <a:avLst/>
          </a:prstGeom>
          <a:noFill/>
          <a:ln w="9525" algn="ctr">
            <a:noFill/>
            <a:miter lim="800000"/>
            <a:headEnd/>
            <a:tailEnd/>
          </a:ln>
        </p:spPr>
        <p:txBody>
          <a:bodyPr wrap="none">
            <a:spAutoFit/>
          </a:bodyPr>
          <a:lstStyle/>
          <a:p>
            <a:pPr marL="742950" indent="-285750">
              <a:lnSpc>
                <a:spcPct val="90000"/>
              </a:lnSpc>
              <a:spcBef>
                <a:spcPct val="20000"/>
              </a:spcBef>
            </a:pPr>
            <a:r>
              <a:rPr lang="en-US" sz="2400" b="1" i="0">
                <a:solidFill>
                  <a:srgbClr val="CC3300"/>
                </a:solidFill>
                <a:latin typeface="Arial" pitchFamily="34" charset="0"/>
              </a:rPr>
              <a:t>Hardware</a:t>
            </a:r>
          </a:p>
        </p:txBody>
      </p:sp>
      <p:sp>
        <p:nvSpPr>
          <p:cNvPr id="59401" name="Text Box 24"/>
          <p:cNvSpPr txBox="1">
            <a:spLocks noChangeArrowheads="1"/>
          </p:cNvSpPr>
          <p:nvPr/>
        </p:nvSpPr>
        <p:spPr bwMode="auto">
          <a:xfrm>
            <a:off x="5072063" y="4543425"/>
            <a:ext cx="1928812" cy="420688"/>
          </a:xfrm>
          <a:prstGeom prst="rect">
            <a:avLst/>
          </a:prstGeom>
          <a:noFill/>
          <a:ln w="9525" algn="ctr">
            <a:noFill/>
            <a:miter lim="800000"/>
            <a:headEnd/>
            <a:tailEnd/>
          </a:ln>
        </p:spPr>
        <p:txBody>
          <a:bodyPr wrap="none">
            <a:spAutoFit/>
          </a:bodyPr>
          <a:lstStyle/>
          <a:p>
            <a:pPr marL="742950" indent="-285750">
              <a:lnSpc>
                <a:spcPct val="90000"/>
              </a:lnSpc>
              <a:spcBef>
                <a:spcPct val="20000"/>
              </a:spcBef>
            </a:pPr>
            <a:r>
              <a:rPr lang="en-US" sz="2400" b="1" i="0">
                <a:solidFill>
                  <a:srgbClr val="CC3300"/>
                </a:solidFill>
                <a:latin typeface="Arial" pitchFamily="34" charset="0"/>
              </a:rPr>
              <a:t>Software</a:t>
            </a:r>
          </a:p>
        </p:txBody>
      </p:sp>
      <p:sp>
        <p:nvSpPr>
          <p:cNvPr id="59402" name="Oval 25"/>
          <p:cNvSpPr>
            <a:spLocks noChangeArrowheads="1"/>
          </p:cNvSpPr>
          <p:nvPr/>
        </p:nvSpPr>
        <p:spPr bwMode="auto">
          <a:xfrm>
            <a:off x="3381375" y="3006725"/>
            <a:ext cx="538163" cy="382588"/>
          </a:xfrm>
          <a:prstGeom prst="ellipse">
            <a:avLst/>
          </a:prstGeom>
          <a:solidFill>
            <a:schemeClr val="tx1"/>
          </a:solidFill>
          <a:ln w="9525" algn="ctr">
            <a:noFill/>
            <a:round/>
            <a:headEnd/>
            <a:tailEnd/>
          </a:ln>
        </p:spPr>
        <p:txBody>
          <a:bodyPr wrap="none" anchor="ctr"/>
          <a:lstStyle/>
          <a:p>
            <a:endParaRPr lang="en-US"/>
          </a:p>
        </p:txBody>
      </p:sp>
      <p:pic>
        <p:nvPicPr>
          <p:cNvPr id="27" name="Content Placeholder 11" descr="node v2.jpg"/>
          <p:cNvPicPr>
            <a:picLocks noChangeAspect="1"/>
          </p:cNvPicPr>
          <p:nvPr/>
        </p:nvPicPr>
        <p:blipFill>
          <a:blip r:embed="rId2" cstate="print"/>
          <a:srcRect r="18750"/>
          <a:stretch>
            <a:fillRect/>
          </a:stretch>
        </p:blipFill>
        <p:spPr>
          <a:xfrm>
            <a:off x="6069795" y="2430470"/>
            <a:ext cx="2573135" cy="1715423"/>
          </a:xfrm>
          <a:prstGeom prst="rect">
            <a:avLst/>
          </a:prstGeom>
          <a:noFill/>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3"/>
          <p:cNvSpPr>
            <a:spLocks noGrp="1"/>
          </p:cNvSpPr>
          <p:nvPr>
            <p:ph type="sldNum" sz="quarter" idx="10"/>
          </p:nvPr>
        </p:nvSpPr>
        <p:spPr/>
        <p:txBody>
          <a:bodyPr/>
          <a:lstStyle/>
          <a:p>
            <a:r>
              <a:rPr lang="en-US"/>
              <a:t>   </a:t>
            </a:r>
            <a:fld id="{51011C50-F00C-40E4-A661-4DDA4E21FA50}" type="slidenum">
              <a:rPr lang="en-US"/>
              <a:pPr/>
              <a:t>63</a:t>
            </a:fld>
            <a:endParaRPr lang="en-US"/>
          </a:p>
        </p:txBody>
      </p:sp>
      <p:grpSp>
        <p:nvGrpSpPr>
          <p:cNvPr id="2" name="Group 67"/>
          <p:cNvGrpSpPr>
            <a:grpSpLocks/>
          </p:cNvGrpSpPr>
          <p:nvPr/>
        </p:nvGrpSpPr>
        <p:grpSpPr bwMode="auto">
          <a:xfrm>
            <a:off x="5608638" y="3448050"/>
            <a:ext cx="1074737" cy="461963"/>
            <a:chOff x="1961" y="2184"/>
            <a:chExt cx="677" cy="291"/>
          </a:xfrm>
        </p:grpSpPr>
        <p:grpSp>
          <p:nvGrpSpPr>
            <p:cNvPr id="3" name="Group 68"/>
            <p:cNvGrpSpPr>
              <a:grpSpLocks/>
            </p:cNvGrpSpPr>
            <p:nvPr/>
          </p:nvGrpSpPr>
          <p:grpSpPr bwMode="auto">
            <a:xfrm>
              <a:off x="2109" y="2184"/>
              <a:ext cx="387" cy="99"/>
              <a:chOff x="1448" y="3800"/>
              <a:chExt cx="832" cy="216"/>
            </a:xfrm>
          </p:grpSpPr>
          <p:sp>
            <p:nvSpPr>
              <p:cNvPr id="72773" name="Rectangle 69"/>
              <p:cNvSpPr>
                <a:spLocks noChangeArrowheads="1"/>
              </p:cNvSpPr>
              <p:nvPr/>
            </p:nvSpPr>
            <p:spPr bwMode="auto">
              <a:xfrm>
                <a:off x="1448" y="3800"/>
                <a:ext cx="832" cy="216"/>
              </a:xfrm>
              <a:prstGeom prst="rect">
                <a:avLst/>
              </a:prstGeom>
              <a:solidFill>
                <a:srgbClr val="FFCC66"/>
              </a:solidFill>
              <a:ln w="38100" algn="ctr">
                <a:solidFill>
                  <a:srgbClr val="996600"/>
                </a:solidFill>
                <a:miter lim="800000"/>
                <a:headEnd/>
                <a:tailEnd/>
              </a:ln>
              <a:effectLst/>
            </p:spPr>
            <p:txBody>
              <a:bodyPr anchor="ctr">
                <a:spAutoFit/>
              </a:bodyPr>
              <a:lstStyle/>
              <a:p>
                <a:endParaRPr lang="en-US"/>
              </a:p>
            </p:txBody>
          </p:sp>
          <p:sp>
            <p:nvSpPr>
              <p:cNvPr id="72774" name="Line 70"/>
              <p:cNvSpPr>
                <a:spLocks noChangeShapeType="1"/>
              </p:cNvSpPr>
              <p:nvPr/>
            </p:nvSpPr>
            <p:spPr bwMode="auto">
              <a:xfrm>
                <a:off x="1630" y="3808"/>
                <a:ext cx="0" cy="208"/>
              </a:xfrm>
              <a:prstGeom prst="line">
                <a:avLst/>
              </a:prstGeom>
              <a:noFill/>
              <a:ln w="38100">
                <a:solidFill>
                  <a:srgbClr val="996600"/>
                </a:solidFill>
                <a:round/>
                <a:headEnd/>
                <a:tailEnd/>
              </a:ln>
              <a:effectLst/>
            </p:spPr>
            <p:txBody>
              <a:bodyPr>
                <a:spAutoFit/>
              </a:bodyPr>
              <a:lstStyle/>
              <a:p>
                <a:endParaRPr lang="en-US"/>
              </a:p>
            </p:txBody>
          </p:sp>
          <p:sp>
            <p:nvSpPr>
              <p:cNvPr id="72775" name="Line 71"/>
              <p:cNvSpPr>
                <a:spLocks noChangeShapeType="1"/>
              </p:cNvSpPr>
              <p:nvPr/>
            </p:nvSpPr>
            <p:spPr bwMode="auto">
              <a:xfrm>
                <a:off x="1725" y="3808"/>
                <a:ext cx="0" cy="208"/>
              </a:xfrm>
              <a:prstGeom prst="line">
                <a:avLst/>
              </a:prstGeom>
              <a:noFill/>
              <a:ln w="38100">
                <a:solidFill>
                  <a:srgbClr val="996600"/>
                </a:solidFill>
                <a:round/>
                <a:headEnd/>
                <a:tailEnd/>
              </a:ln>
              <a:effectLst/>
            </p:spPr>
            <p:txBody>
              <a:bodyPr>
                <a:spAutoFit/>
              </a:bodyPr>
              <a:lstStyle/>
              <a:p>
                <a:endParaRPr lang="en-US"/>
              </a:p>
            </p:txBody>
          </p:sp>
          <p:sp>
            <p:nvSpPr>
              <p:cNvPr id="72776" name="Line 72"/>
              <p:cNvSpPr>
                <a:spLocks noChangeShapeType="1"/>
              </p:cNvSpPr>
              <p:nvPr/>
            </p:nvSpPr>
            <p:spPr bwMode="auto">
              <a:xfrm>
                <a:off x="1820" y="3808"/>
                <a:ext cx="0" cy="208"/>
              </a:xfrm>
              <a:prstGeom prst="line">
                <a:avLst/>
              </a:prstGeom>
              <a:noFill/>
              <a:ln w="38100">
                <a:solidFill>
                  <a:srgbClr val="996600"/>
                </a:solidFill>
                <a:round/>
                <a:headEnd/>
                <a:tailEnd/>
              </a:ln>
              <a:effectLst/>
            </p:spPr>
            <p:txBody>
              <a:bodyPr>
                <a:spAutoFit/>
              </a:bodyPr>
              <a:lstStyle/>
              <a:p>
                <a:endParaRPr lang="en-US"/>
              </a:p>
            </p:txBody>
          </p:sp>
          <p:sp>
            <p:nvSpPr>
              <p:cNvPr id="72777" name="Line 73"/>
              <p:cNvSpPr>
                <a:spLocks noChangeShapeType="1"/>
              </p:cNvSpPr>
              <p:nvPr/>
            </p:nvSpPr>
            <p:spPr bwMode="auto">
              <a:xfrm>
                <a:off x="1915" y="3808"/>
                <a:ext cx="0" cy="208"/>
              </a:xfrm>
              <a:prstGeom prst="line">
                <a:avLst/>
              </a:prstGeom>
              <a:noFill/>
              <a:ln w="38100">
                <a:solidFill>
                  <a:srgbClr val="996600"/>
                </a:solidFill>
                <a:round/>
                <a:headEnd/>
                <a:tailEnd/>
              </a:ln>
              <a:effectLst/>
            </p:spPr>
            <p:txBody>
              <a:bodyPr>
                <a:spAutoFit/>
              </a:bodyPr>
              <a:lstStyle/>
              <a:p>
                <a:endParaRPr lang="en-US"/>
              </a:p>
            </p:txBody>
          </p:sp>
          <p:sp>
            <p:nvSpPr>
              <p:cNvPr id="72778" name="Line 74"/>
              <p:cNvSpPr>
                <a:spLocks noChangeShapeType="1"/>
              </p:cNvSpPr>
              <p:nvPr/>
            </p:nvSpPr>
            <p:spPr bwMode="auto">
              <a:xfrm>
                <a:off x="2010" y="3808"/>
                <a:ext cx="0" cy="208"/>
              </a:xfrm>
              <a:prstGeom prst="line">
                <a:avLst/>
              </a:prstGeom>
              <a:noFill/>
              <a:ln w="38100">
                <a:solidFill>
                  <a:srgbClr val="996600"/>
                </a:solidFill>
                <a:round/>
                <a:headEnd/>
                <a:tailEnd/>
              </a:ln>
              <a:effectLst/>
            </p:spPr>
            <p:txBody>
              <a:bodyPr>
                <a:spAutoFit/>
              </a:bodyPr>
              <a:lstStyle/>
              <a:p>
                <a:endParaRPr lang="en-US"/>
              </a:p>
            </p:txBody>
          </p:sp>
          <p:sp>
            <p:nvSpPr>
              <p:cNvPr id="72779" name="Line 75"/>
              <p:cNvSpPr>
                <a:spLocks noChangeShapeType="1"/>
              </p:cNvSpPr>
              <p:nvPr/>
            </p:nvSpPr>
            <p:spPr bwMode="auto">
              <a:xfrm>
                <a:off x="2105" y="3808"/>
                <a:ext cx="0" cy="208"/>
              </a:xfrm>
              <a:prstGeom prst="line">
                <a:avLst/>
              </a:prstGeom>
              <a:noFill/>
              <a:ln w="38100">
                <a:solidFill>
                  <a:srgbClr val="996600"/>
                </a:solidFill>
                <a:round/>
                <a:headEnd/>
                <a:tailEnd/>
              </a:ln>
              <a:effectLst/>
            </p:spPr>
            <p:txBody>
              <a:bodyPr>
                <a:spAutoFit/>
              </a:bodyPr>
              <a:lstStyle/>
              <a:p>
                <a:endParaRPr lang="en-US"/>
              </a:p>
            </p:txBody>
          </p:sp>
          <p:sp>
            <p:nvSpPr>
              <p:cNvPr id="72780" name="Line 76"/>
              <p:cNvSpPr>
                <a:spLocks noChangeShapeType="1"/>
              </p:cNvSpPr>
              <p:nvPr/>
            </p:nvSpPr>
            <p:spPr bwMode="auto">
              <a:xfrm>
                <a:off x="1536" y="3808"/>
                <a:ext cx="0" cy="208"/>
              </a:xfrm>
              <a:prstGeom prst="line">
                <a:avLst/>
              </a:prstGeom>
              <a:noFill/>
              <a:ln w="38100">
                <a:solidFill>
                  <a:srgbClr val="996600"/>
                </a:solidFill>
                <a:round/>
                <a:headEnd/>
                <a:tailEnd/>
              </a:ln>
              <a:effectLst/>
            </p:spPr>
            <p:txBody>
              <a:bodyPr>
                <a:spAutoFit/>
              </a:bodyPr>
              <a:lstStyle/>
              <a:p>
                <a:endParaRPr lang="en-US"/>
              </a:p>
            </p:txBody>
          </p:sp>
          <p:sp>
            <p:nvSpPr>
              <p:cNvPr id="72781" name="Line 77"/>
              <p:cNvSpPr>
                <a:spLocks noChangeShapeType="1"/>
              </p:cNvSpPr>
              <p:nvPr/>
            </p:nvSpPr>
            <p:spPr bwMode="auto">
              <a:xfrm>
                <a:off x="2200" y="3808"/>
                <a:ext cx="0" cy="208"/>
              </a:xfrm>
              <a:prstGeom prst="line">
                <a:avLst/>
              </a:prstGeom>
              <a:noFill/>
              <a:ln w="38100">
                <a:solidFill>
                  <a:srgbClr val="996600"/>
                </a:solidFill>
                <a:round/>
                <a:headEnd/>
                <a:tailEnd/>
              </a:ln>
              <a:effectLst/>
            </p:spPr>
            <p:txBody>
              <a:bodyPr>
                <a:spAutoFit/>
              </a:bodyPr>
              <a:lstStyle/>
              <a:p>
                <a:endParaRPr lang="en-US"/>
              </a:p>
            </p:txBody>
          </p:sp>
        </p:grpSp>
        <p:grpSp>
          <p:nvGrpSpPr>
            <p:cNvPr id="4" name="Group 78"/>
            <p:cNvGrpSpPr>
              <a:grpSpLocks/>
            </p:cNvGrpSpPr>
            <p:nvPr/>
          </p:nvGrpSpPr>
          <p:grpSpPr bwMode="auto">
            <a:xfrm>
              <a:off x="2109" y="2376"/>
              <a:ext cx="387" cy="99"/>
              <a:chOff x="1448" y="3800"/>
              <a:chExt cx="832" cy="216"/>
            </a:xfrm>
          </p:grpSpPr>
          <p:sp>
            <p:nvSpPr>
              <p:cNvPr id="72783" name="Rectangle 79"/>
              <p:cNvSpPr>
                <a:spLocks noChangeArrowheads="1"/>
              </p:cNvSpPr>
              <p:nvPr/>
            </p:nvSpPr>
            <p:spPr bwMode="auto">
              <a:xfrm>
                <a:off x="1448" y="3800"/>
                <a:ext cx="832" cy="216"/>
              </a:xfrm>
              <a:prstGeom prst="rect">
                <a:avLst/>
              </a:prstGeom>
              <a:solidFill>
                <a:srgbClr val="FFCC66"/>
              </a:solidFill>
              <a:ln w="38100" algn="ctr">
                <a:solidFill>
                  <a:srgbClr val="996600"/>
                </a:solidFill>
                <a:miter lim="800000"/>
                <a:headEnd/>
                <a:tailEnd/>
              </a:ln>
              <a:effectLst/>
            </p:spPr>
            <p:txBody>
              <a:bodyPr anchor="ctr">
                <a:spAutoFit/>
              </a:bodyPr>
              <a:lstStyle/>
              <a:p>
                <a:endParaRPr lang="en-US"/>
              </a:p>
            </p:txBody>
          </p:sp>
          <p:sp>
            <p:nvSpPr>
              <p:cNvPr id="72784" name="Line 80"/>
              <p:cNvSpPr>
                <a:spLocks noChangeShapeType="1"/>
              </p:cNvSpPr>
              <p:nvPr/>
            </p:nvSpPr>
            <p:spPr bwMode="auto">
              <a:xfrm>
                <a:off x="1630" y="3808"/>
                <a:ext cx="0" cy="208"/>
              </a:xfrm>
              <a:prstGeom prst="line">
                <a:avLst/>
              </a:prstGeom>
              <a:noFill/>
              <a:ln w="38100">
                <a:solidFill>
                  <a:srgbClr val="996600"/>
                </a:solidFill>
                <a:round/>
                <a:headEnd/>
                <a:tailEnd/>
              </a:ln>
              <a:effectLst/>
            </p:spPr>
            <p:txBody>
              <a:bodyPr>
                <a:spAutoFit/>
              </a:bodyPr>
              <a:lstStyle/>
              <a:p>
                <a:endParaRPr lang="en-US"/>
              </a:p>
            </p:txBody>
          </p:sp>
          <p:sp>
            <p:nvSpPr>
              <p:cNvPr id="72785" name="Line 81"/>
              <p:cNvSpPr>
                <a:spLocks noChangeShapeType="1"/>
              </p:cNvSpPr>
              <p:nvPr/>
            </p:nvSpPr>
            <p:spPr bwMode="auto">
              <a:xfrm>
                <a:off x="1725" y="3808"/>
                <a:ext cx="0" cy="208"/>
              </a:xfrm>
              <a:prstGeom prst="line">
                <a:avLst/>
              </a:prstGeom>
              <a:noFill/>
              <a:ln w="38100">
                <a:solidFill>
                  <a:srgbClr val="996600"/>
                </a:solidFill>
                <a:round/>
                <a:headEnd/>
                <a:tailEnd/>
              </a:ln>
              <a:effectLst/>
            </p:spPr>
            <p:txBody>
              <a:bodyPr>
                <a:spAutoFit/>
              </a:bodyPr>
              <a:lstStyle/>
              <a:p>
                <a:endParaRPr lang="en-US"/>
              </a:p>
            </p:txBody>
          </p:sp>
          <p:sp>
            <p:nvSpPr>
              <p:cNvPr id="72786" name="Line 82"/>
              <p:cNvSpPr>
                <a:spLocks noChangeShapeType="1"/>
              </p:cNvSpPr>
              <p:nvPr/>
            </p:nvSpPr>
            <p:spPr bwMode="auto">
              <a:xfrm>
                <a:off x="1820" y="3808"/>
                <a:ext cx="0" cy="208"/>
              </a:xfrm>
              <a:prstGeom prst="line">
                <a:avLst/>
              </a:prstGeom>
              <a:noFill/>
              <a:ln w="38100">
                <a:solidFill>
                  <a:srgbClr val="996600"/>
                </a:solidFill>
                <a:round/>
                <a:headEnd/>
                <a:tailEnd/>
              </a:ln>
              <a:effectLst/>
            </p:spPr>
            <p:txBody>
              <a:bodyPr>
                <a:spAutoFit/>
              </a:bodyPr>
              <a:lstStyle/>
              <a:p>
                <a:endParaRPr lang="en-US"/>
              </a:p>
            </p:txBody>
          </p:sp>
          <p:sp>
            <p:nvSpPr>
              <p:cNvPr id="72787" name="Line 83"/>
              <p:cNvSpPr>
                <a:spLocks noChangeShapeType="1"/>
              </p:cNvSpPr>
              <p:nvPr/>
            </p:nvSpPr>
            <p:spPr bwMode="auto">
              <a:xfrm>
                <a:off x="1915" y="3808"/>
                <a:ext cx="0" cy="208"/>
              </a:xfrm>
              <a:prstGeom prst="line">
                <a:avLst/>
              </a:prstGeom>
              <a:noFill/>
              <a:ln w="38100">
                <a:solidFill>
                  <a:srgbClr val="996600"/>
                </a:solidFill>
                <a:round/>
                <a:headEnd/>
                <a:tailEnd/>
              </a:ln>
              <a:effectLst/>
            </p:spPr>
            <p:txBody>
              <a:bodyPr>
                <a:spAutoFit/>
              </a:bodyPr>
              <a:lstStyle/>
              <a:p>
                <a:endParaRPr lang="en-US"/>
              </a:p>
            </p:txBody>
          </p:sp>
          <p:sp>
            <p:nvSpPr>
              <p:cNvPr id="72788" name="Line 84"/>
              <p:cNvSpPr>
                <a:spLocks noChangeShapeType="1"/>
              </p:cNvSpPr>
              <p:nvPr/>
            </p:nvSpPr>
            <p:spPr bwMode="auto">
              <a:xfrm>
                <a:off x="2010" y="3808"/>
                <a:ext cx="0" cy="208"/>
              </a:xfrm>
              <a:prstGeom prst="line">
                <a:avLst/>
              </a:prstGeom>
              <a:noFill/>
              <a:ln w="38100">
                <a:solidFill>
                  <a:srgbClr val="996600"/>
                </a:solidFill>
                <a:round/>
                <a:headEnd/>
                <a:tailEnd/>
              </a:ln>
              <a:effectLst/>
            </p:spPr>
            <p:txBody>
              <a:bodyPr>
                <a:spAutoFit/>
              </a:bodyPr>
              <a:lstStyle/>
              <a:p>
                <a:endParaRPr lang="en-US"/>
              </a:p>
            </p:txBody>
          </p:sp>
          <p:sp>
            <p:nvSpPr>
              <p:cNvPr id="72789" name="Line 85"/>
              <p:cNvSpPr>
                <a:spLocks noChangeShapeType="1"/>
              </p:cNvSpPr>
              <p:nvPr/>
            </p:nvSpPr>
            <p:spPr bwMode="auto">
              <a:xfrm>
                <a:off x="2105" y="3808"/>
                <a:ext cx="0" cy="208"/>
              </a:xfrm>
              <a:prstGeom prst="line">
                <a:avLst/>
              </a:prstGeom>
              <a:noFill/>
              <a:ln w="38100">
                <a:solidFill>
                  <a:srgbClr val="996600"/>
                </a:solidFill>
                <a:round/>
                <a:headEnd/>
                <a:tailEnd/>
              </a:ln>
              <a:effectLst/>
            </p:spPr>
            <p:txBody>
              <a:bodyPr>
                <a:spAutoFit/>
              </a:bodyPr>
              <a:lstStyle/>
              <a:p>
                <a:endParaRPr lang="en-US"/>
              </a:p>
            </p:txBody>
          </p:sp>
          <p:sp>
            <p:nvSpPr>
              <p:cNvPr id="72790" name="Line 86"/>
              <p:cNvSpPr>
                <a:spLocks noChangeShapeType="1"/>
              </p:cNvSpPr>
              <p:nvPr/>
            </p:nvSpPr>
            <p:spPr bwMode="auto">
              <a:xfrm>
                <a:off x="1536" y="3808"/>
                <a:ext cx="0" cy="208"/>
              </a:xfrm>
              <a:prstGeom prst="line">
                <a:avLst/>
              </a:prstGeom>
              <a:noFill/>
              <a:ln w="38100">
                <a:solidFill>
                  <a:srgbClr val="996600"/>
                </a:solidFill>
                <a:round/>
                <a:headEnd/>
                <a:tailEnd/>
              </a:ln>
              <a:effectLst/>
            </p:spPr>
            <p:txBody>
              <a:bodyPr>
                <a:spAutoFit/>
              </a:bodyPr>
              <a:lstStyle/>
              <a:p>
                <a:endParaRPr lang="en-US"/>
              </a:p>
            </p:txBody>
          </p:sp>
          <p:sp>
            <p:nvSpPr>
              <p:cNvPr id="72791" name="Line 87"/>
              <p:cNvSpPr>
                <a:spLocks noChangeShapeType="1"/>
              </p:cNvSpPr>
              <p:nvPr/>
            </p:nvSpPr>
            <p:spPr bwMode="auto">
              <a:xfrm>
                <a:off x="2200" y="3808"/>
                <a:ext cx="0" cy="208"/>
              </a:xfrm>
              <a:prstGeom prst="line">
                <a:avLst/>
              </a:prstGeom>
              <a:noFill/>
              <a:ln w="38100">
                <a:solidFill>
                  <a:srgbClr val="996600"/>
                </a:solidFill>
                <a:round/>
                <a:headEnd/>
                <a:tailEnd/>
              </a:ln>
              <a:effectLst/>
            </p:spPr>
            <p:txBody>
              <a:bodyPr>
                <a:spAutoFit/>
              </a:bodyPr>
              <a:lstStyle/>
              <a:p>
                <a:endParaRPr lang="en-US"/>
              </a:p>
            </p:txBody>
          </p:sp>
        </p:grpSp>
        <p:sp>
          <p:nvSpPr>
            <p:cNvPr id="72792" name="Line 88"/>
            <p:cNvSpPr>
              <a:spLocks noChangeShapeType="1"/>
            </p:cNvSpPr>
            <p:nvPr/>
          </p:nvSpPr>
          <p:spPr bwMode="auto">
            <a:xfrm flipH="1">
              <a:off x="1995" y="2229"/>
              <a:ext cx="643" cy="0"/>
            </a:xfrm>
            <a:prstGeom prst="line">
              <a:avLst/>
            </a:prstGeom>
            <a:noFill/>
            <a:ln w="38100">
              <a:solidFill>
                <a:srgbClr val="4D4D4D"/>
              </a:solidFill>
              <a:round/>
              <a:headEnd/>
              <a:tailEnd type="triangle" w="med" len="med"/>
            </a:ln>
            <a:effectLst/>
          </p:spPr>
          <p:txBody>
            <a:bodyPr/>
            <a:lstStyle/>
            <a:p>
              <a:endParaRPr lang="en-US"/>
            </a:p>
          </p:txBody>
        </p:sp>
        <p:sp>
          <p:nvSpPr>
            <p:cNvPr id="72793" name="Line 89"/>
            <p:cNvSpPr>
              <a:spLocks noChangeShapeType="1"/>
            </p:cNvSpPr>
            <p:nvPr/>
          </p:nvSpPr>
          <p:spPr bwMode="auto">
            <a:xfrm>
              <a:off x="1961" y="2424"/>
              <a:ext cx="656" cy="0"/>
            </a:xfrm>
            <a:prstGeom prst="line">
              <a:avLst/>
            </a:prstGeom>
            <a:noFill/>
            <a:ln w="38100">
              <a:solidFill>
                <a:srgbClr val="4D4D4D"/>
              </a:solidFill>
              <a:round/>
              <a:headEnd/>
              <a:tailEnd type="triangle" w="med" len="med"/>
            </a:ln>
            <a:effectLst/>
          </p:spPr>
          <p:txBody>
            <a:bodyPr/>
            <a:lstStyle/>
            <a:p>
              <a:endParaRPr lang="en-US"/>
            </a:p>
          </p:txBody>
        </p:sp>
      </p:grpSp>
      <p:grpSp>
        <p:nvGrpSpPr>
          <p:cNvPr id="5" name="Group 66"/>
          <p:cNvGrpSpPr>
            <a:grpSpLocks/>
          </p:cNvGrpSpPr>
          <p:nvPr/>
        </p:nvGrpSpPr>
        <p:grpSpPr bwMode="auto">
          <a:xfrm>
            <a:off x="2882900" y="3448050"/>
            <a:ext cx="1074738" cy="461963"/>
            <a:chOff x="1961" y="2184"/>
            <a:chExt cx="677" cy="291"/>
          </a:xfrm>
        </p:grpSpPr>
        <p:grpSp>
          <p:nvGrpSpPr>
            <p:cNvPr id="6" name="Group 17"/>
            <p:cNvGrpSpPr>
              <a:grpSpLocks/>
            </p:cNvGrpSpPr>
            <p:nvPr/>
          </p:nvGrpSpPr>
          <p:grpSpPr bwMode="auto">
            <a:xfrm>
              <a:off x="2109" y="2184"/>
              <a:ext cx="387" cy="99"/>
              <a:chOff x="1448" y="3800"/>
              <a:chExt cx="832" cy="216"/>
            </a:xfrm>
          </p:grpSpPr>
          <p:sp>
            <p:nvSpPr>
              <p:cNvPr id="72722" name="Rectangle 18"/>
              <p:cNvSpPr>
                <a:spLocks noChangeArrowheads="1"/>
              </p:cNvSpPr>
              <p:nvPr/>
            </p:nvSpPr>
            <p:spPr bwMode="auto">
              <a:xfrm>
                <a:off x="1448" y="3800"/>
                <a:ext cx="832" cy="216"/>
              </a:xfrm>
              <a:prstGeom prst="rect">
                <a:avLst/>
              </a:prstGeom>
              <a:solidFill>
                <a:srgbClr val="FFCC66"/>
              </a:solidFill>
              <a:ln w="38100" algn="ctr">
                <a:solidFill>
                  <a:srgbClr val="996600"/>
                </a:solidFill>
                <a:miter lim="800000"/>
                <a:headEnd/>
                <a:tailEnd/>
              </a:ln>
              <a:effectLst/>
            </p:spPr>
            <p:txBody>
              <a:bodyPr anchor="ctr">
                <a:spAutoFit/>
              </a:bodyPr>
              <a:lstStyle/>
              <a:p>
                <a:endParaRPr lang="en-US"/>
              </a:p>
            </p:txBody>
          </p:sp>
          <p:sp>
            <p:nvSpPr>
              <p:cNvPr id="72723" name="Line 19"/>
              <p:cNvSpPr>
                <a:spLocks noChangeShapeType="1"/>
              </p:cNvSpPr>
              <p:nvPr/>
            </p:nvSpPr>
            <p:spPr bwMode="auto">
              <a:xfrm>
                <a:off x="1630" y="3808"/>
                <a:ext cx="0" cy="208"/>
              </a:xfrm>
              <a:prstGeom prst="line">
                <a:avLst/>
              </a:prstGeom>
              <a:noFill/>
              <a:ln w="38100">
                <a:solidFill>
                  <a:srgbClr val="996600"/>
                </a:solidFill>
                <a:round/>
                <a:headEnd/>
                <a:tailEnd/>
              </a:ln>
              <a:effectLst/>
            </p:spPr>
            <p:txBody>
              <a:bodyPr>
                <a:spAutoFit/>
              </a:bodyPr>
              <a:lstStyle/>
              <a:p>
                <a:endParaRPr lang="en-US"/>
              </a:p>
            </p:txBody>
          </p:sp>
          <p:sp>
            <p:nvSpPr>
              <p:cNvPr id="72724" name="Line 20"/>
              <p:cNvSpPr>
                <a:spLocks noChangeShapeType="1"/>
              </p:cNvSpPr>
              <p:nvPr/>
            </p:nvSpPr>
            <p:spPr bwMode="auto">
              <a:xfrm>
                <a:off x="1725" y="3808"/>
                <a:ext cx="0" cy="208"/>
              </a:xfrm>
              <a:prstGeom prst="line">
                <a:avLst/>
              </a:prstGeom>
              <a:noFill/>
              <a:ln w="38100">
                <a:solidFill>
                  <a:srgbClr val="996600"/>
                </a:solidFill>
                <a:round/>
                <a:headEnd/>
                <a:tailEnd/>
              </a:ln>
              <a:effectLst/>
            </p:spPr>
            <p:txBody>
              <a:bodyPr>
                <a:spAutoFit/>
              </a:bodyPr>
              <a:lstStyle/>
              <a:p>
                <a:endParaRPr lang="en-US"/>
              </a:p>
            </p:txBody>
          </p:sp>
          <p:sp>
            <p:nvSpPr>
              <p:cNvPr id="72725" name="Line 21"/>
              <p:cNvSpPr>
                <a:spLocks noChangeShapeType="1"/>
              </p:cNvSpPr>
              <p:nvPr/>
            </p:nvSpPr>
            <p:spPr bwMode="auto">
              <a:xfrm>
                <a:off x="1820" y="3808"/>
                <a:ext cx="0" cy="208"/>
              </a:xfrm>
              <a:prstGeom prst="line">
                <a:avLst/>
              </a:prstGeom>
              <a:noFill/>
              <a:ln w="38100">
                <a:solidFill>
                  <a:srgbClr val="996600"/>
                </a:solidFill>
                <a:round/>
                <a:headEnd/>
                <a:tailEnd/>
              </a:ln>
              <a:effectLst/>
            </p:spPr>
            <p:txBody>
              <a:bodyPr>
                <a:spAutoFit/>
              </a:bodyPr>
              <a:lstStyle/>
              <a:p>
                <a:endParaRPr lang="en-US"/>
              </a:p>
            </p:txBody>
          </p:sp>
          <p:sp>
            <p:nvSpPr>
              <p:cNvPr id="72726" name="Line 22"/>
              <p:cNvSpPr>
                <a:spLocks noChangeShapeType="1"/>
              </p:cNvSpPr>
              <p:nvPr/>
            </p:nvSpPr>
            <p:spPr bwMode="auto">
              <a:xfrm>
                <a:off x="1915" y="3808"/>
                <a:ext cx="0" cy="208"/>
              </a:xfrm>
              <a:prstGeom prst="line">
                <a:avLst/>
              </a:prstGeom>
              <a:noFill/>
              <a:ln w="38100">
                <a:solidFill>
                  <a:srgbClr val="996600"/>
                </a:solidFill>
                <a:round/>
                <a:headEnd/>
                <a:tailEnd/>
              </a:ln>
              <a:effectLst/>
            </p:spPr>
            <p:txBody>
              <a:bodyPr>
                <a:spAutoFit/>
              </a:bodyPr>
              <a:lstStyle/>
              <a:p>
                <a:endParaRPr lang="en-US"/>
              </a:p>
            </p:txBody>
          </p:sp>
          <p:sp>
            <p:nvSpPr>
              <p:cNvPr id="72727" name="Line 23"/>
              <p:cNvSpPr>
                <a:spLocks noChangeShapeType="1"/>
              </p:cNvSpPr>
              <p:nvPr/>
            </p:nvSpPr>
            <p:spPr bwMode="auto">
              <a:xfrm>
                <a:off x="2010" y="3808"/>
                <a:ext cx="0" cy="208"/>
              </a:xfrm>
              <a:prstGeom prst="line">
                <a:avLst/>
              </a:prstGeom>
              <a:noFill/>
              <a:ln w="38100">
                <a:solidFill>
                  <a:srgbClr val="996600"/>
                </a:solidFill>
                <a:round/>
                <a:headEnd/>
                <a:tailEnd/>
              </a:ln>
              <a:effectLst/>
            </p:spPr>
            <p:txBody>
              <a:bodyPr>
                <a:spAutoFit/>
              </a:bodyPr>
              <a:lstStyle/>
              <a:p>
                <a:endParaRPr lang="en-US"/>
              </a:p>
            </p:txBody>
          </p:sp>
          <p:sp>
            <p:nvSpPr>
              <p:cNvPr id="72728" name="Line 24"/>
              <p:cNvSpPr>
                <a:spLocks noChangeShapeType="1"/>
              </p:cNvSpPr>
              <p:nvPr/>
            </p:nvSpPr>
            <p:spPr bwMode="auto">
              <a:xfrm>
                <a:off x="2105" y="3808"/>
                <a:ext cx="0" cy="208"/>
              </a:xfrm>
              <a:prstGeom prst="line">
                <a:avLst/>
              </a:prstGeom>
              <a:noFill/>
              <a:ln w="38100">
                <a:solidFill>
                  <a:srgbClr val="996600"/>
                </a:solidFill>
                <a:round/>
                <a:headEnd/>
                <a:tailEnd/>
              </a:ln>
              <a:effectLst/>
            </p:spPr>
            <p:txBody>
              <a:bodyPr>
                <a:spAutoFit/>
              </a:bodyPr>
              <a:lstStyle/>
              <a:p>
                <a:endParaRPr lang="en-US"/>
              </a:p>
            </p:txBody>
          </p:sp>
          <p:sp>
            <p:nvSpPr>
              <p:cNvPr id="72729" name="Line 25"/>
              <p:cNvSpPr>
                <a:spLocks noChangeShapeType="1"/>
              </p:cNvSpPr>
              <p:nvPr/>
            </p:nvSpPr>
            <p:spPr bwMode="auto">
              <a:xfrm>
                <a:off x="1536" y="3808"/>
                <a:ext cx="0" cy="208"/>
              </a:xfrm>
              <a:prstGeom prst="line">
                <a:avLst/>
              </a:prstGeom>
              <a:noFill/>
              <a:ln w="38100">
                <a:solidFill>
                  <a:srgbClr val="996600"/>
                </a:solidFill>
                <a:round/>
                <a:headEnd/>
                <a:tailEnd/>
              </a:ln>
              <a:effectLst/>
            </p:spPr>
            <p:txBody>
              <a:bodyPr>
                <a:spAutoFit/>
              </a:bodyPr>
              <a:lstStyle/>
              <a:p>
                <a:endParaRPr lang="en-US"/>
              </a:p>
            </p:txBody>
          </p:sp>
          <p:sp>
            <p:nvSpPr>
              <p:cNvPr id="72730" name="Line 26"/>
              <p:cNvSpPr>
                <a:spLocks noChangeShapeType="1"/>
              </p:cNvSpPr>
              <p:nvPr/>
            </p:nvSpPr>
            <p:spPr bwMode="auto">
              <a:xfrm>
                <a:off x="2200" y="3808"/>
                <a:ext cx="0" cy="208"/>
              </a:xfrm>
              <a:prstGeom prst="line">
                <a:avLst/>
              </a:prstGeom>
              <a:noFill/>
              <a:ln w="38100">
                <a:solidFill>
                  <a:srgbClr val="996600"/>
                </a:solidFill>
                <a:round/>
                <a:headEnd/>
                <a:tailEnd/>
              </a:ln>
              <a:effectLst/>
            </p:spPr>
            <p:txBody>
              <a:bodyPr>
                <a:spAutoFit/>
              </a:bodyPr>
              <a:lstStyle/>
              <a:p>
                <a:endParaRPr lang="en-US"/>
              </a:p>
            </p:txBody>
          </p:sp>
        </p:grpSp>
        <p:grpSp>
          <p:nvGrpSpPr>
            <p:cNvPr id="7" name="Group 27"/>
            <p:cNvGrpSpPr>
              <a:grpSpLocks/>
            </p:cNvGrpSpPr>
            <p:nvPr/>
          </p:nvGrpSpPr>
          <p:grpSpPr bwMode="auto">
            <a:xfrm>
              <a:off x="2109" y="2376"/>
              <a:ext cx="387" cy="99"/>
              <a:chOff x="1448" y="3800"/>
              <a:chExt cx="832" cy="216"/>
            </a:xfrm>
          </p:grpSpPr>
          <p:sp>
            <p:nvSpPr>
              <p:cNvPr id="72732" name="Rectangle 28"/>
              <p:cNvSpPr>
                <a:spLocks noChangeArrowheads="1"/>
              </p:cNvSpPr>
              <p:nvPr/>
            </p:nvSpPr>
            <p:spPr bwMode="auto">
              <a:xfrm>
                <a:off x="1448" y="3800"/>
                <a:ext cx="832" cy="216"/>
              </a:xfrm>
              <a:prstGeom prst="rect">
                <a:avLst/>
              </a:prstGeom>
              <a:solidFill>
                <a:srgbClr val="FFCC66"/>
              </a:solidFill>
              <a:ln w="38100" algn="ctr">
                <a:solidFill>
                  <a:srgbClr val="996600"/>
                </a:solidFill>
                <a:miter lim="800000"/>
                <a:headEnd/>
                <a:tailEnd/>
              </a:ln>
              <a:effectLst/>
            </p:spPr>
            <p:txBody>
              <a:bodyPr anchor="ctr">
                <a:spAutoFit/>
              </a:bodyPr>
              <a:lstStyle/>
              <a:p>
                <a:endParaRPr lang="en-US"/>
              </a:p>
            </p:txBody>
          </p:sp>
          <p:sp>
            <p:nvSpPr>
              <p:cNvPr id="72733" name="Line 29"/>
              <p:cNvSpPr>
                <a:spLocks noChangeShapeType="1"/>
              </p:cNvSpPr>
              <p:nvPr/>
            </p:nvSpPr>
            <p:spPr bwMode="auto">
              <a:xfrm>
                <a:off x="1630" y="3808"/>
                <a:ext cx="0" cy="208"/>
              </a:xfrm>
              <a:prstGeom prst="line">
                <a:avLst/>
              </a:prstGeom>
              <a:noFill/>
              <a:ln w="38100">
                <a:solidFill>
                  <a:srgbClr val="996600"/>
                </a:solidFill>
                <a:round/>
                <a:headEnd/>
                <a:tailEnd/>
              </a:ln>
              <a:effectLst/>
            </p:spPr>
            <p:txBody>
              <a:bodyPr>
                <a:spAutoFit/>
              </a:bodyPr>
              <a:lstStyle/>
              <a:p>
                <a:endParaRPr lang="en-US"/>
              </a:p>
            </p:txBody>
          </p:sp>
          <p:sp>
            <p:nvSpPr>
              <p:cNvPr id="72734" name="Line 30"/>
              <p:cNvSpPr>
                <a:spLocks noChangeShapeType="1"/>
              </p:cNvSpPr>
              <p:nvPr/>
            </p:nvSpPr>
            <p:spPr bwMode="auto">
              <a:xfrm>
                <a:off x="1725" y="3808"/>
                <a:ext cx="0" cy="208"/>
              </a:xfrm>
              <a:prstGeom prst="line">
                <a:avLst/>
              </a:prstGeom>
              <a:noFill/>
              <a:ln w="38100">
                <a:solidFill>
                  <a:srgbClr val="996600"/>
                </a:solidFill>
                <a:round/>
                <a:headEnd/>
                <a:tailEnd/>
              </a:ln>
              <a:effectLst/>
            </p:spPr>
            <p:txBody>
              <a:bodyPr>
                <a:spAutoFit/>
              </a:bodyPr>
              <a:lstStyle/>
              <a:p>
                <a:endParaRPr lang="en-US"/>
              </a:p>
            </p:txBody>
          </p:sp>
          <p:sp>
            <p:nvSpPr>
              <p:cNvPr id="72735" name="Line 31"/>
              <p:cNvSpPr>
                <a:spLocks noChangeShapeType="1"/>
              </p:cNvSpPr>
              <p:nvPr/>
            </p:nvSpPr>
            <p:spPr bwMode="auto">
              <a:xfrm>
                <a:off x="1820" y="3808"/>
                <a:ext cx="0" cy="208"/>
              </a:xfrm>
              <a:prstGeom prst="line">
                <a:avLst/>
              </a:prstGeom>
              <a:noFill/>
              <a:ln w="38100">
                <a:solidFill>
                  <a:srgbClr val="996600"/>
                </a:solidFill>
                <a:round/>
                <a:headEnd/>
                <a:tailEnd/>
              </a:ln>
              <a:effectLst/>
            </p:spPr>
            <p:txBody>
              <a:bodyPr>
                <a:spAutoFit/>
              </a:bodyPr>
              <a:lstStyle/>
              <a:p>
                <a:endParaRPr lang="en-US"/>
              </a:p>
            </p:txBody>
          </p:sp>
          <p:sp>
            <p:nvSpPr>
              <p:cNvPr id="72736" name="Line 32"/>
              <p:cNvSpPr>
                <a:spLocks noChangeShapeType="1"/>
              </p:cNvSpPr>
              <p:nvPr/>
            </p:nvSpPr>
            <p:spPr bwMode="auto">
              <a:xfrm>
                <a:off x="1915" y="3808"/>
                <a:ext cx="0" cy="208"/>
              </a:xfrm>
              <a:prstGeom prst="line">
                <a:avLst/>
              </a:prstGeom>
              <a:noFill/>
              <a:ln w="38100">
                <a:solidFill>
                  <a:srgbClr val="996600"/>
                </a:solidFill>
                <a:round/>
                <a:headEnd/>
                <a:tailEnd/>
              </a:ln>
              <a:effectLst/>
            </p:spPr>
            <p:txBody>
              <a:bodyPr>
                <a:spAutoFit/>
              </a:bodyPr>
              <a:lstStyle/>
              <a:p>
                <a:endParaRPr lang="en-US"/>
              </a:p>
            </p:txBody>
          </p:sp>
          <p:sp>
            <p:nvSpPr>
              <p:cNvPr id="72737" name="Line 33"/>
              <p:cNvSpPr>
                <a:spLocks noChangeShapeType="1"/>
              </p:cNvSpPr>
              <p:nvPr/>
            </p:nvSpPr>
            <p:spPr bwMode="auto">
              <a:xfrm>
                <a:off x="2010" y="3808"/>
                <a:ext cx="0" cy="208"/>
              </a:xfrm>
              <a:prstGeom prst="line">
                <a:avLst/>
              </a:prstGeom>
              <a:noFill/>
              <a:ln w="38100">
                <a:solidFill>
                  <a:srgbClr val="996600"/>
                </a:solidFill>
                <a:round/>
                <a:headEnd/>
                <a:tailEnd/>
              </a:ln>
              <a:effectLst/>
            </p:spPr>
            <p:txBody>
              <a:bodyPr>
                <a:spAutoFit/>
              </a:bodyPr>
              <a:lstStyle/>
              <a:p>
                <a:endParaRPr lang="en-US"/>
              </a:p>
            </p:txBody>
          </p:sp>
          <p:sp>
            <p:nvSpPr>
              <p:cNvPr id="72738" name="Line 34"/>
              <p:cNvSpPr>
                <a:spLocks noChangeShapeType="1"/>
              </p:cNvSpPr>
              <p:nvPr/>
            </p:nvSpPr>
            <p:spPr bwMode="auto">
              <a:xfrm>
                <a:off x="2105" y="3808"/>
                <a:ext cx="0" cy="208"/>
              </a:xfrm>
              <a:prstGeom prst="line">
                <a:avLst/>
              </a:prstGeom>
              <a:noFill/>
              <a:ln w="38100">
                <a:solidFill>
                  <a:srgbClr val="996600"/>
                </a:solidFill>
                <a:round/>
                <a:headEnd/>
                <a:tailEnd/>
              </a:ln>
              <a:effectLst/>
            </p:spPr>
            <p:txBody>
              <a:bodyPr>
                <a:spAutoFit/>
              </a:bodyPr>
              <a:lstStyle/>
              <a:p>
                <a:endParaRPr lang="en-US"/>
              </a:p>
            </p:txBody>
          </p:sp>
          <p:sp>
            <p:nvSpPr>
              <p:cNvPr id="72739" name="Line 35"/>
              <p:cNvSpPr>
                <a:spLocks noChangeShapeType="1"/>
              </p:cNvSpPr>
              <p:nvPr/>
            </p:nvSpPr>
            <p:spPr bwMode="auto">
              <a:xfrm>
                <a:off x="1536" y="3808"/>
                <a:ext cx="0" cy="208"/>
              </a:xfrm>
              <a:prstGeom prst="line">
                <a:avLst/>
              </a:prstGeom>
              <a:noFill/>
              <a:ln w="38100">
                <a:solidFill>
                  <a:srgbClr val="996600"/>
                </a:solidFill>
                <a:round/>
                <a:headEnd/>
                <a:tailEnd/>
              </a:ln>
              <a:effectLst/>
            </p:spPr>
            <p:txBody>
              <a:bodyPr>
                <a:spAutoFit/>
              </a:bodyPr>
              <a:lstStyle/>
              <a:p>
                <a:endParaRPr lang="en-US"/>
              </a:p>
            </p:txBody>
          </p:sp>
          <p:sp>
            <p:nvSpPr>
              <p:cNvPr id="72740" name="Line 36"/>
              <p:cNvSpPr>
                <a:spLocks noChangeShapeType="1"/>
              </p:cNvSpPr>
              <p:nvPr/>
            </p:nvSpPr>
            <p:spPr bwMode="auto">
              <a:xfrm>
                <a:off x="2200" y="3808"/>
                <a:ext cx="0" cy="208"/>
              </a:xfrm>
              <a:prstGeom prst="line">
                <a:avLst/>
              </a:prstGeom>
              <a:noFill/>
              <a:ln w="38100">
                <a:solidFill>
                  <a:srgbClr val="996600"/>
                </a:solidFill>
                <a:round/>
                <a:headEnd/>
                <a:tailEnd/>
              </a:ln>
              <a:effectLst/>
            </p:spPr>
            <p:txBody>
              <a:bodyPr>
                <a:spAutoFit/>
              </a:bodyPr>
              <a:lstStyle/>
              <a:p>
                <a:endParaRPr lang="en-US"/>
              </a:p>
            </p:txBody>
          </p:sp>
        </p:grpSp>
        <p:sp>
          <p:nvSpPr>
            <p:cNvPr id="72741" name="Line 37"/>
            <p:cNvSpPr>
              <a:spLocks noChangeShapeType="1"/>
            </p:cNvSpPr>
            <p:nvPr/>
          </p:nvSpPr>
          <p:spPr bwMode="auto">
            <a:xfrm flipH="1">
              <a:off x="1995" y="2229"/>
              <a:ext cx="643" cy="0"/>
            </a:xfrm>
            <a:prstGeom prst="line">
              <a:avLst/>
            </a:prstGeom>
            <a:noFill/>
            <a:ln w="38100">
              <a:solidFill>
                <a:srgbClr val="4D4D4D"/>
              </a:solidFill>
              <a:round/>
              <a:headEnd/>
              <a:tailEnd type="triangle" w="med" len="med"/>
            </a:ln>
            <a:effectLst/>
          </p:spPr>
          <p:txBody>
            <a:bodyPr/>
            <a:lstStyle/>
            <a:p>
              <a:endParaRPr lang="en-US"/>
            </a:p>
          </p:txBody>
        </p:sp>
        <p:sp>
          <p:nvSpPr>
            <p:cNvPr id="72742" name="Line 38"/>
            <p:cNvSpPr>
              <a:spLocks noChangeShapeType="1"/>
            </p:cNvSpPr>
            <p:nvPr/>
          </p:nvSpPr>
          <p:spPr bwMode="auto">
            <a:xfrm>
              <a:off x="1961" y="2424"/>
              <a:ext cx="656" cy="0"/>
            </a:xfrm>
            <a:prstGeom prst="line">
              <a:avLst/>
            </a:prstGeom>
            <a:noFill/>
            <a:ln w="38100">
              <a:solidFill>
                <a:srgbClr val="4D4D4D"/>
              </a:solidFill>
              <a:round/>
              <a:headEnd/>
              <a:tailEnd type="triangle" w="med" len="med"/>
            </a:ln>
            <a:effectLst/>
          </p:spPr>
          <p:txBody>
            <a:bodyPr/>
            <a:lstStyle/>
            <a:p>
              <a:endParaRPr lang="en-US"/>
            </a:p>
          </p:txBody>
        </p:sp>
      </p:grpSp>
      <p:sp>
        <p:nvSpPr>
          <p:cNvPr id="72706" name="Rectangle 2"/>
          <p:cNvSpPr>
            <a:spLocks noGrp="1" noChangeArrowheads="1"/>
          </p:cNvSpPr>
          <p:nvPr>
            <p:ph type="title"/>
          </p:nvPr>
        </p:nvSpPr>
        <p:spPr/>
        <p:txBody>
          <a:bodyPr/>
          <a:lstStyle/>
          <a:p>
            <a:r>
              <a:rPr lang="en-US" smtClean="0"/>
              <a:t>WSN:  Test Architecture</a:t>
            </a:r>
          </a:p>
        </p:txBody>
      </p:sp>
      <p:grpSp>
        <p:nvGrpSpPr>
          <p:cNvPr id="8" name="Group 15"/>
          <p:cNvGrpSpPr>
            <a:grpSpLocks/>
          </p:cNvGrpSpPr>
          <p:nvPr/>
        </p:nvGrpSpPr>
        <p:grpSpPr bwMode="auto">
          <a:xfrm>
            <a:off x="271463" y="2008188"/>
            <a:ext cx="2719387" cy="3341687"/>
            <a:chOff x="973" y="1152"/>
            <a:chExt cx="2004" cy="2328"/>
          </a:xfrm>
        </p:grpSpPr>
        <p:sp>
          <p:nvSpPr>
            <p:cNvPr id="72709" name="Rectangle 5"/>
            <p:cNvSpPr>
              <a:spLocks noChangeArrowheads="1"/>
            </p:cNvSpPr>
            <p:nvPr/>
          </p:nvSpPr>
          <p:spPr bwMode="auto">
            <a:xfrm>
              <a:off x="1210" y="1152"/>
              <a:ext cx="1616" cy="600"/>
            </a:xfrm>
            <a:prstGeom prst="rect">
              <a:avLst/>
            </a:prstGeom>
            <a:solidFill>
              <a:srgbClr val="036A66"/>
            </a:solidFill>
            <a:ln w="9525" algn="ctr">
              <a:noFill/>
              <a:miter lim="800000"/>
              <a:headEnd/>
              <a:tailEnd/>
            </a:ln>
            <a:effectLst/>
          </p:spPr>
          <p:txBody>
            <a:bodyPr wrap="none" anchor="ctr"/>
            <a:lstStyle/>
            <a:p>
              <a:pPr marL="742950" indent="-285750" algn="ctr">
                <a:lnSpc>
                  <a:spcPct val="90000"/>
                </a:lnSpc>
                <a:spcBef>
                  <a:spcPct val="20000"/>
                </a:spcBef>
              </a:pPr>
              <a:r>
                <a:rPr lang="en-US" b="1" i="0">
                  <a:solidFill>
                    <a:schemeClr val="accent2"/>
                  </a:solidFill>
                  <a:latin typeface="Arial" pitchFamily="34" charset="0"/>
                </a:rPr>
                <a:t>Upper Tester     </a:t>
              </a:r>
            </a:p>
          </p:txBody>
        </p:sp>
        <p:sp>
          <p:nvSpPr>
            <p:cNvPr id="72710" name="Rectangle 6"/>
            <p:cNvSpPr>
              <a:spLocks noChangeArrowheads="1"/>
            </p:cNvSpPr>
            <p:nvPr/>
          </p:nvSpPr>
          <p:spPr bwMode="auto">
            <a:xfrm>
              <a:off x="1234" y="2880"/>
              <a:ext cx="1616" cy="600"/>
            </a:xfrm>
            <a:prstGeom prst="rect">
              <a:avLst/>
            </a:prstGeom>
            <a:solidFill>
              <a:srgbClr val="036A66"/>
            </a:solidFill>
            <a:ln w="9525" algn="ctr">
              <a:noFill/>
              <a:miter lim="800000"/>
              <a:headEnd/>
              <a:tailEnd/>
            </a:ln>
            <a:effectLst/>
          </p:spPr>
          <p:txBody>
            <a:bodyPr wrap="none" anchor="ctr"/>
            <a:lstStyle/>
            <a:p>
              <a:pPr marL="742950" indent="-285750" algn="ctr">
                <a:lnSpc>
                  <a:spcPct val="90000"/>
                </a:lnSpc>
                <a:spcBef>
                  <a:spcPct val="20000"/>
                </a:spcBef>
              </a:pPr>
              <a:r>
                <a:rPr lang="en-US" b="1" i="0">
                  <a:solidFill>
                    <a:schemeClr val="accent2"/>
                  </a:solidFill>
                  <a:latin typeface="Arial" pitchFamily="34" charset="0"/>
                </a:rPr>
                <a:t>Lower Tester     </a:t>
              </a:r>
            </a:p>
          </p:txBody>
        </p:sp>
        <p:sp>
          <p:nvSpPr>
            <p:cNvPr id="72711" name="Rectangle 7"/>
            <p:cNvSpPr>
              <a:spLocks noChangeArrowheads="1"/>
            </p:cNvSpPr>
            <p:nvPr/>
          </p:nvSpPr>
          <p:spPr bwMode="auto">
            <a:xfrm>
              <a:off x="2666" y="1152"/>
              <a:ext cx="311" cy="2328"/>
            </a:xfrm>
            <a:prstGeom prst="rect">
              <a:avLst/>
            </a:prstGeom>
            <a:solidFill>
              <a:srgbClr val="036A66"/>
            </a:solidFill>
            <a:ln w="9525" algn="ctr">
              <a:noFill/>
              <a:miter lim="800000"/>
              <a:headEnd/>
              <a:tailEnd/>
            </a:ln>
            <a:effectLst/>
          </p:spPr>
          <p:txBody>
            <a:bodyPr wrap="none" anchor="ctr"/>
            <a:lstStyle/>
            <a:p>
              <a:pPr marL="742950" indent="-285750" algn="ctr">
                <a:lnSpc>
                  <a:spcPct val="90000"/>
                </a:lnSpc>
                <a:spcBef>
                  <a:spcPct val="20000"/>
                </a:spcBef>
              </a:pPr>
              <a:endParaRPr lang="en-US" b="1" i="0">
                <a:solidFill>
                  <a:schemeClr val="accent2"/>
                </a:solidFill>
                <a:latin typeface="Arial" pitchFamily="34" charset="0"/>
              </a:endParaRPr>
            </a:p>
          </p:txBody>
        </p:sp>
        <p:sp>
          <p:nvSpPr>
            <p:cNvPr id="72712" name="Rectangle 8"/>
            <p:cNvSpPr>
              <a:spLocks noChangeArrowheads="1"/>
            </p:cNvSpPr>
            <p:nvPr/>
          </p:nvSpPr>
          <p:spPr bwMode="auto">
            <a:xfrm>
              <a:off x="973" y="1847"/>
              <a:ext cx="1616" cy="920"/>
            </a:xfrm>
            <a:prstGeom prst="rect">
              <a:avLst/>
            </a:prstGeom>
            <a:solidFill>
              <a:schemeClr val="bg2"/>
            </a:solidFill>
            <a:ln w="9525" algn="ctr">
              <a:noFill/>
              <a:miter lim="800000"/>
              <a:headEnd/>
              <a:tailEnd/>
            </a:ln>
            <a:effectLst/>
          </p:spPr>
          <p:txBody>
            <a:bodyPr wrap="none" anchor="ctr"/>
            <a:lstStyle/>
            <a:p>
              <a:pPr marL="742950" indent="-285750" algn="ctr">
                <a:lnSpc>
                  <a:spcPct val="90000"/>
                </a:lnSpc>
                <a:spcBef>
                  <a:spcPct val="20000"/>
                </a:spcBef>
              </a:pPr>
              <a:r>
                <a:rPr lang="en-US" b="1" i="0">
                  <a:solidFill>
                    <a:srgbClr val="990033"/>
                  </a:solidFill>
                  <a:latin typeface="Arial" pitchFamily="34" charset="0"/>
                </a:rPr>
                <a:t>GMAC layer:    </a:t>
              </a:r>
            </a:p>
            <a:p>
              <a:pPr marL="742950" indent="-285750" algn="ctr">
                <a:lnSpc>
                  <a:spcPct val="90000"/>
                </a:lnSpc>
                <a:spcBef>
                  <a:spcPct val="20000"/>
                </a:spcBef>
              </a:pPr>
              <a:r>
                <a:rPr lang="en-US" b="1">
                  <a:solidFill>
                    <a:srgbClr val="990033"/>
                  </a:solidFill>
                  <a:latin typeface="Arial" pitchFamily="34" charset="0"/>
                </a:rPr>
                <a:t>Software    </a:t>
              </a:r>
              <a:r>
                <a:rPr lang="en-US" b="1" i="0">
                  <a:solidFill>
                    <a:srgbClr val="990033"/>
                  </a:solidFill>
                  <a:latin typeface="Arial" pitchFamily="34" charset="0"/>
                </a:rPr>
                <a:t> </a:t>
              </a:r>
            </a:p>
          </p:txBody>
        </p:sp>
        <p:sp>
          <p:nvSpPr>
            <p:cNvPr id="72713" name="Oval 9"/>
            <p:cNvSpPr>
              <a:spLocks noChangeArrowheads="1"/>
            </p:cNvSpPr>
            <p:nvPr/>
          </p:nvSpPr>
          <p:spPr bwMode="auto">
            <a:xfrm>
              <a:off x="1677" y="1672"/>
              <a:ext cx="482" cy="267"/>
            </a:xfrm>
            <a:prstGeom prst="ellipse">
              <a:avLst/>
            </a:prstGeom>
            <a:solidFill>
              <a:schemeClr val="tx1"/>
            </a:solidFill>
            <a:ln w="9525" algn="ctr">
              <a:noFill/>
              <a:round/>
              <a:headEnd/>
              <a:tailEnd/>
            </a:ln>
            <a:effectLst/>
          </p:spPr>
          <p:txBody>
            <a:bodyPr wrap="none" anchor="ctr"/>
            <a:lstStyle/>
            <a:p>
              <a:endParaRPr lang="en-US"/>
            </a:p>
          </p:txBody>
        </p:sp>
        <p:sp>
          <p:nvSpPr>
            <p:cNvPr id="72714" name="Oval 10"/>
            <p:cNvSpPr>
              <a:spLocks noChangeArrowheads="1"/>
            </p:cNvSpPr>
            <p:nvPr/>
          </p:nvSpPr>
          <p:spPr bwMode="auto">
            <a:xfrm>
              <a:off x="1682" y="2707"/>
              <a:ext cx="482" cy="267"/>
            </a:xfrm>
            <a:prstGeom prst="ellipse">
              <a:avLst/>
            </a:prstGeom>
            <a:solidFill>
              <a:schemeClr val="tx1"/>
            </a:solidFill>
            <a:ln w="9525" algn="ctr">
              <a:noFill/>
              <a:round/>
              <a:headEnd/>
              <a:tailEnd/>
            </a:ln>
            <a:effectLst/>
          </p:spPr>
          <p:txBody>
            <a:bodyPr wrap="none" anchor="ctr"/>
            <a:lstStyle/>
            <a:p>
              <a:endParaRPr lang="en-US"/>
            </a:p>
          </p:txBody>
        </p:sp>
      </p:grpSp>
      <p:grpSp>
        <p:nvGrpSpPr>
          <p:cNvPr id="9" name="Group 41"/>
          <p:cNvGrpSpPr>
            <a:grpSpLocks/>
          </p:cNvGrpSpPr>
          <p:nvPr/>
        </p:nvGrpSpPr>
        <p:grpSpPr bwMode="auto">
          <a:xfrm>
            <a:off x="6415086" y="2208213"/>
            <a:ext cx="2528886" cy="2941637"/>
            <a:chOff x="3526" y="1410"/>
            <a:chExt cx="1593" cy="1853"/>
          </a:xfrm>
        </p:grpSpPr>
        <p:sp>
          <p:nvSpPr>
            <p:cNvPr id="72716" name="Rectangle 12"/>
            <p:cNvSpPr>
              <a:spLocks noChangeArrowheads="1"/>
            </p:cNvSpPr>
            <p:nvPr/>
          </p:nvSpPr>
          <p:spPr bwMode="auto">
            <a:xfrm>
              <a:off x="3654" y="1410"/>
              <a:ext cx="1465" cy="1853"/>
            </a:xfrm>
            <a:prstGeom prst="rect">
              <a:avLst/>
            </a:prstGeom>
            <a:solidFill>
              <a:srgbClr val="990033"/>
            </a:solidFill>
            <a:ln w="9525" algn="ctr">
              <a:noFill/>
              <a:miter lim="800000"/>
              <a:headEnd/>
              <a:tailEnd/>
            </a:ln>
            <a:effectLst/>
          </p:spPr>
          <p:txBody>
            <a:bodyPr wrap="none" anchor="ctr"/>
            <a:lstStyle/>
            <a:p>
              <a:pPr marL="742950" indent="-285750" algn="ctr">
                <a:lnSpc>
                  <a:spcPct val="90000"/>
                </a:lnSpc>
                <a:spcBef>
                  <a:spcPct val="20000"/>
                </a:spcBef>
              </a:pPr>
              <a:r>
                <a:rPr lang="en-US" b="1" i="0">
                  <a:solidFill>
                    <a:srgbClr val="DDD0BB"/>
                  </a:solidFill>
                  <a:latin typeface="Arial" pitchFamily="34" charset="0"/>
                </a:rPr>
                <a:t>  </a:t>
              </a:r>
            </a:p>
          </p:txBody>
        </p:sp>
        <p:sp>
          <p:nvSpPr>
            <p:cNvPr id="72717" name="Text Box 13"/>
            <p:cNvSpPr txBox="1">
              <a:spLocks noChangeArrowheads="1"/>
            </p:cNvSpPr>
            <p:nvPr/>
          </p:nvSpPr>
          <p:spPr bwMode="auto">
            <a:xfrm>
              <a:off x="3526" y="1593"/>
              <a:ext cx="1523" cy="1314"/>
            </a:xfrm>
            <a:prstGeom prst="rect">
              <a:avLst/>
            </a:prstGeom>
            <a:noFill/>
            <a:ln w="9525" algn="ctr">
              <a:noFill/>
              <a:miter lim="800000"/>
              <a:headEnd/>
              <a:tailEnd/>
            </a:ln>
            <a:effectLst/>
          </p:spPr>
          <p:txBody>
            <a:bodyPr wrap="none">
              <a:spAutoFit/>
            </a:bodyPr>
            <a:lstStyle/>
            <a:p>
              <a:pPr marL="742950" indent="-285750">
                <a:lnSpc>
                  <a:spcPct val="110000"/>
                </a:lnSpc>
                <a:spcBef>
                  <a:spcPct val="20000"/>
                </a:spcBef>
              </a:pPr>
              <a:r>
                <a:rPr lang="en-US" b="1" dirty="0">
                  <a:solidFill>
                    <a:srgbClr val="DDD0BB"/>
                  </a:solidFill>
                  <a:latin typeface="Arial" pitchFamily="34" charset="0"/>
                </a:rPr>
                <a:t>	</a:t>
              </a:r>
              <a:r>
                <a:rPr lang="en-US" b="1" dirty="0">
                  <a:solidFill>
                    <a:srgbClr val="ECE4D8"/>
                  </a:solidFill>
                  <a:latin typeface="Arial" pitchFamily="34" charset="0"/>
                </a:rPr>
                <a:t>Model-Based</a:t>
              </a:r>
              <a:br>
                <a:rPr lang="en-US" b="1" dirty="0">
                  <a:solidFill>
                    <a:srgbClr val="ECE4D8"/>
                  </a:solidFill>
                  <a:latin typeface="Arial" pitchFamily="34" charset="0"/>
                </a:rPr>
              </a:br>
              <a:r>
                <a:rPr lang="en-US" b="1" dirty="0">
                  <a:solidFill>
                    <a:srgbClr val="ECE4D8"/>
                  </a:solidFill>
                  <a:latin typeface="Arial" pitchFamily="34" charset="0"/>
                </a:rPr>
                <a:t>Test Tool:</a:t>
              </a:r>
              <a:br>
                <a:rPr lang="en-US" b="1" dirty="0">
                  <a:solidFill>
                    <a:srgbClr val="ECE4D8"/>
                  </a:solidFill>
                  <a:latin typeface="Arial" pitchFamily="34" charset="0"/>
                </a:rPr>
              </a:br>
              <a:endParaRPr lang="en-US" b="1" dirty="0">
                <a:solidFill>
                  <a:srgbClr val="ECE4D8"/>
                </a:solidFill>
                <a:latin typeface="Arial" pitchFamily="34" charset="0"/>
              </a:endParaRPr>
            </a:p>
            <a:p>
              <a:pPr marL="742950" indent="-285750">
                <a:lnSpc>
                  <a:spcPct val="110000"/>
                </a:lnSpc>
                <a:spcBef>
                  <a:spcPct val="20000"/>
                </a:spcBef>
                <a:buFontTx/>
                <a:buChar char="•"/>
              </a:pPr>
              <a:r>
                <a:rPr lang="en-US" b="1" i="0" dirty="0" err="1" smtClean="0">
                  <a:solidFill>
                    <a:srgbClr val="ECE4D8"/>
                  </a:solidFill>
                  <a:latin typeface="Arial" pitchFamily="34" charset="0"/>
                </a:rPr>
                <a:t>TorXakis</a:t>
              </a:r>
              <a:endParaRPr lang="en-US" b="1" i="0" dirty="0" smtClean="0">
                <a:solidFill>
                  <a:srgbClr val="DDD0BB"/>
                </a:solidFill>
                <a:latin typeface="Arial" pitchFamily="34" charset="0"/>
              </a:endParaRPr>
            </a:p>
            <a:p>
              <a:pPr marL="742950" indent="-285750">
                <a:lnSpc>
                  <a:spcPct val="110000"/>
                </a:lnSpc>
                <a:spcBef>
                  <a:spcPct val="20000"/>
                </a:spcBef>
                <a:buFontTx/>
                <a:buChar char="•"/>
              </a:pPr>
              <a:r>
                <a:rPr lang="en-US" b="1" i="0" dirty="0" err="1" smtClean="0">
                  <a:solidFill>
                    <a:srgbClr val="AC8D5A"/>
                  </a:solidFill>
                  <a:latin typeface="Arial" pitchFamily="34" charset="0"/>
                </a:rPr>
                <a:t>JTorX</a:t>
              </a:r>
              <a:endParaRPr lang="en-US" b="1" i="0" dirty="0" smtClean="0">
                <a:solidFill>
                  <a:srgbClr val="AC8D5A"/>
                </a:solidFill>
                <a:latin typeface="Arial" pitchFamily="34" charset="0"/>
              </a:endParaRPr>
            </a:p>
            <a:p>
              <a:pPr marL="742950" indent="-285750">
                <a:lnSpc>
                  <a:spcPct val="110000"/>
                </a:lnSpc>
                <a:spcBef>
                  <a:spcPct val="20000"/>
                </a:spcBef>
                <a:buFontTx/>
                <a:buChar char="•"/>
              </a:pPr>
              <a:r>
                <a:rPr lang="en-US" b="1" i="0" dirty="0" err="1" smtClean="0">
                  <a:solidFill>
                    <a:srgbClr val="AC8D5A"/>
                  </a:solidFill>
                  <a:latin typeface="Arial" pitchFamily="34" charset="0"/>
                </a:rPr>
                <a:t>Uppaal-Tron</a:t>
              </a:r>
              <a:endParaRPr lang="en-US" b="1" i="0" dirty="0">
                <a:solidFill>
                  <a:srgbClr val="AC8D5A"/>
                </a:solidFill>
                <a:latin typeface="Arial" pitchFamily="34" charset="0"/>
              </a:endParaRPr>
            </a:p>
          </p:txBody>
        </p:sp>
      </p:grpSp>
      <p:sp>
        <p:nvSpPr>
          <p:cNvPr id="72743" name="Text Box 39"/>
          <p:cNvSpPr txBox="1">
            <a:spLocks noChangeArrowheads="1"/>
          </p:cNvSpPr>
          <p:nvPr/>
        </p:nvSpPr>
        <p:spPr bwMode="auto">
          <a:xfrm>
            <a:off x="2498725" y="4005263"/>
            <a:ext cx="1330325" cy="312737"/>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sz="1600">
                <a:solidFill>
                  <a:srgbClr val="996600"/>
                </a:solidFill>
                <a:latin typeface="Arial" pitchFamily="34" charset="0"/>
              </a:rPr>
              <a:t>sockets</a:t>
            </a:r>
          </a:p>
        </p:txBody>
      </p:sp>
      <p:sp>
        <p:nvSpPr>
          <p:cNvPr id="72746" name="Rectangle 42"/>
          <p:cNvSpPr>
            <a:spLocks noChangeArrowheads="1"/>
          </p:cNvSpPr>
          <p:nvPr/>
        </p:nvSpPr>
        <p:spPr bwMode="auto">
          <a:xfrm>
            <a:off x="3881438" y="2508250"/>
            <a:ext cx="1843087" cy="2341563"/>
          </a:xfrm>
          <a:prstGeom prst="rect">
            <a:avLst/>
          </a:prstGeom>
          <a:solidFill>
            <a:schemeClr val="accent1"/>
          </a:solidFill>
          <a:ln w="9525" algn="ctr">
            <a:noFill/>
            <a:miter lim="800000"/>
            <a:headEnd/>
            <a:tailEnd/>
          </a:ln>
          <a:effectLst/>
        </p:spPr>
        <p:txBody>
          <a:bodyPr wrap="none" anchor="ctr"/>
          <a:lstStyle/>
          <a:p>
            <a:r>
              <a:rPr lang="en-US" sz="2000" b="1" i="0">
                <a:solidFill>
                  <a:srgbClr val="000066"/>
                </a:solidFill>
                <a:latin typeface="Arial" pitchFamily="34" charset="0"/>
              </a:rPr>
              <a:t>     Adapter</a:t>
            </a:r>
          </a:p>
          <a:p>
            <a:pPr>
              <a:buFontTx/>
              <a:buChar char="•"/>
            </a:pPr>
            <a:endParaRPr lang="en-US" sz="2000" b="1" i="0">
              <a:solidFill>
                <a:srgbClr val="000066"/>
              </a:solidFill>
              <a:latin typeface="Arial" pitchFamily="34" charset="0"/>
            </a:endParaRPr>
          </a:p>
          <a:p>
            <a:pPr>
              <a:buFontTx/>
              <a:buChar char="•"/>
            </a:pPr>
            <a:r>
              <a:rPr lang="en-US" i="0">
                <a:solidFill>
                  <a:srgbClr val="000066"/>
                </a:solidFill>
                <a:latin typeface="Arial" pitchFamily="34" charset="0"/>
              </a:rPr>
              <a:t>  transform</a:t>
            </a:r>
            <a:br>
              <a:rPr lang="en-US" i="0">
                <a:solidFill>
                  <a:srgbClr val="000066"/>
                </a:solidFill>
                <a:latin typeface="Arial" pitchFamily="34" charset="0"/>
              </a:rPr>
            </a:br>
            <a:r>
              <a:rPr lang="en-US" i="0">
                <a:solidFill>
                  <a:srgbClr val="000066"/>
                </a:solidFill>
                <a:latin typeface="Arial" pitchFamily="34" charset="0"/>
              </a:rPr>
              <a:t>   messages</a:t>
            </a:r>
          </a:p>
          <a:p>
            <a:pPr>
              <a:buFontTx/>
              <a:buChar char="•"/>
            </a:pPr>
            <a:r>
              <a:rPr lang="en-US" i="0">
                <a:solidFill>
                  <a:srgbClr val="000066"/>
                </a:solidFill>
                <a:latin typeface="Arial" pitchFamily="34" charset="0"/>
              </a:rPr>
              <a:t>  synchronize</a:t>
            </a:r>
            <a:br>
              <a:rPr lang="en-US" i="0">
                <a:solidFill>
                  <a:srgbClr val="000066"/>
                </a:solidFill>
                <a:latin typeface="Arial" pitchFamily="34" charset="0"/>
              </a:rPr>
            </a:br>
            <a:r>
              <a:rPr lang="en-US" i="0">
                <a:solidFill>
                  <a:srgbClr val="000066"/>
                </a:solidFill>
                <a:latin typeface="Arial" pitchFamily="34" charset="0"/>
              </a:rPr>
              <a:t>   simulated</a:t>
            </a:r>
            <a:br>
              <a:rPr lang="en-US" i="0">
                <a:solidFill>
                  <a:srgbClr val="000066"/>
                </a:solidFill>
                <a:latin typeface="Arial" pitchFamily="34" charset="0"/>
              </a:rPr>
            </a:br>
            <a:r>
              <a:rPr lang="en-US" i="0">
                <a:solidFill>
                  <a:srgbClr val="000066"/>
                </a:solidFill>
                <a:latin typeface="Arial" pitchFamily="34" charset="0"/>
              </a:rPr>
              <a:t>   time</a:t>
            </a:r>
          </a:p>
        </p:txBody>
      </p:sp>
      <p:sp>
        <p:nvSpPr>
          <p:cNvPr id="72795" name="Text Box 91"/>
          <p:cNvSpPr txBox="1">
            <a:spLocks noChangeArrowheads="1"/>
          </p:cNvSpPr>
          <p:nvPr/>
        </p:nvSpPr>
        <p:spPr bwMode="auto">
          <a:xfrm>
            <a:off x="5224463" y="4005263"/>
            <a:ext cx="1330325" cy="312737"/>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sz="1600">
                <a:solidFill>
                  <a:srgbClr val="996600"/>
                </a:solidFill>
                <a:latin typeface="Arial" pitchFamily="34" charset="0"/>
              </a:rPr>
              <a:t>sockets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a:noFill/>
        </p:spPr>
        <p:txBody>
          <a:bodyPr/>
          <a:lstStyle/>
          <a:p>
            <a:r>
              <a:rPr lang="en-US"/>
              <a:t>   </a:t>
            </a:r>
            <a:fld id="{2EB8F810-ADFA-4176-9064-9D5C1969535E}" type="slidenum">
              <a:rPr lang="en-US"/>
              <a:pPr/>
              <a:t>64</a:t>
            </a:fld>
            <a:endParaRPr lang="en-US"/>
          </a:p>
        </p:txBody>
      </p:sp>
      <p:pic>
        <p:nvPicPr>
          <p:cNvPr id="9220" name="Picture 2"/>
          <p:cNvPicPr>
            <a:picLocks noChangeAspect="1" noChangeArrowheads="1"/>
          </p:cNvPicPr>
          <p:nvPr/>
        </p:nvPicPr>
        <p:blipFill>
          <a:blip r:embed="rId4" cstate="print"/>
          <a:srcRect/>
          <a:stretch>
            <a:fillRect/>
          </a:stretch>
        </p:blipFill>
        <p:spPr bwMode="auto">
          <a:xfrm>
            <a:off x="347663" y="1930400"/>
            <a:ext cx="3649662" cy="4695825"/>
          </a:xfrm>
          <a:prstGeom prst="rect">
            <a:avLst/>
          </a:prstGeom>
          <a:noFill/>
          <a:ln w="9525">
            <a:noFill/>
            <a:miter lim="800000"/>
            <a:headEnd/>
            <a:tailEnd/>
          </a:ln>
        </p:spPr>
      </p:pic>
      <p:sp>
        <p:nvSpPr>
          <p:cNvPr id="9221" name="Rectangle 3"/>
          <p:cNvSpPr>
            <a:spLocks noGrp="1" noChangeArrowheads="1"/>
          </p:cNvSpPr>
          <p:nvPr>
            <p:ph type="title"/>
          </p:nvPr>
        </p:nvSpPr>
        <p:spPr/>
        <p:txBody>
          <a:bodyPr/>
          <a:lstStyle/>
          <a:p>
            <a:r>
              <a:rPr lang="nl-NL" smtClean="0"/>
              <a:t>Models</a:t>
            </a:r>
          </a:p>
        </p:txBody>
      </p:sp>
      <p:pic>
        <p:nvPicPr>
          <p:cNvPr id="9222" name="Picture 4"/>
          <p:cNvPicPr>
            <a:picLocks noChangeAspect="1" noChangeArrowheads="1"/>
          </p:cNvPicPr>
          <p:nvPr/>
        </p:nvPicPr>
        <p:blipFill>
          <a:blip r:embed="rId5" cstate="print">
            <a:lum bright="-26000" contrast="38000"/>
          </a:blip>
          <a:srcRect/>
          <a:stretch>
            <a:fillRect/>
          </a:stretch>
        </p:blipFill>
        <p:spPr bwMode="auto">
          <a:xfrm>
            <a:off x="309563" y="1854200"/>
            <a:ext cx="3878262" cy="3708400"/>
          </a:xfrm>
          <a:prstGeom prst="rect">
            <a:avLst/>
          </a:prstGeom>
          <a:noFill/>
          <a:ln w="12700">
            <a:noFill/>
            <a:miter lim="800000"/>
            <a:headEnd/>
            <a:tailEnd/>
          </a:ln>
        </p:spPr>
      </p:pic>
      <p:pic>
        <p:nvPicPr>
          <p:cNvPr id="9223" name="Picture 5" descr="image002"/>
          <p:cNvPicPr>
            <a:picLocks noChangeAspect="1" noChangeArrowheads="1"/>
          </p:cNvPicPr>
          <p:nvPr/>
        </p:nvPicPr>
        <p:blipFill>
          <a:blip r:embed="rId6" cstate="print"/>
          <a:srcRect/>
          <a:stretch>
            <a:fillRect/>
          </a:stretch>
        </p:blipFill>
        <p:spPr bwMode="auto">
          <a:xfrm>
            <a:off x="5072063" y="4159250"/>
            <a:ext cx="3571875" cy="2208213"/>
          </a:xfrm>
          <a:prstGeom prst="rect">
            <a:avLst/>
          </a:prstGeom>
          <a:noFill/>
          <a:ln w="9525">
            <a:noFill/>
            <a:miter lim="800000"/>
            <a:headEnd/>
            <a:tailEnd/>
          </a:ln>
        </p:spPr>
      </p:pic>
      <p:grpSp>
        <p:nvGrpSpPr>
          <p:cNvPr id="9224" name="Group 6"/>
          <p:cNvGrpSpPr>
            <a:grpSpLocks/>
          </p:cNvGrpSpPr>
          <p:nvPr/>
        </p:nvGrpSpPr>
        <p:grpSpPr bwMode="auto">
          <a:xfrm>
            <a:off x="4418013" y="2276475"/>
            <a:ext cx="4532312" cy="2841625"/>
            <a:chOff x="2783" y="1434"/>
            <a:chExt cx="2855" cy="1790"/>
          </a:xfrm>
        </p:grpSpPr>
        <p:sp>
          <p:nvSpPr>
            <p:cNvPr id="9227" name="Rectangle 7"/>
            <p:cNvSpPr>
              <a:spLocks noChangeArrowheads="1"/>
            </p:cNvSpPr>
            <p:nvPr/>
          </p:nvSpPr>
          <p:spPr bwMode="auto">
            <a:xfrm>
              <a:off x="2783" y="1458"/>
              <a:ext cx="2855" cy="1766"/>
            </a:xfrm>
            <a:prstGeom prst="rect">
              <a:avLst/>
            </a:prstGeom>
            <a:solidFill>
              <a:schemeClr val="bg1"/>
            </a:solidFill>
            <a:ln w="9525" algn="ctr">
              <a:noFill/>
              <a:miter lim="800000"/>
              <a:headEnd/>
              <a:tailEnd/>
            </a:ln>
          </p:spPr>
          <p:txBody>
            <a:bodyPr wrap="none" anchor="ctr"/>
            <a:lstStyle/>
            <a:p>
              <a:endParaRPr lang="en-US"/>
            </a:p>
          </p:txBody>
        </p:sp>
        <p:graphicFrame>
          <p:nvGraphicFramePr>
            <p:cNvPr id="9218" name="Object 8"/>
            <p:cNvGraphicFramePr>
              <a:graphicFrameLocks noChangeAspect="1"/>
            </p:cNvGraphicFramePr>
            <p:nvPr/>
          </p:nvGraphicFramePr>
          <p:xfrm>
            <a:off x="2832" y="1434"/>
            <a:ext cx="2685" cy="1735"/>
          </p:xfrm>
          <a:graphic>
            <a:graphicData uri="http://schemas.openxmlformats.org/presentationml/2006/ole">
              <p:oleObj spid="_x0000_s9218" name="Visio" r:id="rId7" imgW="2631376" imgH="1926146" progId="">
                <p:embed/>
              </p:oleObj>
            </a:graphicData>
          </a:graphic>
        </p:graphicFrame>
      </p:grpSp>
      <p:sp>
        <p:nvSpPr>
          <p:cNvPr id="9225" name="Text Box 9"/>
          <p:cNvSpPr txBox="1">
            <a:spLocks noChangeArrowheads="1"/>
          </p:cNvSpPr>
          <p:nvPr/>
        </p:nvSpPr>
        <p:spPr bwMode="auto">
          <a:xfrm>
            <a:off x="8027988" y="6232525"/>
            <a:ext cx="738187" cy="214313"/>
          </a:xfrm>
          <a:prstGeom prst="rect">
            <a:avLst/>
          </a:prstGeom>
          <a:noFill/>
          <a:ln w="9525" algn="ctr">
            <a:noFill/>
            <a:miter lim="800000"/>
            <a:headEnd/>
            <a:tailEnd/>
          </a:ln>
        </p:spPr>
        <p:txBody>
          <a:bodyPr wrap="none">
            <a:spAutoFit/>
          </a:bodyPr>
          <a:lstStyle/>
          <a:p>
            <a:r>
              <a:rPr lang="en-US" sz="800" i="0">
                <a:latin typeface="Arial" pitchFamily="34" charset="0"/>
              </a:rPr>
              <a:t>(Klaas Smit)</a:t>
            </a:r>
          </a:p>
        </p:txBody>
      </p:sp>
      <p:pic>
        <p:nvPicPr>
          <p:cNvPr id="9226" name="Picture 10"/>
          <p:cNvPicPr>
            <a:picLocks noGrp="1" noChangeAspect="1" noChangeArrowheads="1"/>
          </p:cNvPicPr>
          <p:nvPr>
            <p:ph type="body" idx="1"/>
          </p:nvPr>
        </p:nvPicPr>
        <p:blipFill>
          <a:blip r:embed="rId8" cstate="print">
            <a:lum bright="-20000" contrast="30000"/>
          </a:blip>
          <a:srcRect l="14923" t="17361" r="600" b="2480"/>
          <a:stretch>
            <a:fillRect/>
          </a:stretch>
        </p:blipFill>
        <p:spPr>
          <a:xfrm>
            <a:off x="-190500" y="817563"/>
            <a:ext cx="9567863" cy="6040437"/>
          </a:xfr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4"/>
          <p:cNvSpPr>
            <a:spLocks noGrp="1" noChangeArrowheads="1"/>
          </p:cNvSpPr>
          <p:nvPr>
            <p:ph type="sldNum" sz="quarter" idx="10"/>
          </p:nvPr>
        </p:nvSpPr>
        <p:spPr>
          <a:noFill/>
        </p:spPr>
        <p:txBody>
          <a:bodyPr/>
          <a:lstStyle/>
          <a:p>
            <a:r>
              <a:rPr lang="en-US"/>
              <a:t>   </a:t>
            </a:r>
            <a:fld id="{0F02634F-EDCD-4337-B21D-03703A997E13}" type="slidenum">
              <a:rPr lang="en-US"/>
              <a:pPr/>
              <a:t>65</a:t>
            </a:fld>
            <a:endParaRPr lang="en-US"/>
          </a:p>
        </p:txBody>
      </p:sp>
      <p:cxnSp>
        <p:nvCxnSpPr>
          <p:cNvPr id="6148" name="AutoShape 2"/>
          <p:cNvCxnSpPr>
            <a:cxnSpLocks noChangeShapeType="1"/>
          </p:cNvCxnSpPr>
          <p:nvPr/>
        </p:nvCxnSpPr>
        <p:spPr bwMode="auto">
          <a:xfrm flipH="1">
            <a:off x="3737178" y="2703097"/>
            <a:ext cx="909637" cy="7938"/>
          </a:xfrm>
          <a:prstGeom prst="straightConnector1">
            <a:avLst/>
          </a:prstGeom>
          <a:noFill/>
          <a:ln w="76200">
            <a:solidFill>
              <a:schemeClr val="tx1"/>
            </a:solidFill>
            <a:round/>
            <a:headEnd/>
            <a:tailEnd type="triangle" w="med" len="med"/>
          </a:ln>
        </p:spPr>
      </p:cxnSp>
      <p:sp>
        <p:nvSpPr>
          <p:cNvPr id="6149" name="AutoShape 3"/>
          <p:cNvSpPr>
            <a:spLocks noChangeArrowheads="1"/>
          </p:cNvSpPr>
          <p:nvPr/>
        </p:nvSpPr>
        <p:spPr bwMode="auto">
          <a:xfrm>
            <a:off x="4372178" y="2050635"/>
            <a:ext cx="2235200" cy="1303337"/>
          </a:xfrm>
          <a:prstGeom prst="verticalScroll">
            <a:avLst>
              <a:gd name="adj" fmla="val 21046"/>
            </a:avLst>
          </a:prstGeom>
          <a:solidFill>
            <a:srgbClr val="00FF00"/>
          </a:solidFill>
          <a:ln w="9525">
            <a:solidFill>
              <a:schemeClr val="bg2"/>
            </a:solidFill>
            <a:round/>
            <a:headEnd/>
            <a:tailEnd/>
          </a:ln>
        </p:spPr>
        <p:txBody>
          <a:bodyPr wrap="none" anchor="ctr"/>
          <a:lstStyle/>
          <a:p>
            <a:pPr algn="ctr" eaLnBrk="0" hangingPunct="0">
              <a:lnSpc>
                <a:spcPct val="120000"/>
              </a:lnSpc>
              <a:spcBef>
                <a:spcPct val="20000"/>
              </a:spcBef>
              <a:buClr>
                <a:schemeClr val="accent2"/>
              </a:buClr>
              <a:buSzPct val="120000"/>
              <a:buFont typeface="Wingdings" pitchFamily="2" charset="2"/>
              <a:buNone/>
            </a:pPr>
            <a:r>
              <a:rPr lang="en-GB" sz="2000" b="1" i="0">
                <a:solidFill>
                  <a:srgbClr val="003300"/>
                </a:solidFill>
                <a:latin typeface="Arial" pitchFamily="34" charset="0"/>
              </a:rPr>
              <a:t>system</a:t>
            </a:r>
            <a:br>
              <a:rPr lang="en-GB" sz="2000" b="1" i="0">
                <a:solidFill>
                  <a:srgbClr val="003300"/>
                </a:solidFill>
                <a:latin typeface="Arial" pitchFamily="34" charset="0"/>
              </a:rPr>
            </a:br>
            <a:r>
              <a:rPr lang="en-GB" sz="2000" b="1" i="0">
                <a:solidFill>
                  <a:srgbClr val="003300"/>
                </a:solidFill>
                <a:latin typeface="Arial" pitchFamily="34" charset="0"/>
              </a:rPr>
              <a:t>model</a:t>
            </a:r>
          </a:p>
        </p:txBody>
      </p:sp>
      <p:sp>
        <p:nvSpPr>
          <p:cNvPr id="6150" name="Rectangle 4"/>
          <p:cNvSpPr>
            <a:spLocks noChangeArrowheads="1"/>
          </p:cNvSpPr>
          <p:nvPr/>
        </p:nvSpPr>
        <p:spPr bwMode="auto">
          <a:xfrm>
            <a:off x="4262640" y="4152485"/>
            <a:ext cx="2489200" cy="1425575"/>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sp>
        <p:nvSpPr>
          <p:cNvPr id="6151" name="Rectangle 5"/>
          <p:cNvSpPr>
            <a:spLocks noChangeArrowheads="1"/>
          </p:cNvSpPr>
          <p:nvPr/>
        </p:nvSpPr>
        <p:spPr bwMode="auto">
          <a:xfrm>
            <a:off x="2275090" y="2228435"/>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2" name="Oval 6"/>
          <p:cNvSpPr>
            <a:spLocks noChangeArrowheads="1"/>
          </p:cNvSpPr>
          <p:nvPr/>
        </p:nvSpPr>
        <p:spPr bwMode="auto">
          <a:xfrm>
            <a:off x="2275090" y="2972972"/>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3" name="Text Box 7"/>
          <p:cNvSpPr txBox="1">
            <a:spLocks noChangeArrowheads="1"/>
          </p:cNvSpPr>
          <p:nvPr/>
        </p:nvSpPr>
        <p:spPr bwMode="auto">
          <a:xfrm>
            <a:off x="2363990" y="2526885"/>
            <a:ext cx="962025" cy="336550"/>
          </a:xfrm>
          <a:prstGeom prst="rect">
            <a:avLst/>
          </a:prstGeom>
          <a:solidFill>
            <a:schemeClr val="tx1"/>
          </a:solidFill>
          <a:ln w="12700">
            <a:no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4" name="Oval 8"/>
          <p:cNvSpPr>
            <a:spLocks noChangeArrowheads="1"/>
          </p:cNvSpPr>
          <p:nvPr/>
        </p:nvSpPr>
        <p:spPr bwMode="auto">
          <a:xfrm>
            <a:off x="2275090" y="2153822"/>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5" name="Oval 9"/>
          <p:cNvSpPr>
            <a:spLocks noChangeArrowheads="1"/>
          </p:cNvSpPr>
          <p:nvPr/>
        </p:nvSpPr>
        <p:spPr bwMode="auto">
          <a:xfrm>
            <a:off x="2275090" y="2957097"/>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6" name="Rectangle 10"/>
          <p:cNvSpPr>
            <a:spLocks noChangeArrowheads="1"/>
          </p:cNvSpPr>
          <p:nvPr/>
        </p:nvSpPr>
        <p:spPr bwMode="auto">
          <a:xfrm>
            <a:off x="2275090" y="2212560"/>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7" name="Text Box 11"/>
          <p:cNvSpPr txBox="1">
            <a:spLocks noChangeArrowheads="1"/>
          </p:cNvSpPr>
          <p:nvPr/>
        </p:nvSpPr>
        <p:spPr bwMode="auto">
          <a:xfrm>
            <a:off x="2363990" y="2509422"/>
            <a:ext cx="962025" cy="349250"/>
          </a:xfrm>
          <a:prstGeom prst="rect">
            <a:avLst/>
          </a:prstGeom>
          <a:solidFill>
            <a:schemeClr val="tx1"/>
          </a:solidFill>
          <a:ln w="12700">
            <a:solidFill>
              <a:schemeClr val="bg2"/>
            </a:solid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8" name="Oval 12"/>
          <p:cNvSpPr>
            <a:spLocks noChangeArrowheads="1"/>
          </p:cNvSpPr>
          <p:nvPr/>
        </p:nvSpPr>
        <p:spPr bwMode="auto">
          <a:xfrm>
            <a:off x="2275090" y="2137947"/>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9" name="Line 13"/>
          <p:cNvSpPr>
            <a:spLocks noChangeShapeType="1"/>
          </p:cNvSpPr>
          <p:nvPr/>
        </p:nvSpPr>
        <p:spPr bwMode="auto">
          <a:xfrm>
            <a:off x="2275090" y="2212560"/>
            <a:ext cx="0" cy="893762"/>
          </a:xfrm>
          <a:prstGeom prst="line">
            <a:avLst/>
          </a:prstGeom>
          <a:noFill/>
          <a:ln w="12700">
            <a:solidFill>
              <a:schemeClr val="bg2"/>
            </a:solidFill>
            <a:round/>
            <a:headEnd/>
            <a:tailEnd/>
          </a:ln>
        </p:spPr>
        <p:txBody>
          <a:bodyPr wrap="none" anchor="ctr"/>
          <a:lstStyle/>
          <a:p>
            <a:endParaRPr lang="en-US"/>
          </a:p>
        </p:txBody>
      </p:sp>
      <p:sp>
        <p:nvSpPr>
          <p:cNvPr id="6160" name="Line 14"/>
          <p:cNvSpPr>
            <a:spLocks noChangeShapeType="1"/>
          </p:cNvSpPr>
          <p:nvPr/>
        </p:nvSpPr>
        <p:spPr bwMode="auto">
          <a:xfrm>
            <a:off x="3413328" y="2287172"/>
            <a:ext cx="0" cy="744538"/>
          </a:xfrm>
          <a:prstGeom prst="line">
            <a:avLst/>
          </a:prstGeom>
          <a:noFill/>
          <a:ln w="12700">
            <a:solidFill>
              <a:schemeClr val="bg2"/>
            </a:solidFill>
            <a:round/>
            <a:headEnd/>
            <a:tailEnd/>
          </a:ln>
        </p:spPr>
        <p:txBody>
          <a:bodyPr wrap="none" anchor="ctr"/>
          <a:lstStyle/>
          <a:p>
            <a:endParaRPr lang="en-US"/>
          </a:p>
        </p:txBody>
      </p:sp>
      <p:sp>
        <p:nvSpPr>
          <p:cNvPr id="6161" name="Oval 15"/>
          <p:cNvSpPr>
            <a:spLocks noChangeArrowheads="1"/>
          </p:cNvSpPr>
          <p:nvPr/>
        </p:nvSpPr>
        <p:spPr bwMode="auto">
          <a:xfrm>
            <a:off x="2275090" y="2957097"/>
            <a:ext cx="1154113"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62" name="Rectangle 16"/>
          <p:cNvSpPr>
            <a:spLocks noChangeArrowheads="1"/>
          </p:cNvSpPr>
          <p:nvPr/>
        </p:nvSpPr>
        <p:spPr bwMode="auto">
          <a:xfrm>
            <a:off x="2275090" y="2212560"/>
            <a:ext cx="1138238" cy="893762"/>
          </a:xfrm>
          <a:prstGeom prst="rect">
            <a:avLst/>
          </a:prstGeom>
          <a:solidFill>
            <a:schemeClr val="tx1"/>
          </a:solidFill>
          <a:ln w="12700">
            <a:noFill/>
            <a:miter lim="800000"/>
            <a:headEnd/>
            <a:tailEnd/>
          </a:ln>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6163" name="Oval 17"/>
          <p:cNvSpPr>
            <a:spLocks noChangeArrowheads="1"/>
          </p:cNvSpPr>
          <p:nvPr/>
        </p:nvSpPr>
        <p:spPr bwMode="auto">
          <a:xfrm>
            <a:off x="2275090" y="2137947"/>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cxnSp>
        <p:nvCxnSpPr>
          <p:cNvPr id="6164" name="AutoShape 18"/>
          <p:cNvCxnSpPr>
            <a:cxnSpLocks noChangeShapeType="1"/>
            <a:stCxn id="6161" idx="4"/>
          </p:cNvCxnSpPr>
          <p:nvPr/>
        </p:nvCxnSpPr>
        <p:spPr bwMode="auto">
          <a:xfrm>
            <a:off x="2852940" y="3180935"/>
            <a:ext cx="0" cy="1116012"/>
          </a:xfrm>
          <a:prstGeom prst="straightConnector1">
            <a:avLst/>
          </a:prstGeom>
          <a:noFill/>
          <a:ln w="76200">
            <a:solidFill>
              <a:schemeClr val="tx1"/>
            </a:solidFill>
            <a:round/>
            <a:headEnd/>
            <a:tailEnd type="triangle" w="med" len="med"/>
          </a:ln>
        </p:spPr>
      </p:cxnSp>
      <p:sp>
        <p:nvSpPr>
          <p:cNvPr id="6165" name="Text Box 19"/>
          <p:cNvSpPr txBox="1">
            <a:spLocks noChangeArrowheads="1"/>
          </p:cNvSpPr>
          <p:nvPr/>
        </p:nvSpPr>
        <p:spPr bwMode="auto">
          <a:xfrm>
            <a:off x="2152485" y="6078945"/>
            <a:ext cx="1511300" cy="396875"/>
          </a:xfrm>
          <a:prstGeom prst="rect">
            <a:avLst/>
          </a:prstGeom>
          <a:noFill/>
          <a:ln w="9525">
            <a:noFill/>
            <a:miter lim="800000"/>
            <a:headEnd/>
            <a:tailEnd/>
          </a:ln>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dirty="0">
                <a:solidFill>
                  <a:srgbClr val="008000"/>
                </a:solidFill>
                <a:latin typeface="Arial" pitchFamily="34" charset="0"/>
              </a:rPr>
              <a:t>pass</a:t>
            </a:r>
            <a:r>
              <a:rPr lang="en-US" sz="2000" b="1" i="0" dirty="0">
                <a:solidFill>
                  <a:srgbClr val="FF7C80"/>
                </a:solidFill>
                <a:latin typeface="Arial" pitchFamily="34" charset="0"/>
              </a:rPr>
              <a:t> </a:t>
            </a:r>
            <a:r>
              <a:rPr lang="en-US" sz="2000" b="1" i="0" dirty="0">
                <a:solidFill>
                  <a:srgbClr val="CC3300"/>
                </a:solidFill>
                <a:latin typeface="Arial" pitchFamily="34" charset="0"/>
              </a:rPr>
              <a:t>fail</a:t>
            </a:r>
            <a:endParaRPr lang="en-GB" sz="2000" b="1" i="0" dirty="0">
              <a:solidFill>
                <a:srgbClr val="CC3300"/>
              </a:solidFill>
              <a:latin typeface="Arial" pitchFamily="34" charset="0"/>
            </a:endParaRPr>
          </a:p>
        </p:txBody>
      </p:sp>
      <p:cxnSp>
        <p:nvCxnSpPr>
          <p:cNvPr id="6166" name="AutoShape 20"/>
          <p:cNvCxnSpPr>
            <a:cxnSpLocks noChangeShapeType="1"/>
          </p:cNvCxnSpPr>
          <p:nvPr/>
        </p:nvCxnSpPr>
        <p:spPr bwMode="auto">
          <a:xfrm>
            <a:off x="2902153" y="5506622"/>
            <a:ext cx="1587" cy="600075"/>
          </a:xfrm>
          <a:prstGeom prst="straightConnector1">
            <a:avLst/>
          </a:prstGeom>
          <a:noFill/>
          <a:ln w="76200">
            <a:solidFill>
              <a:schemeClr val="tx1"/>
            </a:solidFill>
            <a:round/>
            <a:headEnd/>
            <a:tailEnd type="triangle" w="med" len="med"/>
          </a:ln>
        </p:spPr>
      </p:cxnSp>
      <p:sp>
        <p:nvSpPr>
          <p:cNvPr id="6167" name="Rectangle 21"/>
          <p:cNvSpPr>
            <a:spLocks noChangeArrowheads="1"/>
          </p:cNvSpPr>
          <p:nvPr/>
        </p:nvSpPr>
        <p:spPr bwMode="auto">
          <a:xfrm>
            <a:off x="1998865" y="1777585"/>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model-based</a:t>
            </a:r>
            <a:br>
              <a:rPr lang="en-US" sz="2000" b="1" i="0">
                <a:solidFill>
                  <a:srgbClr val="003300"/>
                </a:solidFill>
                <a:latin typeface="Arial" pitchFamily="34" charset="0"/>
              </a:rPr>
            </a:br>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generation</a:t>
            </a:r>
          </a:p>
        </p:txBody>
      </p:sp>
      <p:sp>
        <p:nvSpPr>
          <p:cNvPr id="6168" name="Rectangle 22"/>
          <p:cNvSpPr>
            <a:spLocks noChangeArrowheads="1"/>
          </p:cNvSpPr>
          <p:nvPr/>
        </p:nvSpPr>
        <p:spPr bwMode="auto">
          <a:xfrm>
            <a:off x="2006803" y="3995322"/>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execution </a:t>
            </a:r>
          </a:p>
        </p:txBody>
      </p:sp>
      <p:cxnSp>
        <p:nvCxnSpPr>
          <p:cNvPr id="6170" name="AutoShape 24"/>
          <p:cNvCxnSpPr>
            <a:cxnSpLocks noChangeShapeType="1"/>
            <a:stCxn id="6149" idx="2"/>
            <a:endCxn id="6150" idx="0"/>
          </p:cNvCxnSpPr>
          <p:nvPr/>
        </p:nvCxnSpPr>
        <p:spPr bwMode="auto">
          <a:xfrm>
            <a:off x="5489778" y="3353972"/>
            <a:ext cx="17462" cy="798513"/>
          </a:xfrm>
          <a:prstGeom prst="straightConnector1">
            <a:avLst/>
          </a:prstGeom>
          <a:noFill/>
          <a:ln w="76200">
            <a:solidFill>
              <a:srgbClr val="CC6600"/>
            </a:solidFill>
            <a:round/>
            <a:headEnd type="triangle" w="med" len="med"/>
            <a:tailEnd type="triangle" w="med" len="med"/>
          </a:ln>
        </p:spPr>
      </p:cxnSp>
      <p:grpSp>
        <p:nvGrpSpPr>
          <p:cNvPr id="2" name="Group 25"/>
          <p:cNvGrpSpPr>
            <a:grpSpLocks/>
          </p:cNvGrpSpPr>
          <p:nvPr/>
        </p:nvGrpSpPr>
        <p:grpSpPr bwMode="auto">
          <a:xfrm>
            <a:off x="3454603" y="4406485"/>
            <a:ext cx="1090612" cy="922337"/>
            <a:chOff x="3016" y="2816"/>
            <a:chExt cx="615" cy="690"/>
          </a:xfrm>
        </p:grpSpPr>
        <p:sp>
          <p:nvSpPr>
            <p:cNvPr id="6174" name="AutoShape 26"/>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sp>
          <p:nvSpPr>
            <p:cNvPr id="6175" name="AutoShape 27"/>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grpSp>
      <p:sp>
        <p:nvSpPr>
          <p:cNvPr id="6172" name="Rectangle 28"/>
          <p:cNvSpPr>
            <a:spLocks noGrp="1" noChangeArrowheads="1"/>
          </p:cNvSpPr>
          <p:nvPr>
            <p:ph type="title"/>
          </p:nvPr>
        </p:nvSpPr>
        <p:spPr>
          <a:noFill/>
        </p:spPr>
        <p:txBody>
          <a:bodyPr wrap="square" lIns="91440" tIns="45720" rIns="91440" bIns="45720" anchor="ctr"/>
          <a:lstStyle/>
          <a:p>
            <a:r>
              <a:rPr lang="en-US" dirty="0" smtClean="0"/>
              <a:t>Model-Based Testing</a:t>
            </a: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4225925" y="4465638"/>
            <a:ext cx="2447925" cy="1289050"/>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dirty="0">
                <a:solidFill>
                  <a:srgbClr val="FFFF66"/>
                </a:solidFill>
                <a:latin typeface="Arial" pitchFamily="34" charset="0"/>
              </a:rPr>
              <a:t>SUT</a:t>
            </a:r>
          </a:p>
        </p:txBody>
      </p:sp>
      <p:pic>
        <p:nvPicPr>
          <p:cNvPr id="71" name="Picture 3" descr="IMG_1730.JPG"/>
          <p:cNvPicPr>
            <a:picLocks noChangeAspect="1"/>
          </p:cNvPicPr>
          <p:nvPr/>
        </p:nvPicPr>
        <p:blipFill>
          <a:blip r:embed="rId4" cstate="print"/>
          <a:srcRect l="25340" t="38281" r="17119" b="38281"/>
          <a:stretch>
            <a:fillRect/>
          </a:stretch>
        </p:blipFill>
        <p:spPr bwMode="auto">
          <a:xfrm>
            <a:off x="4226355" y="4273910"/>
            <a:ext cx="2622243" cy="1605455"/>
          </a:xfrm>
          <a:prstGeom prst="rect">
            <a:avLst/>
          </a:prstGeom>
          <a:noFill/>
          <a:ln w="9525">
            <a:noFill/>
            <a:miter lim="800000"/>
            <a:headEnd/>
            <a:tailEnd/>
          </a:ln>
        </p:spPr>
      </p:pic>
      <p:sp>
        <p:nvSpPr>
          <p:cNvPr id="10243" name="Rectangle 14"/>
          <p:cNvSpPr>
            <a:spLocks noGrp="1" noChangeArrowheads="1"/>
          </p:cNvSpPr>
          <p:nvPr>
            <p:ph type="sldNum" sz="quarter" idx="10"/>
          </p:nvPr>
        </p:nvSpPr>
        <p:spPr>
          <a:noFill/>
        </p:spPr>
        <p:txBody>
          <a:bodyPr/>
          <a:lstStyle/>
          <a:p>
            <a:r>
              <a:rPr lang="en-US"/>
              <a:t>   </a:t>
            </a:r>
            <a:fld id="{E9FCC618-B739-4D53-ACE4-81FA0F291767}" type="slidenum">
              <a:rPr lang="en-US"/>
              <a:pPr/>
              <a:t>66</a:t>
            </a:fld>
            <a:endParaRPr lang="en-US"/>
          </a:p>
        </p:txBody>
      </p:sp>
      <p:sp>
        <p:nvSpPr>
          <p:cNvPr id="10245" name="Rectangle 3"/>
          <p:cNvSpPr>
            <a:spLocks noChangeArrowheads="1"/>
          </p:cNvSpPr>
          <p:nvPr/>
        </p:nvSpPr>
        <p:spPr bwMode="auto">
          <a:xfrm>
            <a:off x="2257425" y="2211388"/>
            <a:ext cx="1119188" cy="808037"/>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10246" name="Oval 4"/>
          <p:cNvSpPr>
            <a:spLocks noChangeArrowheads="1"/>
          </p:cNvSpPr>
          <p:nvPr/>
        </p:nvSpPr>
        <p:spPr bwMode="auto">
          <a:xfrm>
            <a:off x="2257425" y="2955925"/>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10247" name="Text Box 5"/>
          <p:cNvSpPr txBox="1">
            <a:spLocks noChangeArrowheads="1"/>
          </p:cNvSpPr>
          <p:nvPr/>
        </p:nvSpPr>
        <p:spPr bwMode="auto">
          <a:xfrm>
            <a:off x="2343150" y="2509838"/>
            <a:ext cx="946150" cy="336550"/>
          </a:xfrm>
          <a:prstGeom prst="rect">
            <a:avLst/>
          </a:prstGeom>
          <a:solidFill>
            <a:schemeClr val="tx1"/>
          </a:solidFill>
          <a:ln w="12700">
            <a:no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10248" name="Oval 6"/>
          <p:cNvSpPr>
            <a:spLocks noChangeArrowheads="1"/>
          </p:cNvSpPr>
          <p:nvPr/>
        </p:nvSpPr>
        <p:spPr bwMode="auto">
          <a:xfrm>
            <a:off x="2257425" y="2136775"/>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10249" name="Oval 7"/>
          <p:cNvSpPr>
            <a:spLocks noChangeArrowheads="1"/>
          </p:cNvSpPr>
          <p:nvPr/>
        </p:nvSpPr>
        <p:spPr bwMode="auto">
          <a:xfrm>
            <a:off x="2257425" y="2940050"/>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10250" name="Rectangle 8"/>
          <p:cNvSpPr>
            <a:spLocks noChangeArrowheads="1"/>
          </p:cNvSpPr>
          <p:nvPr/>
        </p:nvSpPr>
        <p:spPr bwMode="auto">
          <a:xfrm>
            <a:off x="2257425" y="2195513"/>
            <a:ext cx="1119188" cy="808037"/>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10251" name="Text Box 9"/>
          <p:cNvSpPr txBox="1">
            <a:spLocks noChangeArrowheads="1"/>
          </p:cNvSpPr>
          <p:nvPr/>
        </p:nvSpPr>
        <p:spPr bwMode="auto">
          <a:xfrm>
            <a:off x="2343150" y="2492375"/>
            <a:ext cx="946150" cy="349250"/>
          </a:xfrm>
          <a:prstGeom prst="rect">
            <a:avLst/>
          </a:prstGeom>
          <a:solidFill>
            <a:schemeClr val="tx1"/>
          </a:solidFill>
          <a:ln w="12700">
            <a:solidFill>
              <a:schemeClr val="bg2"/>
            </a:solid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10252" name="Oval 10"/>
          <p:cNvSpPr>
            <a:spLocks noChangeArrowheads="1"/>
          </p:cNvSpPr>
          <p:nvPr/>
        </p:nvSpPr>
        <p:spPr bwMode="auto">
          <a:xfrm>
            <a:off x="2257425" y="2120900"/>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10253" name="Line 11"/>
          <p:cNvSpPr>
            <a:spLocks noChangeShapeType="1"/>
          </p:cNvSpPr>
          <p:nvPr/>
        </p:nvSpPr>
        <p:spPr bwMode="auto">
          <a:xfrm>
            <a:off x="2238375" y="2195513"/>
            <a:ext cx="1588" cy="808037"/>
          </a:xfrm>
          <a:prstGeom prst="line">
            <a:avLst/>
          </a:prstGeom>
          <a:noFill/>
          <a:ln w="12700">
            <a:solidFill>
              <a:schemeClr val="bg2"/>
            </a:solidFill>
            <a:round/>
            <a:headEnd/>
            <a:tailEnd/>
          </a:ln>
        </p:spPr>
        <p:txBody>
          <a:bodyPr wrap="none" anchor="ctr"/>
          <a:lstStyle/>
          <a:p>
            <a:endParaRPr lang="en-US"/>
          </a:p>
        </p:txBody>
      </p:sp>
      <p:sp>
        <p:nvSpPr>
          <p:cNvPr id="10254" name="Line 12"/>
          <p:cNvSpPr>
            <a:spLocks noChangeShapeType="1"/>
          </p:cNvSpPr>
          <p:nvPr/>
        </p:nvSpPr>
        <p:spPr bwMode="auto">
          <a:xfrm>
            <a:off x="3376613" y="2270125"/>
            <a:ext cx="1587" cy="673100"/>
          </a:xfrm>
          <a:prstGeom prst="line">
            <a:avLst/>
          </a:prstGeom>
          <a:noFill/>
          <a:ln w="12700">
            <a:solidFill>
              <a:schemeClr val="bg2"/>
            </a:solidFill>
            <a:round/>
            <a:headEnd/>
            <a:tailEnd/>
          </a:ln>
        </p:spPr>
        <p:txBody>
          <a:bodyPr wrap="none" anchor="ctr"/>
          <a:lstStyle/>
          <a:p>
            <a:endParaRPr lang="en-US"/>
          </a:p>
        </p:txBody>
      </p:sp>
      <p:sp>
        <p:nvSpPr>
          <p:cNvPr id="10255" name="Oval 13"/>
          <p:cNvSpPr>
            <a:spLocks noChangeArrowheads="1"/>
          </p:cNvSpPr>
          <p:nvPr/>
        </p:nvSpPr>
        <p:spPr bwMode="auto">
          <a:xfrm>
            <a:off x="2257425" y="2940050"/>
            <a:ext cx="1135063"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10256" name="Rectangle 14"/>
          <p:cNvSpPr>
            <a:spLocks noChangeArrowheads="1"/>
          </p:cNvSpPr>
          <p:nvPr/>
        </p:nvSpPr>
        <p:spPr bwMode="auto">
          <a:xfrm>
            <a:off x="2257425" y="2195513"/>
            <a:ext cx="1119188" cy="808037"/>
          </a:xfrm>
          <a:prstGeom prst="rect">
            <a:avLst/>
          </a:prstGeom>
          <a:solidFill>
            <a:schemeClr val="tx1"/>
          </a:solidFill>
          <a:ln w="12700">
            <a:noFill/>
            <a:miter lim="800000"/>
            <a:headEnd/>
            <a:tailEnd/>
          </a:ln>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10257" name="Oval 15"/>
          <p:cNvSpPr>
            <a:spLocks noChangeArrowheads="1"/>
          </p:cNvSpPr>
          <p:nvPr/>
        </p:nvSpPr>
        <p:spPr bwMode="auto">
          <a:xfrm>
            <a:off x="2257425" y="2120900"/>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10258" name="Rectangle 16"/>
          <p:cNvSpPr>
            <a:spLocks noChangeArrowheads="1"/>
          </p:cNvSpPr>
          <p:nvPr/>
        </p:nvSpPr>
        <p:spPr bwMode="auto">
          <a:xfrm>
            <a:off x="1992313" y="1760538"/>
            <a:ext cx="1719262" cy="1592262"/>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model-based</a:t>
            </a:r>
            <a:br>
              <a:rPr lang="en-US" sz="2000" b="1" i="0">
                <a:solidFill>
                  <a:srgbClr val="003300"/>
                </a:solidFill>
                <a:latin typeface="Arial" pitchFamily="34" charset="0"/>
              </a:rPr>
            </a:br>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generation</a:t>
            </a:r>
          </a:p>
        </p:txBody>
      </p:sp>
      <p:sp>
        <p:nvSpPr>
          <p:cNvPr id="10259" name="Rectangle 17"/>
          <p:cNvSpPr>
            <a:spLocks noGrp="1" noChangeArrowheads="1"/>
          </p:cNvSpPr>
          <p:nvPr>
            <p:ph type="title"/>
          </p:nvPr>
        </p:nvSpPr>
        <p:spPr/>
        <p:txBody>
          <a:bodyPr/>
          <a:lstStyle/>
          <a:p>
            <a:r>
              <a:rPr lang="en-US" smtClean="0"/>
              <a:t>WSN:  Model-Based Testing</a:t>
            </a:r>
          </a:p>
        </p:txBody>
      </p:sp>
      <p:sp>
        <p:nvSpPr>
          <p:cNvPr id="10260" name="AutoShape 18"/>
          <p:cNvSpPr>
            <a:spLocks noChangeArrowheads="1"/>
          </p:cNvSpPr>
          <p:nvPr/>
        </p:nvSpPr>
        <p:spPr bwMode="auto">
          <a:xfrm>
            <a:off x="4360863" y="1970088"/>
            <a:ext cx="2197100" cy="1177925"/>
          </a:xfrm>
          <a:prstGeom prst="verticalScroll">
            <a:avLst>
              <a:gd name="adj" fmla="val 21046"/>
            </a:avLst>
          </a:prstGeom>
          <a:solidFill>
            <a:srgbClr val="00FF00"/>
          </a:solidFill>
          <a:ln w="9525">
            <a:solidFill>
              <a:schemeClr val="bg2"/>
            </a:solidFill>
            <a:round/>
            <a:headEnd/>
            <a:tailEnd/>
          </a:ln>
        </p:spPr>
        <p:txBody>
          <a:bodyPr wrap="none" anchor="ctr"/>
          <a:lstStyle/>
          <a:p>
            <a:pPr algn="ctr" eaLnBrk="0" hangingPunct="0">
              <a:lnSpc>
                <a:spcPct val="120000"/>
              </a:lnSpc>
              <a:spcBef>
                <a:spcPct val="20000"/>
              </a:spcBef>
              <a:buClr>
                <a:schemeClr val="accent2"/>
              </a:buClr>
              <a:buSzPct val="120000"/>
              <a:buFont typeface="Wingdings" pitchFamily="2" charset="2"/>
              <a:buNone/>
            </a:pPr>
            <a:r>
              <a:rPr lang="en-GB" sz="2000" b="1" i="0">
                <a:solidFill>
                  <a:srgbClr val="003300"/>
                </a:solidFill>
                <a:latin typeface="Arial" pitchFamily="34" charset="0"/>
              </a:rPr>
              <a:t>system</a:t>
            </a:r>
            <a:br>
              <a:rPr lang="en-GB" sz="2000" b="1" i="0">
                <a:solidFill>
                  <a:srgbClr val="003300"/>
                </a:solidFill>
                <a:latin typeface="Arial" pitchFamily="34" charset="0"/>
              </a:rPr>
            </a:br>
            <a:r>
              <a:rPr lang="en-GB" sz="2000" b="1" i="0">
                <a:solidFill>
                  <a:srgbClr val="003300"/>
                </a:solidFill>
                <a:latin typeface="Arial" pitchFamily="34" charset="0"/>
              </a:rPr>
              <a:t> model</a:t>
            </a:r>
          </a:p>
        </p:txBody>
      </p:sp>
      <p:cxnSp>
        <p:nvCxnSpPr>
          <p:cNvPr id="10261" name="AutoShape 19"/>
          <p:cNvCxnSpPr>
            <a:cxnSpLocks noChangeShapeType="1"/>
            <a:stCxn id="10260" idx="1"/>
            <a:endCxn id="10258" idx="3"/>
          </p:cNvCxnSpPr>
          <p:nvPr/>
        </p:nvCxnSpPr>
        <p:spPr bwMode="auto">
          <a:xfrm flipH="1" flipV="1">
            <a:off x="3711575" y="2557463"/>
            <a:ext cx="896938" cy="1587"/>
          </a:xfrm>
          <a:prstGeom prst="straightConnector1">
            <a:avLst/>
          </a:prstGeom>
          <a:noFill/>
          <a:ln w="76200">
            <a:solidFill>
              <a:schemeClr val="tx1"/>
            </a:solidFill>
            <a:round/>
            <a:headEnd/>
            <a:tailEnd type="triangle" w="med" len="med"/>
          </a:ln>
        </p:spPr>
      </p:cxnSp>
      <p:cxnSp>
        <p:nvCxnSpPr>
          <p:cNvPr id="10262" name="AutoShape 20"/>
          <p:cNvCxnSpPr>
            <a:cxnSpLocks noChangeShapeType="1"/>
            <a:stCxn id="10258" idx="2"/>
          </p:cNvCxnSpPr>
          <p:nvPr/>
        </p:nvCxnSpPr>
        <p:spPr bwMode="auto">
          <a:xfrm flipH="1">
            <a:off x="2838450" y="3352800"/>
            <a:ext cx="14288" cy="933450"/>
          </a:xfrm>
          <a:prstGeom prst="straightConnector1">
            <a:avLst/>
          </a:prstGeom>
          <a:noFill/>
          <a:ln w="76200">
            <a:solidFill>
              <a:schemeClr val="tx1"/>
            </a:solidFill>
            <a:round/>
            <a:headEnd/>
            <a:tailEnd type="triangle" w="med" len="med"/>
          </a:ln>
        </p:spPr>
      </p:cxnSp>
      <p:sp>
        <p:nvSpPr>
          <p:cNvPr id="10263" name="AutoShape 21"/>
          <p:cNvSpPr>
            <a:spLocks/>
          </p:cNvSpPr>
          <p:nvPr/>
        </p:nvSpPr>
        <p:spPr bwMode="auto">
          <a:xfrm>
            <a:off x="1893888" y="1643063"/>
            <a:ext cx="1879600" cy="1817687"/>
          </a:xfrm>
          <a:prstGeom prst="roundRect">
            <a:avLst>
              <a:gd name="adj" fmla="val 14421"/>
            </a:avLst>
          </a:prstGeom>
          <a:solidFill>
            <a:srgbClr val="990033"/>
          </a:solidFill>
          <a:ln w="25400">
            <a:noFill/>
            <a:round/>
            <a:headEnd/>
            <a:tailEnd/>
          </a:ln>
        </p:spPr>
        <p:txBody>
          <a:bodyPr lIns="0" tIns="0" rIns="0" bIns="0" anchor="ctr"/>
          <a:lstStyle/>
          <a:p>
            <a:pPr algn="ctr" defTabSz="642938">
              <a:lnSpc>
                <a:spcPct val="130000"/>
              </a:lnSpc>
              <a:spcBef>
                <a:spcPct val="20000"/>
              </a:spcBef>
            </a:pPr>
            <a:r>
              <a:rPr lang="en-US" b="1" i="0" dirty="0" smtClean="0">
                <a:solidFill>
                  <a:schemeClr val="bg1"/>
                </a:solidFill>
                <a:latin typeface="Arial" pitchFamily="34" charset="0"/>
              </a:rPr>
              <a:t>MBT</a:t>
            </a:r>
            <a:br>
              <a:rPr lang="en-US" b="1" i="0" dirty="0" smtClean="0">
                <a:solidFill>
                  <a:schemeClr val="bg1"/>
                </a:solidFill>
                <a:latin typeface="Arial" pitchFamily="34" charset="0"/>
              </a:rPr>
            </a:br>
            <a:r>
              <a:rPr lang="en-US" b="1" i="0" dirty="0" smtClean="0">
                <a:solidFill>
                  <a:schemeClr val="bg1"/>
                </a:solidFill>
                <a:latin typeface="Arial" pitchFamily="34" charset="0"/>
              </a:rPr>
              <a:t> tool</a:t>
            </a:r>
            <a:endParaRPr lang="en-US" b="1" i="0" dirty="0">
              <a:solidFill>
                <a:schemeClr val="bg1"/>
              </a:solidFill>
              <a:latin typeface="Arial" pitchFamily="34" charset="0"/>
            </a:endParaRPr>
          </a:p>
        </p:txBody>
      </p:sp>
      <p:sp>
        <p:nvSpPr>
          <p:cNvPr id="10264" name="AutoShape 22"/>
          <p:cNvSpPr>
            <a:spLocks/>
          </p:cNvSpPr>
          <p:nvPr/>
        </p:nvSpPr>
        <p:spPr bwMode="auto">
          <a:xfrm>
            <a:off x="1922463" y="4273550"/>
            <a:ext cx="1866900" cy="1754188"/>
          </a:xfrm>
          <a:prstGeom prst="roundRect">
            <a:avLst>
              <a:gd name="adj" fmla="val 14421"/>
            </a:avLst>
          </a:prstGeom>
          <a:blipFill dpi="0" rotWithShape="0">
            <a:blip r:embed="rId5" cstate="print"/>
            <a:srcRect/>
            <a:tile tx="0" ty="0" sx="100000" sy="100000" flip="none" algn="tl"/>
          </a:blipFill>
          <a:ln w="25400">
            <a:noFill/>
            <a:round/>
            <a:headEnd/>
            <a:tailEnd/>
          </a:ln>
        </p:spPr>
        <p:txBody>
          <a:bodyPr lIns="0" tIns="0" rIns="0" bIns="0" anchor="ctr"/>
          <a:lstStyle/>
          <a:p>
            <a:pPr algn="ctr" defTabSz="642938">
              <a:lnSpc>
                <a:spcPct val="110000"/>
              </a:lnSpc>
              <a:spcBef>
                <a:spcPct val="20000"/>
              </a:spcBef>
            </a:pPr>
            <a:r>
              <a:rPr lang="en-US" sz="2400" b="1" i="0">
                <a:solidFill>
                  <a:schemeClr val="bg1"/>
                </a:solidFill>
                <a:latin typeface="Arial" pitchFamily="34" charset="0"/>
              </a:rPr>
              <a:t>C</a:t>
            </a:r>
          </a:p>
          <a:p>
            <a:pPr algn="ctr" defTabSz="642938">
              <a:lnSpc>
                <a:spcPct val="110000"/>
              </a:lnSpc>
              <a:spcBef>
                <a:spcPct val="20000"/>
              </a:spcBef>
            </a:pPr>
            <a:r>
              <a:rPr lang="en-US" b="1" i="0">
                <a:solidFill>
                  <a:schemeClr val="bg1"/>
                </a:solidFill>
                <a:latin typeface="Arial" pitchFamily="34" charset="0"/>
              </a:rPr>
              <a:t>test</a:t>
            </a:r>
          </a:p>
          <a:p>
            <a:pPr algn="ctr" defTabSz="642938">
              <a:lnSpc>
                <a:spcPct val="110000"/>
              </a:lnSpc>
              <a:spcBef>
                <a:spcPct val="20000"/>
              </a:spcBef>
            </a:pPr>
            <a:r>
              <a:rPr lang="en-US" b="1" i="0">
                <a:solidFill>
                  <a:schemeClr val="bg1"/>
                </a:solidFill>
                <a:latin typeface="Arial" pitchFamily="34" charset="0"/>
              </a:rPr>
              <a:t>adapter</a:t>
            </a:r>
          </a:p>
        </p:txBody>
      </p:sp>
      <p:grpSp>
        <p:nvGrpSpPr>
          <p:cNvPr id="10265" name="Group 23"/>
          <p:cNvGrpSpPr>
            <a:grpSpLocks/>
          </p:cNvGrpSpPr>
          <p:nvPr/>
        </p:nvGrpSpPr>
        <p:grpSpPr bwMode="auto">
          <a:xfrm>
            <a:off x="425450" y="2809875"/>
            <a:ext cx="2420938" cy="3748088"/>
            <a:chOff x="99" y="1487"/>
            <a:chExt cx="1525" cy="2361"/>
          </a:xfrm>
        </p:grpSpPr>
        <p:sp>
          <p:nvSpPr>
            <p:cNvPr id="10306" name="Text Box 24"/>
            <p:cNvSpPr txBox="1">
              <a:spLocks noChangeArrowheads="1"/>
            </p:cNvSpPr>
            <p:nvPr/>
          </p:nvSpPr>
          <p:spPr bwMode="auto">
            <a:xfrm>
              <a:off x="99" y="3598"/>
              <a:ext cx="936" cy="250"/>
            </a:xfrm>
            <a:prstGeom prst="rect">
              <a:avLst/>
            </a:prstGeom>
            <a:noFill/>
            <a:ln w="9525">
              <a:noFill/>
              <a:miter lim="800000"/>
              <a:headEnd/>
              <a:tailEnd/>
            </a:ln>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a:solidFill>
                    <a:srgbClr val="008000"/>
                  </a:solidFill>
                  <a:latin typeface="Arial" pitchFamily="34" charset="0"/>
                </a:rPr>
                <a:t>pass</a:t>
              </a:r>
              <a:r>
                <a:rPr lang="en-US" sz="2000" b="1" i="0">
                  <a:solidFill>
                    <a:srgbClr val="FF7C80"/>
                  </a:solidFill>
                  <a:latin typeface="Arial" pitchFamily="34" charset="0"/>
                </a:rPr>
                <a:t> </a:t>
              </a:r>
              <a:r>
                <a:rPr lang="en-US" sz="2000" b="1" i="0">
                  <a:solidFill>
                    <a:srgbClr val="CC3300"/>
                  </a:solidFill>
                  <a:latin typeface="Arial" pitchFamily="34" charset="0"/>
                </a:rPr>
                <a:t>fail</a:t>
              </a:r>
              <a:endParaRPr lang="en-GB" sz="2000" b="1" i="0">
                <a:solidFill>
                  <a:srgbClr val="CC3300"/>
                </a:solidFill>
                <a:latin typeface="Arial" pitchFamily="34" charset="0"/>
              </a:endParaRPr>
            </a:p>
          </p:txBody>
        </p:sp>
        <p:cxnSp>
          <p:nvCxnSpPr>
            <p:cNvPr id="10307" name="AutoShape 25"/>
            <p:cNvCxnSpPr>
              <a:cxnSpLocks noChangeShapeType="1"/>
              <a:endCxn id="10306" idx="0"/>
            </p:cNvCxnSpPr>
            <p:nvPr/>
          </p:nvCxnSpPr>
          <p:spPr bwMode="auto">
            <a:xfrm>
              <a:off x="549" y="2512"/>
              <a:ext cx="18" cy="1086"/>
            </a:xfrm>
            <a:prstGeom prst="straightConnector1">
              <a:avLst/>
            </a:prstGeom>
            <a:noFill/>
            <a:ln w="76200">
              <a:solidFill>
                <a:schemeClr val="tx1"/>
              </a:solidFill>
              <a:round/>
              <a:headEnd/>
              <a:tailEnd type="triangle" w="med" len="med"/>
            </a:ln>
          </p:spPr>
        </p:cxnSp>
        <p:pic>
          <p:nvPicPr>
            <p:cNvPr id="10308" name="Picture 26"/>
            <p:cNvPicPr>
              <a:picLocks noChangeAspect="1" noChangeArrowheads="1"/>
            </p:cNvPicPr>
            <p:nvPr/>
          </p:nvPicPr>
          <p:blipFill>
            <a:blip r:embed="rId6" cstate="print"/>
            <a:srcRect/>
            <a:stretch>
              <a:fillRect/>
            </a:stretch>
          </p:blipFill>
          <p:spPr bwMode="auto">
            <a:xfrm>
              <a:off x="120" y="1698"/>
              <a:ext cx="857" cy="814"/>
            </a:xfrm>
            <a:prstGeom prst="rect">
              <a:avLst/>
            </a:prstGeom>
            <a:noFill/>
            <a:ln w="12700">
              <a:noFill/>
              <a:miter lim="800000"/>
              <a:headEnd/>
              <a:tailEnd/>
            </a:ln>
          </p:spPr>
        </p:pic>
        <p:cxnSp>
          <p:nvCxnSpPr>
            <p:cNvPr id="10309" name="AutoShape 27"/>
            <p:cNvCxnSpPr>
              <a:cxnSpLocks noChangeShapeType="1"/>
              <a:stCxn id="10263" idx="2"/>
            </p:cNvCxnSpPr>
            <p:nvPr/>
          </p:nvCxnSpPr>
          <p:spPr bwMode="auto">
            <a:xfrm rot="5400000">
              <a:off x="1197" y="1677"/>
              <a:ext cx="208" cy="647"/>
            </a:xfrm>
            <a:prstGeom prst="bentConnector2">
              <a:avLst/>
            </a:prstGeom>
            <a:noFill/>
            <a:ln w="76200">
              <a:solidFill>
                <a:schemeClr val="tx1"/>
              </a:solidFill>
              <a:miter lim="800000"/>
              <a:headEnd/>
              <a:tailEnd type="triangle" w="med" len="med"/>
            </a:ln>
          </p:spPr>
        </p:cxnSp>
        <p:sp>
          <p:nvSpPr>
            <p:cNvPr id="10310" name="Rectangle 28"/>
            <p:cNvSpPr>
              <a:spLocks/>
            </p:cNvSpPr>
            <p:nvPr/>
          </p:nvSpPr>
          <p:spPr bwMode="auto">
            <a:xfrm>
              <a:off x="128" y="1487"/>
              <a:ext cx="770" cy="217"/>
            </a:xfrm>
            <a:prstGeom prst="rect">
              <a:avLst/>
            </a:prstGeom>
            <a:noFill/>
            <a:ln w="12700">
              <a:noFill/>
              <a:miter lim="800000"/>
              <a:headEnd/>
              <a:tailEnd/>
            </a:ln>
          </p:spPr>
          <p:txBody>
            <a:bodyPr lIns="0" tIns="0" rIns="0" bIns="0" anchor="ctr"/>
            <a:lstStyle/>
            <a:p>
              <a:pPr defTabSz="642938"/>
              <a:r>
                <a:rPr lang="en-US" sz="1600" b="1" i="0">
                  <a:solidFill>
                    <a:srgbClr val="990033"/>
                  </a:solidFill>
                  <a:latin typeface="Gill Sans" charset="0"/>
                  <a:sym typeface="Gill Sans" charset="0"/>
                </a:rPr>
                <a:t>test runs</a:t>
              </a:r>
            </a:p>
          </p:txBody>
        </p:sp>
      </p:grpSp>
      <p:sp>
        <p:nvSpPr>
          <p:cNvPr id="10266" name="Rectangle 29"/>
          <p:cNvSpPr>
            <a:spLocks noChangeArrowheads="1"/>
          </p:cNvSpPr>
          <p:nvPr/>
        </p:nvSpPr>
        <p:spPr bwMode="auto">
          <a:xfrm>
            <a:off x="1385888" y="2798763"/>
            <a:ext cx="355600" cy="901700"/>
          </a:xfrm>
          <a:prstGeom prst="rect">
            <a:avLst/>
          </a:prstGeom>
          <a:noFill/>
          <a:ln w="9525" algn="ctr">
            <a:noFill/>
            <a:miter lim="800000"/>
            <a:headEnd/>
            <a:tailEnd/>
          </a:ln>
        </p:spPr>
        <p:txBody>
          <a:bodyPr wrap="none" anchor="ctr"/>
          <a:lstStyle/>
          <a:p>
            <a:endParaRPr lang="en-US"/>
          </a:p>
        </p:txBody>
      </p:sp>
      <p:grpSp>
        <p:nvGrpSpPr>
          <p:cNvPr id="10268" name="Group 38"/>
          <p:cNvGrpSpPr>
            <a:grpSpLocks/>
          </p:cNvGrpSpPr>
          <p:nvPr/>
        </p:nvGrpSpPr>
        <p:grpSpPr bwMode="auto">
          <a:xfrm>
            <a:off x="3530600" y="4732338"/>
            <a:ext cx="860425" cy="833437"/>
            <a:chOff x="3016" y="2816"/>
            <a:chExt cx="615" cy="690"/>
          </a:xfrm>
        </p:grpSpPr>
        <p:sp>
          <p:nvSpPr>
            <p:cNvPr id="10297" name="AutoShape 39"/>
            <p:cNvSpPr>
              <a:spLocks noChangeArrowheads="1"/>
            </p:cNvSpPr>
            <p:nvPr/>
          </p:nvSpPr>
          <p:spPr bwMode="auto">
            <a:xfrm>
              <a:off x="3016" y="2816"/>
              <a:ext cx="615" cy="306"/>
            </a:xfrm>
            <a:prstGeom prst="rightArrow">
              <a:avLst>
                <a:gd name="adj1" fmla="val 50000"/>
                <a:gd name="adj2" fmla="val 50245"/>
              </a:avLst>
            </a:prstGeom>
            <a:solidFill>
              <a:srgbClr val="000066"/>
            </a:solidFill>
            <a:ln w="9525">
              <a:noFill/>
              <a:miter lim="800000"/>
              <a:headEnd/>
              <a:tailEnd/>
            </a:ln>
          </p:spPr>
          <p:txBody>
            <a:bodyPr wrap="none" anchor="ctr"/>
            <a:lstStyle/>
            <a:p>
              <a:endParaRPr lang="en-US"/>
            </a:p>
          </p:txBody>
        </p:sp>
        <p:sp>
          <p:nvSpPr>
            <p:cNvPr id="10298" name="AutoShape 40"/>
            <p:cNvSpPr>
              <a:spLocks noChangeArrowheads="1"/>
            </p:cNvSpPr>
            <p:nvPr/>
          </p:nvSpPr>
          <p:spPr bwMode="auto">
            <a:xfrm flipH="1" flipV="1">
              <a:off x="3016" y="3200"/>
              <a:ext cx="615" cy="306"/>
            </a:xfrm>
            <a:prstGeom prst="rightArrow">
              <a:avLst>
                <a:gd name="adj1" fmla="val 50000"/>
                <a:gd name="adj2" fmla="val 50245"/>
              </a:avLst>
            </a:prstGeom>
            <a:solidFill>
              <a:srgbClr val="000066"/>
            </a:solidFill>
            <a:ln w="9525">
              <a:noFill/>
              <a:miter lim="800000"/>
              <a:headEnd/>
              <a:tailEnd/>
            </a:ln>
          </p:spPr>
          <p:txBody>
            <a:bodyPr wrap="none" anchor="ctr"/>
            <a:lstStyle/>
            <a:p>
              <a:endParaRPr lang="en-US"/>
            </a:p>
          </p:txBody>
        </p:sp>
      </p:grpSp>
      <p:sp>
        <p:nvSpPr>
          <p:cNvPr id="10269" name="Rectangle 41"/>
          <p:cNvSpPr>
            <a:spLocks/>
          </p:cNvSpPr>
          <p:nvPr/>
        </p:nvSpPr>
        <p:spPr bwMode="auto">
          <a:xfrm>
            <a:off x="5224463" y="5810250"/>
            <a:ext cx="1565275" cy="641350"/>
          </a:xfrm>
          <a:prstGeom prst="rect">
            <a:avLst/>
          </a:prstGeom>
          <a:noFill/>
          <a:ln w="12700">
            <a:noFill/>
            <a:miter lim="800000"/>
            <a:headEnd/>
            <a:tailEnd/>
          </a:ln>
        </p:spPr>
        <p:txBody>
          <a:bodyPr lIns="0" tIns="0" rIns="0" bIns="0" anchor="ctr"/>
          <a:lstStyle/>
          <a:p>
            <a:pPr algn="r" defTabSz="642938">
              <a:lnSpc>
                <a:spcPct val="90000"/>
              </a:lnSpc>
            </a:pPr>
            <a:r>
              <a:rPr lang="en-US" sz="1600" b="1" i="0">
                <a:solidFill>
                  <a:srgbClr val="990033"/>
                </a:solidFill>
                <a:latin typeface="Gill Sans" charset="0"/>
                <a:sym typeface="Gill Sans" charset="0"/>
              </a:rPr>
              <a:t>WSN software on PC</a:t>
            </a:r>
          </a:p>
        </p:txBody>
      </p:sp>
      <p:graphicFrame>
        <p:nvGraphicFramePr>
          <p:cNvPr id="10242" name="Object 42"/>
          <p:cNvGraphicFramePr>
            <a:graphicFrameLocks noChangeAspect="1"/>
          </p:cNvGraphicFramePr>
          <p:nvPr/>
        </p:nvGraphicFramePr>
        <p:xfrm>
          <a:off x="6915150" y="1620838"/>
          <a:ext cx="922338" cy="1916112"/>
        </p:xfrm>
        <a:graphic>
          <a:graphicData uri="http://schemas.openxmlformats.org/presentationml/2006/ole">
            <p:oleObj spid="_x0000_s10242" name="Clip" r:id="rId7" imgW="1857240" imgH="3995640" progId="">
              <p:embed/>
            </p:oleObj>
          </a:graphicData>
        </a:graphic>
      </p:graphicFrame>
      <p:sp>
        <p:nvSpPr>
          <p:cNvPr id="10270" name="Line 43"/>
          <p:cNvSpPr>
            <a:spLocks noChangeShapeType="1"/>
          </p:cNvSpPr>
          <p:nvPr/>
        </p:nvSpPr>
        <p:spPr bwMode="auto">
          <a:xfrm flipH="1">
            <a:off x="6297613" y="2586038"/>
            <a:ext cx="812800" cy="3175"/>
          </a:xfrm>
          <a:prstGeom prst="line">
            <a:avLst/>
          </a:prstGeom>
          <a:noFill/>
          <a:ln w="76200">
            <a:solidFill>
              <a:schemeClr val="tx1"/>
            </a:solidFill>
            <a:round/>
            <a:headEnd/>
            <a:tailEnd type="triangle" w="med" len="med"/>
          </a:ln>
        </p:spPr>
        <p:txBody>
          <a:bodyPr wrap="none" anchor="ctr"/>
          <a:lstStyle/>
          <a:p>
            <a:endParaRPr lang="en-US"/>
          </a:p>
        </p:txBody>
      </p:sp>
      <p:pic>
        <p:nvPicPr>
          <p:cNvPr id="10271" name="Picture 44"/>
          <p:cNvPicPr>
            <a:picLocks noChangeAspect="1" noChangeArrowheads="1"/>
          </p:cNvPicPr>
          <p:nvPr/>
        </p:nvPicPr>
        <p:blipFill>
          <a:blip r:embed="rId8" cstate="print"/>
          <a:srcRect/>
          <a:stretch>
            <a:fillRect/>
          </a:stretch>
        </p:blipFill>
        <p:spPr bwMode="auto">
          <a:xfrm>
            <a:off x="7370763" y="3903663"/>
            <a:ext cx="1571625" cy="1219200"/>
          </a:xfrm>
          <a:prstGeom prst="rect">
            <a:avLst/>
          </a:prstGeom>
          <a:noFill/>
          <a:ln w="12700">
            <a:noFill/>
            <a:miter lim="800000"/>
            <a:headEnd/>
            <a:tailEnd/>
          </a:ln>
        </p:spPr>
      </p:pic>
      <p:sp>
        <p:nvSpPr>
          <p:cNvPr id="10272" name="Rectangle 45"/>
          <p:cNvSpPr>
            <a:spLocks/>
          </p:cNvSpPr>
          <p:nvPr/>
        </p:nvSpPr>
        <p:spPr bwMode="auto">
          <a:xfrm>
            <a:off x="7369175" y="5146675"/>
            <a:ext cx="1550988" cy="1196975"/>
          </a:xfrm>
          <a:prstGeom prst="rect">
            <a:avLst/>
          </a:prstGeom>
          <a:noFill/>
          <a:ln w="12700">
            <a:noFill/>
            <a:miter lim="800000"/>
            <a:headEnd/>
            <a:tailEnd/>
          </a:ln>
        </p:spPr>
        <p:txBody>
          <a:bodyPr lIns="0" tIns="0" rIns="0" bIns="0" anchor="ctr"/>
          <a:lstStyle/>
          <a:p>
            <a:pPr algn="r" defTabSz="642938"/>
            <a:r>
              <a:rPr lang="en-US" sz="1600" b="1" i="0">
                <a:solidFill>
                  <a:srgbClr val="990033"/>
                </a:solidFill>
                <a:latin typeface="Gill Sans" charset="0"/>
                <a:sym typeface="Gill Sans" charset="0"/>
              </a:rPr>
              <a:t>(vague) descriptions</a:t>
            </a:r>
          </a:p>
          <a:p>
            <a:pPr algn="r" defTabSz="642938"/>
            <a:r>
              <a:rPr lang="en-US" sz="1600" b="1" i="0">
                <a:solidFill>
                  <a:srgbClr val="990033"/>
                </a:solidFill>
                <a:latin typeface="Gill Sans" charset="0"/>
                <a:sym typeface="Gill Sans" charset="0"/>
              </a:rPr>
              <a:t>guru</a:t>
            </a:r>
          </a:p>
          <a:p>
            <a:pPr algn="r" defTabSz="642938"/>
            <a:r>
              <a:rPr lang="en-US" sz="1600" b="1" i="0">
                <a:solidFill>
                  <a:srgbClr val="990033"/>
                </a:solidFill>
                <a:latin typeface="Gill Sans" charset="0"/>
                <a:sym typeface="Gill Sans" charset="0"/>
              </a:rPr>
              <a:t>ad-hoc model learning</a:t>
            </a:r>
          </a:p>
        </p:txBody>
      </p:sp>
      <p:cxnSp>
        <p:nvCxnSpPr>
          <p:cNvPr id="10273" name="AutoShape 46"/>
          <p:cNvCxnSpPr>
            <a:cxnSpLocks noChangeShapeType="1"/>
          </p:cNvCxnSpPr>
          <p:nvPr/>
        </p:nvCxnSpPr>
        <p:spPr bwMode="auto">
          <a:xfrm rot="5400000" flipH="1">
            <a:off x="7335044" y="3082132"/>
            <a:ext cx="1323975" cy="319087"/>
          </a:xfrm>
          <a:prstGeom prst="bentConnector2">
            <a:avLst/>
          </a:prstGeom>
          <a:noFill/>
          <a:ln w="76200">
            <a:solidFill>
              <a:schemeClr val="tx1"/>
            </a:solidFill>
            <a:miter lim="800000"/>
            <a:headEnd/>
            <a:tailEnd type="triangle" w="med" len="med"/>
          </a:ln>
        </p:spPr>
      </p:cxnSp>
      <p:sp>
        <p:nvSpPr>
          <p:cNvPr id="10274" name="Rectangle 47"/>
          <p:cNvSpPr>
            <a:spLocks noChangeArrowheads="1"/>
          </p:cNvSpPr>
          <p:nvPr/>
        </p:nvSpPr>
        <p:spPr bwMode="auto">
          <a:xfrm>
            <a:off x="4379913" y="1739900"/>
            <a:ext cx="2209800" cy="1638300"/>
          </a:xfrm>
          <a:prstGeom prst="rect">
            <a:avLst/>
          </a:prstGeom>
          <a:solidFill>
            <a:srgbClr val="9D9D9D"/>
          </a:solidFill>
          <a:ln w="76200" cap="rnd" algn="ctr">
            <a:noFill/>
            <a:prstDash val="sysDot"/>
            <a:miter lim="800000"/>
            <a:headEnd/>
            <a:tailEnd/>
          </a:ln>
        </p:spPr>
        <p:txBody>
          <a:bodyPr anchor="ctr">
            <a:spAutoFit/>
          </a:bodyPr>
          <a:lstStyle/>
          <a:p>
            <a:endParaRPr lang="en-US"/>
          </a:p>
        </p:txBody>
      </p:sp>
      <p:grpSp>
        <p:nvGrpSpPr>
          <p:cNvPr id="10275" name="Group 48"/>
          <p:cNvGrpSpPr>
            <a:grpSpLocks/>
          </p:cNvGrpSpPr>
          <p:nvPr/>
        </p:nvGrpSpPr>
        <p:grpSpPr bwMode="auto">
          <a:xfrm>
            <a:off x="4879975" y="1930400"/>
            <a:ext cx="1112838" cy="1268413"/>
            <a:chOff x="4598" y="587"/>
            <a:chExt cx="968" cy="1090"/>
          </a:xfrm>
        </p:grpSpPr>
        <p:sp>
          <p:nvSpPr>
            <p:cNvPr id="10276" name="Oval 49"/>
            <p:cNvSpPr>
              <a:spLocks noChangeArrowheads="1"/>
            </p:cNvSpPr>
            <p:nvPr/>
          </p:nvSpPr>
          <p:spPr bwMode="auto">
            <a:xfrm>
              <a:off x="4598" y="1071"/>
              <a:ext cx="218" cy="194"/>
            </a:xfrm>
            <a:prstGeom prst="ellipse">
              <a:avLst/>
            </a:prstGeom>
            <a:noFill/>
            <a:ln w="12700">
              <a:solidFill>
                <a:schemeClr val="tx1"/>
              </a:solidFill>
              <a:round/>
              <a:headEnd/>
              <a:tailEnd/>
            </a:ln>
          </p:spPr>
          <p:txBody>
            <a:bodyPr wrap="none" anchor="ctr"/>
            <a:lstStyle/>
            <a:p>
              <a:endParaRPr lang="en-US"/>
            </a:p>
          </p:txBody>
        </p:sp>
        <p:sp>
          <p:nvSpPr>
            <p:cNvPr id="10277" name="Oval 50"/>
            <p:cNvSpPr>
              <a:spLocks noChangeArrowheads="1"/>
            </p:cNvSpPr>
            <p:nvPr/>
          </p:nvSpPr>
          <p:spPr bwMode="auto">
            <a:xfrm>
              <a:off x="5348" y="636"/>
              <a:ext cx="218" cy="194"/>
            </a:xfrm>
            <a:prstGeom prst="ellipse">
              <a:avLst/>
            </a:prstGeom>
            <a:noFill/>
            <a:ln w="12700">
              <a:solidFill>
                <a:schemeClr val="tx1"/>
              </a:solidFill>
              <a:round/>
              <a:headEnd/>
              <a:tailEnd/>
            </a:ln>
          </p:spPr>
          <p:txBody>
            <a:bodyPr wrap="none" anchor="ctr"/>
            <a:lstStyle/>
            <a:p>
              <a:endParaRPr lang="en-US"/>
            </a:p>
          </p:txBody>
        </p:sp>
        <p:sp>
          <p:nvSpPr>
            <p:cNvPr id="10278" name="Oval 51"/>
            <p:cNvSpPr>
              <a:spLocks noChangeArrowheads="1"/>
            </p:cNvSpPr>
            <p:nvPr/>
          </p:nvSpPr>
          <p:spPr bwMode="auto">
            <a:xfrm>
              <a:off x="4719" y="587"/>
              <a:ext cx="218" cy="194"/>
            </a:xfrm>
            <a:prstGeom prst="ellipse">
              <a:avLst/>
            </a:prstGeom>
            <a:noFill/>
            <a:ln w="12700">
              <a:solidFill>
                <a:schemeClr val="tx1"/>
              </a:solidFill>
              <a:round/>
              <a:headEnd/>
              <a:tailEnd/>
            </a:ln>
          </p:spPr>
          <p:txBody>
            <a:bodyPr wrap="none" anchor="ctr"/>
            <a:lstStyle/>
            <a:p>
              <a:endParaRPr lang="en-US"/>
            </a:p>
          </p:txBody>
        </p:sp>
        <p:sp>
          <p:nvSpPr>
            <p:cNvPr id="10279" name="Oval 52"/>
            <p:cNvSpPr>
              <a:spLocks noChangeArrowheads="1"/>
            </p:cNvSpPr>
            <p:nvPr/>
          </p:nvSpPr>
          <p:spPr bwMode="auto">
            <a:xfrm>
              <a:off x="4896" y="636"/>
              <a:ext cx="85" cy="79"/>
            </a:xfrm>
            <a:prstGeom prst="ellipse">
              <a:avLst/>
            </a:prstGeom>
            <a:solidFill>
              <a:srgbClr val="CC3300"/>
            </a:solidFill>
            <a:ln w="12700" algn="ctr">
              <a:solidFill>
                <a:schemeClr val="tx1"/>
              </a:solidFill>
              <a:round/>
              <a:headEnd/>
              <a:tailEnd/>
            </a:ln>
          </p:spPr>
          <p:txBody>
            <a:bodyPr anchor="ctr">
              <a:spAutoFit/>
            </a:bodyPr>
            <a:lstStyle/>
            <a:p>
              <a:endParaRPr lang="en-US"/>
            </a:p>
          </p:txBody>
        </p:sp>
        <p:sp>
          <p:nvSpPr>
            <p:cNvPr id="10280" name="Oval 53"/>
            <p:cNvSpPr>
              <a:spLocks noChangeArrowheads="1"/>
            </p:cNvSpPr>
            <p:nvPr/>
          </p:nvSpPr>
          <p:spPr bwMode="auto">
            <a:xfrm>
              <a:off x="5029" y="1050"/>
              <a:ext cx="85" cy="79"/>
            </a:xfrm>
            <a:prstGeom prst="ellipse">
              <a:avLst/>
            </a:prstGeom>
            <a:solidFill>
              <a:srgbClr val="CC3300"/>
            </a:solidFill>
            <a:ln w="12700" algn="ctr">
              <a:solidFill>
                <a:schemeClr val="tx1"/>
              </a:solidFill>
              <a:round/>
              <a:headEnd/>
              <a:tailEnd/>
            </a:ln>
          </p:spPr>
          <p:txBody>
            <a:bodyPr anchor="ctr">
              <a:spAutoFit/>
            </a:bodyPr>
            <a:lstStyle/>
            <a:p>
              <a:endParaRPr lang="en-US"/>
            </a:p>
          </p:txBody>
        </p:sp>
        <p:sp>
          <p:nvSpPr>
            <p:cNvPr id="10281" name="Oval 54"/>
            <p:cNvSpPr>
              <a:spLocks noChangeArrowheads="1"/>
            </p:cNvSpPr>
            <p:nvPr/>
          </p:nvSpPr>
          <p:spPr bwMode="auto">
            <a:xfrm>
              <a:off x="4670" y="1248"/>
              <a:ext cx="85" cy="80"/>
            </a:xfrm>
            <a:prstGeom prst="ellipse">
              <a:avLst/>
            </a:prstGeom>
            <a:solidFill>
              <a:srgbClr val="CC3300"/>
            </a:solidFill>
            <a:ln w="12700" algn="ctr">
              <a:solidFill>
                <a:schemeClr val="tx1"/>
              </a:solidFill>
              <a:round/>
              <a:headEnd/>
              <a:tailEnd/>
            </a:ln>
          </p:spPr>
          <p:txBody>
            <a:bodyPr anchor="ctr">
              <a:spAutoFit/>
            </a:bodyPr>
            <a:lstStyle/>
            <a:p>
              <a:endParaRPr lang="en-US"/>
            </a:p>
          </p:txBody>
        </p:sp>
        <p:sp>
          <p:nvSpPr>
            <p:cNvPr id="10282" name="Oval 55"/>
            <p:cNvSpPr>
              <a:spLocks noChangeArrowheads="1"/>
            </p:cNvSpPr>
            <p:nvPr/>
          </p:nvSpPr>
          <p:spPr bwMode="auto">
            <a:xfrm>
              <a:off x="5339" y="758"/>
              <a:ext cx="85" cy="80"/>
            </a:xfrm>
            <a:prstGeom prst="ellipse">
              <a:avLst/>
            </a:prstGeom>
            <a:solidFill>
              <a:srgbClr val="CC3300"/>
            </a:solidFill>
            <a:ln w="12700" algn="ctr">
              <a:solidFill>
                <a:schemeClr val="tx1"/>
              </a:solidFill>
              <a:round/>
              <a:headEnd/>
              <a:tailEnd/>
            </a:ln>
          </p:spPr>
          <p:txBody>
            <a:bodyPr anchor="ctr">
              <a:spAutoFit/>
            </a:bodyPr>
            <a:lstStyle/>
            <a:p>
              <a:endParaRPr lang="en-US"/>
            </a:p>
          </p:txBody>
        </p:sp>
        <p:sp>
          <p:nvSpPr>
            <p:cNvPr id="10283" name="Oval 56"/>
            <p:cNvSpPr>
              <a:spLocks noChangeArrowheads="1"/>
            </p:cNvSpPr>
            <p:nvPr/>
          </p:nvSpPr>
          <p:spPr bwMode="auto">
            <a:xfrm>
              <a:off x="5036" y="1382"/>
              <a:ext cx="85" cy="79"/>
            </a:xfrm>
            <a:prstGeom prst="ellipse">
              <a:avLst/>
            </a:prstGeom>
            <a:solidFill>
              <a:srgbClr val="CC3300"/>
            </a:solidFill>
            <a:ln w="12700" algn="ctr">
              <a:solidFill>
                <a:schemeClr val="tx1"/>
              </a:solidFill>
              <a:round/>
              <a:headEnd/>
              <a:tailEnd/>
            </a:ln>
          </p:spPr>
          <p:txBody>
            <a:bodyPr anchor="ctr">
              <a:spAutoFit/>
            </a:bodyPr>
            <a:lstStyle/>
            <a:p>
              <a:endParaRPr lang="en-US"/>
            </a:p>
          </p:txBody>
        </p:sp>
        <p:sp>
          <p:nvSpPr>
            <p:cNvPr id="10284" name="Oval 57"/>
            <p:cNvSpPr>
              <a:spLocks noChangeArrowheads="1"/>
            </p:cNvSpPr>
            <p:nvPr/>
          </p:nvSpPr>
          <p:spPr bwMode="auto">
            <a:xfrm>
              <a:off x="5480" y="1241"/>
              <a:ext cx="85" cy="79"/>
            </a:xfrm>
            <a:prstGeom prst="ellipse">
              <a:avLst/>
            </a:prstGeom>
            <a:solidFill>
              <a:srgbClr val="CC3300"/>
            </a:solidFill>
            <a:ln w="12700" algn="ctr">
              <a:solidFill>
                <a:schemeClr val="tx1"/>
              </a:solidFill>
              <a:round/>
              <a:headEnd/>
              <a:tailEnd/>
            </a:ln>
          </p:spPr>
          <p:txBody>
            <a:bodyPr anchor="ctr">
              <a:spAutoFit/>
            </a:bodyPr>
            <a:lstStyle/>
            <a:p>
              <a:endParaRPr lang="en-US"/>
            </a:p>
          </p:txBody>
        </p:sp>
        <p:sp>
          <p:nvSpPr>
            <p:cNvPr id="10285" name="Oval 58"/>
            <p:cNvSpPr>
              <a:spLocks noChangeArrowheads="1"/>
            </p:cNvSpPr>
            <p:nvPr/>
          </p:nvSpPr>
          <p:spPr bwMode="auto">
            <a:xfrm>
              <a:off x="5343" y="1598"/>
              <a:ext cx="85" cy="79"/>
            </a:xfrm>
            <a:prstGeom prst="ellipse">
              <a:avLst/>
            </a:prstGeom>
            <a:solidFill>
              <a:srgbClr val="CC3300"/>
            </a:solidFill>
            <a:ln w="12700" algn="ctr">
              <a:solidFill>
                <a:schemeClr val="tx1"/>
              </a:solidFill>
              <a:round/>
              <a:headEnd/>
              <a:tailEnd/>
            </a:ln>
          </p:spPr>
          <p:txBody>
            <a:bodyPr anchor="ctr">
              <a:spAutoFit/>
            </a:bodyPr>
            <a:lstStyle/>
            <a:p>
              <a:endParaRPr lang="en-US"/>
            </a:p>
          </p:txBody>
        </p:sp>
        <p:cxnSp>
          <p:nvCxnSpPr>
            <p:cNvPr id="10286" name="AutoShape 59"/>
            <p:cNvCxnSpPr>
              <a:cxnSpLocks noChangeShapeType="1"/>
              <a:stCxn id="10279" idx="6"/>
              <a:endCxn id="10282" idx="2"/>
            </p:cNvCxnSpPr>
            <p:nvPr/>
          </p:nvCxnSpPr>
          <p:spPr bwMode="auto">
            <a:xfrm>
              <a:off x="4981" y="676"/>
              <a:ext cx="358" cy="122"/>
            </a:xfrm>
            <a:prstGeom prst="straightConnector1">
              <a:avLst/>
            </a:prstGeom>
            <a:noFill/>
            <a:ln w="12700">
              <a:solidFill>
                <a:schemeClr val="tx1"/>
              </a:solidFill>
              <a:round/>
              <a:headEnd/>
              <a:tailEnd/>
            </a:ln>
          </p:spPr>
        </p:cxnSp>
        <p:cxnSp>
          <p:nvCxnSpPr>
            <p:cNvPr id="10287" name="AutoShape 60"/>
            <p:cNvCxnSpPr>
              <a:cxnSpLocks noChangeShapeType="1"/>
              <a:stCxn id="10282" idx="4"/>
              <a:endCxn id="10284" idx="0"/>
            </p:cNvCxnSpPr>
            <p:nvPr/>
          </p:nvCxnSpPr>
          <p:spPr bwMode="auto">
            <a:xfrm>
              <a:off x="5382" y="838"/>
              <a:ext cx="141" cy="403"/>
            </a:xfrm>
            <a:prstGeom prst="straightConnector1">
              <a:avLst/>
            </a:prstGeom>
            <a:noFill/>
            <a:ln w="12700">
              <a:solidFill>
                <a:schemeClr val="tx1"/>
              </a:solidFill>
              <a:round/>
              <a:headEnd/>
              <a:tailEnd/>
            </a:ln>
          </p:spPr>
        </p:cxnSp>
        <p:cxnSp>
          <p:nvCxnSpPr>
            <p:cNvPr id="10288" name="AutoShape 61"/>
            <p:cNvCxnSpPr>
              <a:cxnSpLocks noChangeShapeType="1"/>
              <a:stCxn id="10279" idx="4"/>
              <a:endCxn id="10280" idx="0"/>
            </p:cNvCxnSpPr>
            <p:nvPr/>
          </p:nvCxnSpPr>
          <p:spPr bwMode="auto">
            <a:xfrm>
              <a:off x="4939" y="715"/>
              <a:ext cx="133" cy="335"/>
            </a:xfrm>
            <a:prstGeom prst="straightConnector1">
              <a:avLst/>
            </a:prstGeom>
            <a:noFill/>
            <a:ln w="12700">
              <a:solidFill>
                <a:schemeClr val="tx1"/>
              </a:solidFill>
              <a:round/>
              <a:headEnd/>
              <a:tailEnd/>
            </a:ln>
          </p:spPr>
        </p:cxnSp>
        <p:cxnSp>
          <p:nvCxnSpPr>
            <p:cNvPr id="10289" name="AutoShape 62"/>
            <p:cNvCxnSpPr>
              <a:cxnSpLocks noChangeShapeType="1"/>
              <a:stCxn id="10280" idx="6"/>
              <a:endCxn id="10284" idx="2"/>
            </p:cNvCxnSpPr>
            <p:nvPr/>
          </p:nvCxnSpPr>
          <p:spPr bwMode="auto">
            <a:xfrm>
              <a:off x="5114" y="1090"/>
              <a:ext cx="366" cy="191"/>
            </a:xfrm>
            <a:prstGeom prst="straightConnector1">
              <a:avLst/>
            </a:prstGeom>
            <a:noFill/>
            <a:ln w="12700">
              <a:solidFill>
                <a:schemeClr val="tx1"/>
              </a:solidFill>
              <a:round/>
              <a:headEnd/>
              <a:tailEnd/>
            </a:ln>
          </p:spPr>
        </p:cxnSp>
        <p:cxnSp>
          <p:nvCxnSpPr>
            <p:cNvPr id="10290" name="AutoShape 63"/>
            <p:cNvCxnSpPr>
              <a:cxnSpLocks noChangeShapeType="1"/>
              <a:stCxn id="10280" idx="3"/>
              <a:endCxn id="10281" idx="7"/>
            </p:cNvCxnSpPr>
            <p:nvPr/>
          </p:nvCxnSpPr>
          <p:spPr bwMode="auto">
            <a:xfrm flipH="1">
              <a:off x="4743" y="1117"/>
              <a:ext cx="298" cy="143"/>
            </a:xfrm>
            <a:prstGeom prst="straightConnector1">
              <a:avLst/>
            </a:prstGeom>
            <a:noFill/>
            <a:ln w="12700">
              <a:solidFill>
                <a:schemeClr val="tx1"/>
              </a:solidFill>
              <a:round/>
              <a:headEnd/>
              <a:tailEnd/>
            </a:ln>
          </p:spPr>
        </p:cxnSp>
        <p:cxnSp>
          <p:nvCxnSpPr>
            <p:cNvPr id="10291" name="AutoShape 64"/>
            <p:cNvCxnSpPr>
              <a:cxnSpLocks noChangeShapeType="1"/>
              <a:stCxn id="10283" idx="1"/>
              <a:endCxn id="10281" idx="5"/>
            </p:cNvCxnSpPr>
            <p:nvPr/>
          </p:nvCxnSpPr>
          <p:spPr bwMode="auto">
            <a:xfrm flipH="1" flipV="1">
              <a:off x="4743" y="1316"/>
              <a:ext cx="305" cy="78"/>
            </a:xfrm>
            <a:prstGeom prst="straightConnector1">
              <a:avLst/>
            </a:prstGeom>
            <a:noFill/>
            <a:ln w="12700">
              <a:solidFill>
                <a:schemeClr val="tx1"/>
              </a:solidFill>
              <a:round/>
              <a:headEnd/>
              <a:tailEnd/>
            </a:ln>
          </p:spPr>
        </p:cxnSp>
        <p:cxnSp>
          <p:nvCxnSpPr>
            <p:cNvPr id="10292" name="AutoShape 65"/>
            <p:cNvCxnSpPr>
              <a:cxnSpLocks noChangeShapeType="1"/>
              <a:stCxn id="10282" idx="3"/>
              <a:endCxn id="10280" idx="7"/>
            </p:cNvCxnSpPr>
            <p:nvPr/>
          </p:nvCxnSpPr>
          <p:spPr bwMode="auto">
            <a:xfrm flipH="1">
              <a:off x="5102" y="826"/>
              <a:ext cx="249" cy="236"/>
            </a:xfrm>
            <a:prstGeom prst="straightConnector1">
              <a:avLst/>
            </a:prstGeom>
            <a:noFill/>
            <a:ln w="12700">
              <a:solidFill>
                <a:schemeClr val="tx1"/>
              </a:solidFill>
              <a:round/>
              <a:headEnd/>
              <a:tailEnd/>
            </a:ln>
          </p:spPr>
        </p:cxnSp>
        <p:cxnSp>
          <p:nvCxnSpPr>
            <p:cNvPr id="10293" name="AutoShape 66"/>
            <p:cNvCxnSpPr>
              <a:cxnSpLocks noChangeShapeType="1"/>
              <a:stCxn id="10284" idx="4"/>
              <a:endCxn id="10285" idx="0"/>
            </p:cNvCxnSpPr>
            <p:nvPr/>
          </p:nvCxnSpPr>
          <p:spPr bwMode="auto">
            <a:xfrm flipH="1">
              <a:off x="5386" y="1320"/>
              <a:ext cx="137" cy="278"/>
            </a:xfrm>
            <a:prstGeom prst="straightConnector1">
              <a:avLst/>
            </a:prstGeom>
            <a:noFill/>
            <a:ln w="12700">
              <a:solidFill>
                <a:schemeClr val="tx1"/>
              </a:solidFill>
              <a:round/>
              <a:headEnd/>
              <a:tailEnd/>
            </a:ln>
          </p:spPr>
        </p:cxnSp>
        <p:cxnSp>
          <p:nvCxnSpPr>
            <p:cNvPr id="10294" name="AutoShape 67"/>
            <p:cNvCxnSpPr>
              <a:cxnSpLocks noChangeShapeType="1"/>
              <a:stCxn id="10280" idx="4"/>
              <a:endCxn id="10283" idx="0"/>
            </p:cNvCxnSpPr>
            <p:nvPr/>
          </p:nvCxnSpPr>
          <p:spPr bwMode="auto">
            <a:xfrm>
              <a:off x="5072" y="1129"/>
              <a:ext cx="7" cy="253"/>
            </a:xfrm>
            <a:prstGeom prst="straightConnector1">
              <a:avLst/>
            </a:prstGeom>
            <a:noFill/>
            <a:ln w="12700">
              <a:solidFill>
                <a:schemeClr val="tx1"/>
              </a:solidFill>
              <a:round/>
              <a:headEnd/>
              <a:tailEnd/>
            </a:ln>
          </p:spPr>
        </p:cxnSp>
        <p:cxnSp>
          <p:nvCxnSpPr>
            <p:cNvPr id="10295" name="AutoShape 68"/>
            <p:cNvCxnSpPr>
              <a:cxnSpLocks noChangeShapeType="1"/>
              <a:stCxn id="10285" idx="1"/>
              <a:endCxn id="10283" idx="5"/>
            </p:cNvCxnSpPr>
            <p:nvPr/>
          </p:nvCxnSpPr>
          <p:spPr bwMode="auto">
            <a:xfrm flipH="1" flipV="1">
              <a:off x="5109" y="1449"/>
              <a:ext cx="246" cy="161"/>
            </a:xfrm>
            <a:prstGeom prst="straightConnector1">
              <a:avLst/>
            </a:prstGeom>
            <a:noFill/>
            <a:ln w="12700">
              <a:solidFill>
                <a:schemeClr val="tx1"/>
              </a:solidFill>
              <a:round/>
              <a:headEnd/>
              <a:tailEnd/>
            </a:ln>
          </p:spPr>
        </p:cxnSp>
        <p:cxnSp>
          <p:nvCxnSpPr>
            <p:cNvPr id="10296" name="AutoShape 69"/>
            <p:cNvCxnSpPr>
              <a:cxnSpLocks noChangeShapeType="1"/>
              <a:stCxn id="10284" idx="3"/>
              <a:endCxn id="10283" idx="7"/>
            </p:cNvCxnSpPr>
            <p:nvPr/>
          </p:nvCxnSpPr>
          <p:spPr bwMode="auto">
            <a:xfrm flipH="1">
              <a:off x="5109" y="1308"/>
              <a:ext cx="383" cy="86"/>
            </a:xfrm>
            <a:prstGeom prst="straightConnector1">
              <a:avLst/>
            </a:prstGeom>
            <a:noFill/>
            <a:ln w="12700">
              <a:solidFill>
                <a:schemeClr val="tx1"/>
              </a:solidFill>
              <a:round/>
              <a:headEnd/>
              <a:tailEnd/>
            </a:ln>
          </p:spPr>
        </p:cxnSp>
      </p:gr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2"/>
          <p:cNvSpPr>
            <a:spLocks noChangeArrowheads="1"/>
          </p:cNvSpPr>
          <p:nvPr/>
        </p:nvSpPr>
        <p:spPr bwMode="auto">
          <a:xfrm>
            <a:off x="4225925" y="4465638"/>
            <a:ext cx="2447925" cy="1289050"/>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pic>
        <p:nvPicPr>
          <p:cNvPr id="45" name="Picture 3" descr="IMG_1730.JPG"/>
          <p:cNvPicPr>
            <a:picLocks noChangeAspect="1"/>
          </p:cNvPicPr>
          <p:nvPr/>
        </p:nvPicPr>
        <p:blipFill>
          <a:blip r:embed="rId3" cstate="print"/>
          <a:srcRect l="25340" t="38281" r="17119" b="38281"/>
          <a:stretch>
            <a:fillRect/>
          </a:stretch>
        </p:blipFill>
        <p:spPr bwMode="auto">
          <a:xfrm>
            <a:off x="4226356" y="4273909"/>
            <a:ext cx="2622243" cy="1605455"/>
          </a:xfrm>
          <a:prstGeom prst="rect">
            <a:avLst/>
          </a:prstGeom>
          <a:noFill/>
          <a:ln w="9525">
            <a:noFill/>
            <a:miter lim="800000"/>
            <a:headEnd/>
            <a:tailEnd/>
          </a:ln>
        </p:spPr>
      </p:pic>
      <p:sp>
        <p:nvSpPr>
          <p:cNvPr id="61442" name="Rectangle 14"/>
          <p:cNvSpPr>
            <a:spLocks noGrp="1" noChangeArrowheads="1"/>
          </p:cNvSpPr>
          <p:nvPr>
            <p:ph type="sldNum" sz="quarter" idx="10"/>
          </p:nvPr>
        </p:nvSpPr>
        <p:spPr>
          <a:noFill/>
        </p:spPr>
        <p:txBody>
          <a:bodyPr/>
          <a:lstStyle/>
          <a:p>
            <a:r>
              <a:rPr lang="en-US"/>
              <a:t>   </a:t>
            </a:r>
            <a:fld id="{794944D7-906B-418B-89BD-CF6033F5B886}" type="slidenum">
              <a:rPr lang="en-US"/>
              <a:pPr/>
              <a:t>67</a:t>
            </a:fld>
            <a:endParaRPr lang="en-US"/>
          </a:p>
        </p:txBody>
      </p:sp>
      <p:sp>
        <p:nvSpPr>
          <p:cNvPr id="61444" name="Rectangle 3"/>
          <p:cNvSpPr>
            <a:spLocks noChangeArrowheads="1"/>
          </p:cNvSpPr>
          <p:nvPr/>
        </p:nvSpPr>
        <p:spPr bwMode="auto">
          <a:xfrm>
            <a:off x="2257425" y="2211388"/>
            <a:ext cx="1119188" cy="808037"/>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445" name="Oval 4"/>
          <p:cNvSpPr>
            <a:spLocks noChangeArrowheads="1"/>
          </p:cNvSpPr>
          <p:nvPr/>
        </p:nvSpPr>
        <p:spPr bwMode="auto">
          <a:xfrm>
            <a:off x="2257425" y="2955925"/>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61446" name="Text Box 5"/>
          <p:cNvSpPr txBox="1">
            <a:spLocks noChangeArrowheads="1"/>
          </p:cNvSpPr>
          <p:nvPr/>
        </p:nvSpPr>
        <p:spPr bwMode="auto">
          <a:xfrm>
            <a:off x="2343150" y="2509838"/>
            <a:ext cx="946150" cy="336550"/>
          </a:xfrm>
          <a:prstGeom prst="rect">
            <a:avLst/>
          </a:prstGeom>
          <a:solidFill>
            <a:schemeClr val="tx1"/>
          </a:solidFill>
          <a:ln w="12700">
            <a:no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447" name="Oval 6"/>
          <p:cNvSpPr>
            <a:spLocks noChangeArrowheads="1"/>
          </p:cNvSpPr>
          <p:nvPr/>
        </p:nvSpPr>
        <p:spPr bwMode="auto">
          <a:xfrm>
            <a:off x="2257425" y="2136775"/>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61448" name="Oval 7"/>
          <p:cNvSpPr>
            <a:spLocks noChangeArrowheads="1"/>
          </p:cNvSpPr>
          <p:nvPr/>
        </p:nvSpPr>
        <p:spPr bwMode="auto">
          <a:xfrm>
            <a:off x="2257425" y="2940050"/>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61449" name="Rectangle 8"/>
          <p:cNvSpPr>
            <a:spLocks noChangeArrowheads="1"/>
          </p:cNvSpPr>
          <p:nvPr/>
        </p:nvSpPr>
        <p:spPr bwMode="auto">
          <a:xfrm>
            <a:off x="2257425" y="2195513"/>
            <a:ext cx="1119188" cy="808037"/>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450" name="Text Box 9"/>
          <p:cNvSpPr txBox="1">
            <a:spLocks noChangeArrowheads="1"/>
          </p:cNvSpPr>
          <p:nvPr/>
        </p:nvSpPr>
        <p:spPr bwMode="auto">
          <a:xfrm>
            <a:off x="2343150" y="2492375"/>
            <a:ext cx="946150" cy="349250"/>
          </a:xfrm>
          <a:prstGeom prst="rect">
            <a:avLst/>
          </a:prstGeom>
          <a:solidFill>
            <a:schemeClr val="tx1"/>
          </a:solidFill>
          <a:ln w="12700">
            <a:solidFill>
              <a:schemeClr val="bg2"/>
            </a:solid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451" name="Oval 10"/>
          <p:cNvSpPr>
            <a:spLocks noChangeArrowheads="1"/>
          </p:cNvSpPr>
          <p:nvPr/>
        </p:nvSpPr>
        <p:spPr bwMode="auto">
          <a:xfrm>
            <a:off x="2257425" y="2120900"/>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61452" name="Line 11"/>
          <p:cNvSpPr>
            <a:spLocks noChangeShapeType="1"/>
          </p:cNvSpPr>
          <p:nvPr/>
        </p:nvSpPr>
        <p:spPr bwMode="auto">
          <a:xfrm>
            <a:off x="2238375" y="2195513"/>
            <a:ext cx="1588" cy="808037"/>
          </a:xfrm>
          <a:prstGeom prst="line">
            <a:avLst/>
          </a:prstGeom>
          <a:noFill/>
          <a:ln w="12700">
            <a:solidFill>
              <a:schemeClr val="bg2"/>
            </a:solidFill>
            <a:round/>
            <a:headEnd/>
            <a:tailEnd/>
          </a:ln>
        </p:spPr>
        <p:txBody>
          <a:bodyPr wrap="none" anchor="ctr"/>
          <a:lstStyle/>
          <a:p>
            <a:endParaRPr lang="en-US"/>
          </a:p>
        </p:txBody>
      </p:sp>
      <p:sp>
        <p:nvSpPr>
          <p:cNvPr id="61453" name="Line 12"/>
          <p:cNvSpPr>
            <a:spLocks noChangeShapeType="1"/>
          </p:cNvSpPr>
          <p:nvPr/>
        </p:nvSpPr>
        <p:spPr bwMode="auto">
          <a:xfrm>
            <a:off x="3376613" y="2270125"/>
            <a:ext cx="1587" cy="673100"/>
          </a:xfrm>
          <a:prstGeom prst="line">
            <a:avLst/>
          </a:prstGeom>
          <a:noFill/>
          <a:ln w="12700">
            <a:solidFill>
              <a:schemeClr val="bg2"/>
            </a:solidFill>
            <a:round/>
            <a:headEnd/>
            <a:tailEnd/>
          </a:ln>
        </p:spPr>
        <p:txBody>
          <a:bodyPr wrap="none" anchor="ctr"/>
          <a:lstStyle/>
          <a:p>
            <a:endParaRPr lang="en-US"/>
          </a:p>
        </p:txBody>
      </p:sp>
      <p:sp>
        <p:nvSpPr>
          <p:cNvPr id="61454" name="Oval 13"/>
          <p:cNvSpPr>
            <a:spLocks noChangeArrowheads="1"/>
          </p:cNvSpPr>
          <p:nvPr/>
        </p:nvSpPr>
        <p:spPr bwMode="auto">
          <a:xfrm>
            <a:off x="2257425" y="2940050"/>
            <a:ext cx="1135063"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61455" name="Rectangle 14"/>
          <p:cNvSpPr>
            <a:spLocks noChangeArrowheads="1"/>
          </p:cNvSpPr>
          <p:nvPr/>
        </p:nvSpPr>
        <p:spPr bwMode="auto">
          <a:xfrm>
            <a:off x="2257425" y="2195513"/>
            <a:ext cx="1119188" cy="808037"/>
          </a:xfrm>
          <a:prstGeom prst="rect">
            <a:avLst/>
          </a:prstGeom>
          <a:solidFill>
            <a:schemeClr val="tx1"/>
          </a:solidFill>
          <a:ln w="12700">
            <a:noFill/>
            <a:miter lim="800000"/>
            <a:headEnd/>
            <a:tailEnd/>
          </a:ln>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61456" name="Oval 15"/>
          <p:cNvSpPr>
            <a:spLocks noChangeArrowheads="1"/>
          </p:cNvSpPr>
          <p:nvPr/>
        </p:nvSpPr>
        <p:spPr bwMode="auto">
          <a:xfrm>
            <a:off x="2257425" y="2120900"/>
            <a:ext cx="1119188" cy="201613"/>
          </a:xfrm>
          <a:prstGeom prst="ellipse">
            <a:avLst/>
          </a:prstGeom>
          <a:solidFill>
            <a:schemeClr val="tx1"/>
          </a:solidFill>
          <a:ln w="12700">
            <a:solidFill>
              <a:schemeClr val="bg2"/>
            </a:solidFill>
            <a:round/>
            <a:headEnd/>
            <a:tailEnd/>
          </a:ln>
        </p:spPr>
        <p:txBody>
          <a:bodyPr wrap="none" anchor="ctr"/>
          <a:lstStyle/>
          <a:p>
            <a:endParaRPr lang="en-US"/>
          </a:p>
        </p:txBody>
      </p:sp>
      <p:sp>
        <p:nvSpPr>
          <p:cNvPr id="61457" name="Rectangle 16"/>
          <p:cNvSpPr>
            <a:spLocks noChangeArrowheads="1"/>
          </p:cNvSpPr>
          <p:nvPr/>
        </p:nvSpPr>
        <p:spPr bwMode="auto">
          <a:xfrm>
            <a:off x="1992313" y="1760538"/>
            <a:ext cx="1719262" cy="1592262"/>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model-based</a:t>
            </a:r>
            <a:br>
              <a:rPr lang="en-US" sz="2000" b="1" i="0">
                <a:solidFill>
                  <a:srgbClr val="003300"/>
                </a:solidFill>
                <a:latin typeface="Arial" pitchFamily="34" charset="0"/>
              </a:rPr>
            </a:br>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generation</a:t>
            </a:r>
          </a:p>
        </p:txBody>
      </p:sp>
      <p:sp>
        <p:nvSpPr>
          <p:cNvPr id="61458" name="Rectangle 59"/>
          <p:cNvSpPr>
            <a:spLocks noGrp="1" noChangeArrowheads="1"/>
          </p:cNvSpPr>
          <p:nvPr>
            <p:ph type="title"/>
          </p:nvPr>
        </p:nvSpPr>
        <p:spPr/>
        <p:txBody>
          <a:bodyPr/>
          <a:lstStyle/>
          <a:p>
            <a:r>
              <a:rPr lang="en-US" smtClean="0"/>
              <a:t>WSN: Test-Based Modeling</a:t>
            </a:r>
          </a:p>
        </p:txBody>
      </p:sp>
      <p:sp>
        <p:nvSpPr>
          <p:cNvPr id="61459" name="AutoShape 18"/>
          <p:cNvSpPr>
            <a:spLocks noChangeArrowheads="1"/>
          </p:cNvSpPr>
          <p:nvPr/>
        </p:nvSpPr>
        <p:spPr bwMode="auto">
          <a:xfrm>
            <a:off x="4360863" y="1970088"/>
            <a:ext cx="2197100" cy="1177925"/>
          </a:xfrm>
          <a:prstGeom prst="verticalScroll">
            <a:avLst>
              <a:gd name="adj" fmla="val 21046"/>
            </a:avLst>
          </a:prstGeom>
          <a:solidFill>
            <a:srgbClr val="00FF00"/>
          </a:solidFill>
          <a:ln w="9525">
            <a:solidFill>
              <a:schemeClr val="bg2"/>
            </a:solidFill>
            <a:round/>
            <a:headEnd/>
            <a:tailEnd/>
          </a:ln>
        </p:spPr>
        <p:txBody>
          <a:bodyPr wrap="none" anchor="ctr"/>
          <a:lstStyle/>
          <a:p>
            <a:pPr algn="ctr" eaLnBrk="0" hangingPunct="0">
              <a:lnSpc>
                <a:spcPct val="120000"/>
              </a:lnSpc>
              <a:spcBef>
                <a:spcPct val="20000"/>
              </a:spcBef>
              <a:buClr>
                <a:schemeClr val="accent2"/>
              </a:buClr>
              <a:buSzPct val="120000"/>
              <a:buFont typeface="Wingdings" pitchFamily="2" charset="2"/>
              <a:buNone/>
            </a:pPr>
            <a:r>
              <a:rPr lang="en-GB" sz="2000" b="1" i="0">
                <a:solidFill>
                  <a:srgbClr val="003300"/>
                </a:solidFill>
                <a:latin typeface="Arial" pitchFamily="34" charset="0"/>
              </a:rPr>
              <a:t>system</a:t>
            </a:r>
            <a:br>
              <a:rPr lang="en-GB" sz="2000" b="1" i="0">
                <a:solidFill>
                  <a:srgbClr val="003300"/>
                </a:solidFill>
                <a:latin typeface="Arial" pitchFamily="34" charset="0"/>
              </a:rPr>
            </a:br>
            <a:r>
              <a:rPr lang="en-GB" sz="2000" b="1" i="0">
                <a:solidFill>
                  <a:srgbClr val="003300"/>
                </a:solidFill>
                <a:latin typeface="Arial" pitchFamily="34" charset="0"/>
              </a:rPr>
              <a:t> model</a:t>
            </a:r>
          </a:p>
        </p:txBody>
      </p:sp>
      <p:cxnSp>
        <p:nvCxnSpPr>
          <p:cNvPr id="61460" name="AutoShape 19"/>
          <p:cNvCxnSpPr>
            <a:cxnSpLocks noChangeShapeType="1"/>
          </p:cNvCxnSpPr>
          <p:nvPr/>
        </p:nvCxnSpPr>
        <p:spPr bwMode="auto">
          <a:xfrm flipH="1" flipV="1">
            <a:off x="3727450" y="2546350"/>
            <a:ext cx="668338" cy="4763"/>
          </a:xfrm>
          <a:prstGeom prst="straightConnector1">
            <a:avLst/>
          </a:prstGeom>
          <a:noFill/>
          <a:ln w="76200">
            <a:solidFill>
              <a:schemeClr val="tx1"/>
            </a:solidFill>
            <a:round/>
            <a:headEnd type="triangle" w="med" len="med"/>
            <a:tailEnd/>
          </a:ln>
        </p:spPr>
      </p:cxnSp>
      <p:cxnSp>
        <p:nvCxnSpPr>
          <p:cNvPr id="61461" name="AutoShape 20"/>
          <p:cNvCxnSpPr>
            <a:cxnSpLocks noChangeShapeType="1"/>
            <a:endCxn id="61463" idx="0"/>
          </p:cNvCxnSpPr>
          <p:nvPr/>
        </p:nvCxnSpPr>
        <p:spPr bwMode="auto">
          <a:xfrm>
            <a:off x="2843213" y="3429000"/>
            <a:ext cx="12700" cy="844550"/>
          </a:xfrm>
          <a:prstGeom prst="straightConnector1">
            <a:avLst/>
          </a:prstGeom>
          <a:noFill/>
          <a:ln w="76200">
            <a:solidFill>
              <a:schemeClr val="tx1"/>
            </a:solidFill>
            <a:round/>
            <a:headEnd type="triangle" w="med" len="med"/>
            <a:tailEnd/>
          </a:ln>
        </p:spPr>
      </p:cxnSp>
      <p:sp>
        <p:nvSpPr>
          <p:cNvPr id="61462" name="AutoShape 21"/>
          <p:cNvSpPr>
            <a:spLocks/>
          </p:cNvSpPr>
          <p:nvPr/>
        </p:nvSpPr>
        <p:spPr bwMode="auto">
          <a:xfrm>
            <a:off x="1884363" y="1624013"/>
            <a:ext cx="1879600" cy="1817687"/>
          </a:xfrm>
          <a:prstGeom prst="roundRect">
            <a:avLst>
              <a:gd name="adj" fmla="val 14421"/>
            </a:avLst>
          </a:prstGeom>
          <a:solidFill>
            <a:srgbClr val="990033"/>
          </a:solidFill>
          <a:ln w="25400">
            <a:noFill/>
            <a:round/>
            <a:headEnd/>
            <a:tailEnd/>
          </a:ln>
        </p:spPr>
        <p:txBody>
          <a:bodyPr lIns="0" tIns="0" rIns="0" bIns="0" anchor="ctr"/>
          <a:lstStyle/>
          <a:p>
            <a:pPr algn="ctr" defTabSz="642938">
              <a:lnSpc>
                <a:spcPct val="130000"/>
              </a:lnSpc>
              <a:spcBef>
                <a:spcPct val="20000"/>
              </a:spcBef>
            </a:pPr>
            <a:r>
              <a:rPr lang="en-US" b="1" i="0">
                <a:solidFill>
                  <a:schemeClr val="bg1"/>
                </a:solidFill>
                <a:latin typeface="Arial" pitchFamily="34" charset="0"/>
              </a:rPr>
              <a:t>Uppaal-Tron</a:t>
            </a:r>
            <a:br>
              <a:rPr lang="en-US" b="1" i="0">
                <a:solidFill>
                  <a:schemeClr val="bg1"/>
                </a:solidFill>
                <a:latin typeface="Arial" pitchFamily="34" charset="0"/>
              </a:rPr>
            </a:br>
            <a:r>
              <a:rPr lang="en-US" b="1" i="0">
                <a:solidFill>
                  <a:schemeClr val="bg1"/>
                </a:solidFill>
                <a:latin typeface="Arial" pitchFamily="34" charset="0"/>
              </a:rPr>
              <a:t>TorXakis</a:t>
            </a:r>
            <a:br>
              <a:rPr lang="en-US" b="1" i="0">
                <a:solidFill>
                  <a:schemeClr val="bg1"/>
                </a:solidFill>
                <a:latin typeface="Arial" pitchFamily="34" charset="0"/>
              </a:rPr>
            </a:br>
            <a:r>
              <a:rPr lang="en-US" b="1" i="0">
                <a:solidFill>
                  <a:schemeClr val="bg1"/>
                </a:solidFill>
                <a:latin typeface="Arial" pitchFamily="34" charset="0"/>
              </a:rPr>
              <a:t>JTorX</a:t>
            </a:r>
          </a:p>
        </p:txBody>
      </p:sp>
      <p:sp>
        <p:nvSpPr>
          <p:cNvPr id="61463" name="AutoShape 22"/>
          <p:cNvSpPr>
            <a:spLocks/>
          </p:cNvSpPr>
          <p:nvPr/>
        </p:nvSpPr>
        <p:spPr bwMode="auto">
          <a:xfrm>
            <a:off x="1922463" y="4273550"/>
            <a:ext cx="1866900" cy="1754188"/>
          </a:xfrm>
          <a:prstGeom prst="roundRect">
            <a:avLst>
              <a:gd name="adj" fmla="val 14421"/>
            </a:avLst>
          </a:prstGeom>
          <a:blipFill dpi="0" rotWithShape="0">
            <a:blip r:embed="rId4" cstate="print"/>
            <a:srcRect/>
            <a:tile tx="0" ty="0" sx="100000" sy="100000" flip="none" algn="tl"/>
          </a:blipFill>
          <a:ln w="25400">
            <a:noFill/>
            <a:round/>
            <a:headEnd/>
            <a:tailEnd/>
          </a:ln>
        </p:spPr>
        <p:txBody>
          <a:bodyPr lIns="0" tIns="0" rIns="0" bIns="0" anchor="ctr"/>
          <a:lstStyle/>
          <a:p>
            <a:pPr algn="ctr" defTabSz="642938">
              <a:lnSpc>
                <a:spcPct val="110000"/>
              </a:lnSpc>
              <a:spcBef>
                <a:spcPct val="20000"/>
              </a:spcBef>
            </a:pPr>
            <a:r>
              <a:rPr lang="en-US" b="1" i="0">
                <a:solidFill>
                  <a:schemeClr val="bg1"/>
                </a:solidFill>
                <a:latin typeface="Arial" pitchFamily="34" charset="0"/>
              </a:rPr>
              <a:t>adapter</a:t>
            </a:r>
          </a:p>
        </p:txBody>
      </p:sp>
      <p:grpSp>
        <p:nvGrpSpPr>
          <p:cNvPr id="61464" name="Group 23"/>
          <p:cNvGrpSpPr>
            <a:grpSpLocks/>
          </p:cNvGrpSpPr>
          <p:nvPr/>
        </p:nvGrpSpPr>
        <p:grpSpPr bwMode="auto">
          <a:xfrm>
            <a:off x="423863" y="2814638"/>
            <a:ext cx="2420937" cy="3748087"/>
            <a:chOff x="99" y="1487"/>
            <a:chExt cx="1525" cy="2361"/>
          </a:xfrm>
        </p:grpSpPr>
        <p:sp>
          <p:nvSpPr>
            <p:cNvPr id="61480" name="Text Box 24"/>
            <p:cNvSpPr txBox="1">
              <a:spLocks noChangeArrowheads="1"/>
            </p:cNvSpPr>
            <p:nvPr/>
          </p:nvSpPr>
          <p:spPr bwMode="auto">
            <a:xfrm>
              <a:off x="99" y="3598"/>
              <a:ext cx="936" cy="250"/>
            </a:xfrm>
            <a:prstGeom prst="rect">
              <a:avLst/>
            </a:prstGeom>
            <a:noFill/>
            <a:ln w="9525">
              <a:noFill/>
              <a:miter lim="800000"/>
              <a:headEnd/>
              <a:tailEnd/>
            </a:ln>
          </p:spPr>
          <p:txBody>
            <a:bodyPr>
              <a:spAutoFit/>
            </a:bodyPr>
            <a:lstStyle/>
            <a:p>
              <a:pPr marL="457200" indent="-457200" algn="ctr" eaLnBrk="0" hangingPunct="0">
                <a:spcBef>
                  <a:spcPct val="20000"/>
                </a:spcBef>
                <a:buClr>
                  <a:schemeClr val="accent2"/>
                </a:buClr>
                <a:buSzPct val="120000"/>
                <a:buFont typeface="Wingdings" pitchFamily="2" charset="2"/>
                <a:buNone/>
              </a:pPr>
              <a:r>
                <a:rPr lang="en-US" sz="2000" b="1" i="0">
                  <a:solidFill>
                    <a:srgbClr val="008000"/>
                  </a:solidFill>
                  <a:latin typeface="Arial" pitchFamily="34" charset="0"/>
                </a:rPr>
                <a:t>pass</a:t>
              </a:r>
              <a:r>
                <a:rPr lang="en-US" sz="2000" b="1" i="0">
                  <a:solidFill>
                    <a:srgbClr val="FF7C80"/>
                  </a:solidFill>
                  <a:latin typeface="Arial" pitchFamily="34" charset="0"/>
                </a:rPr>
                <a:t> </a:t>
              </a:r>
              <a:r>
                <a:rPr lang="en-US" sz="2000" b="1" i="0">
                  <a:solidFill>
                    <a:srgbClr val="CC3300"/>
                  </a:solidFill>
                  <a:latin typeface="Arial" pitchFamily="34" charset="0"/>
                </a:rPr>
                <a:t>fail</a:t>
              </a:r>
              <a:endParaRPr lang="en-GB" sz="2000" b="1" i="0">
                <a:solidFill>
                  <a:srgbClr val="CC3300"/>
                </a:solidFill>
                <a:latin typeface="Arial" pitchFamily="34" charset="0"/>
              </a:endParaRPr>
            </a:p>
          </p:txBody>
        </p:sp>
        <p:cxnSp>
          <p:nvCxnSpPr>
            <p:cNvPr id="61481" name="AutoShape 25"/>
            <p:cNvCxnSpPr>
              <a:cxnSpLocks noChangeShapeType="1"/>
              <a:endCxn id="61480" idx="0"/>
            </p:cNvCxnSpPr>
            <p:nvPr/>
          </p:nvCxnSpPr>
          <p:spPr bwMode="auto">
            <a:xfrm>
              <a:off x="549" y="2512"/>
              <a:ext cx="18" cy="1086"/>
            </a:xfrm>
            <a:prstGeom prst="straightConnector1">
              <a:avLst/>
            </a:prstGeom>
            <a:noFill/>
            <a:ln w="76200">
              <a:solidFill>
                <a:schemeClr val="tx1"/>
              </a:solidFill>
              <a:round/>
              <a:headEnd/>
              <a:tailEnd type="triangle" w="med" len="med"/>
            </a:ln>
          </p:spPr>
        </p:cxnSp>
        <p:pic>
          <p:nvPicPr>
            <p:cNvPr id="61482" name="Picture 26"/>
            <p:cNvPicPr>
              <a:picLocks noChangeAspect="1" noChangeArrowheads="1"/>
            </p:cNvPicPr>
            <p:nvPr/>
          </p:nvPicPr>
          <p:blipFill>
            <a:blip r:embed="rId5" cstate="print"/>
            <a:srcRect/>
            <a:stretch>
              <a:fillRect/>
            </a:stretch>
          </p:blipFill>
          <p:spPr bwMode="auto">
            <a:xfrm>
              <a:off x="120" y="1698"/>
              <a:ext cx="857" cy="814"/>
            </a:xfrm>
            <a:prstGeom prst="rect">
              <a:avLst/>
            </a:prstGeom>
            <a:noFill/>
            <a:ln w="12700">
              <a:noFill/>
              <a:miter lim="800000"/>
              <a:headEnd/>
              <a:tailEnd/>
            </a:ln>
          </p:spPr>
        </p:pic>
        <p:cxnSp>
          <p:nvCxnSpPr>
            <p:cNvPr id="61483" name="AutoShape 27"/>
            <p:cNvCxnSpPr>
              <a:cxnSpLocks noChangeShapeType="1"/>
              <a:stCxn id="61462" idx="2"/>
            </p:cNvCxnSpPr>
            <p:nvPr/>
          </p:nvCxnSpPr>
          <p:spPr bwMode="auto">
            <a:xfrm rot="5400000">
              <a:off x="1197" y="1677"/>
              <a:ext cx="208" cy="647"/>
            </a:xfrm>
            <a:prstGeom prst="bentConnector2">
              <a:avLst/>
            </a:prstGeom>
            <a:noFill/>
            <a:ln w="76200">
              <a:solidFill>
                <a:schemeClr val="tx1"/>
              </a:solidFill>
              <a:miter lim="800000"/>
              <a:headEnd/>
              <a:tailEnd type="triangle" w="med" len="med"/>
            </a:ln>
          </p:spPr>
        </p:cxnSp>
        <p:sp>
          <p:nvSpPr>
            <p:cNvPr id="61484" name="Rectangle 28"/>
            <p:cNvSpPr>
              <a:spLocks/>
            </p:cNvSpPr>
            <p:nvPr/>
          </p:nvSpPr>
          <p:spPr bwMode="auto">
            <a:xfrm>
              <a:off x="128" y="1487"/>
              <a:ext cx="770" cy="217"/>
            </a:xfrm>
            <a:prstGeom prst="rect">
              <a:avLst/>
            </a:prstGeom>
            <a:noFill/>
            <a:ln w="12700">
              <a:noFill/>
              <a:miter lim="800000"/>
              <a:headEnd/>
              <a:tailEnd/>
            </a:ln>
          </p:spPr>
          <p:txBody>
            <a:bodyPr lIns="0" tIns="0" rIns="0" bIns="0" anchor="ctr"/>
            <a:lstStyle/>
            <a:p>
              <a:pPr defTabSz="642938"/>
              <a:r>
                <a:rPr lang="en-US" sz="1600" b="1" i="0">
                  <a:solidFill>
                    <a:srgbClr val="990033"/>
                  </a:solidFill>
                  <a:latin typeface="Gill Sans" charset="0"/>
                  <a:sym typeface="Gill Sans" charset="0"/>
                </a:rPr>
                <a:t>test runs</a:t>
              </a:r>
            </a:p>
          </p:txBody>
        </p:sp>
      </p:grpSp>
      <p:sp>
        <p:nvSpPr>
          <p:cNvPr id="61465" name="Rectangle 29"/>
          <p:cNvSpPr>
            <a:spLocks noChangeArrowheads="1"/>
          </p:cNvSpPr>
          <p:nvPr/>
        </p:nvSpPr>
        <p:spPr bwMode="auto">
          <a:xfrm>
            <a:off x="1385888" y="2798763"/>
            <a:ext cx="355600" cy="901700"/>
          </a:xfrm>
          <a:prstGeom prst="rect">
            <a:avLst/>
          </a:prstGeom>
          <a:noFill/>
          <a:ln w="9525" algn="ctr">
            <a:noFill/>
            <a:miter lim="800000"/>
            <a:headEnd/>
            <a:tailEnd/>
          </a:ln>
        </p:spPr>
        <p:txBody>
          <a:bodyPr wrap="none" anchor="ctr"/>
          <a:lstStyle/>
          <a:p>
            <a:endParaRPr lang="en-US"/>
          </a:p>
        </p:txBody>
      </p:sp>
      <p:grpSp>
        <p:nvGrpSpPr>
          <p:cNvPr id="61467" name="Group 38"/>
          <p:cNvGrpSpPr>
            <a:grpSpLocks/>
          </p:cNvGrpSpPr>
          <p:nvPr/>
        </p:nvGrpSpPr>
        <p:grpSpPr bwMode="auto">
          <a:xfrm>
            <a:off x="3530600" y="4732338"/>
            <a:ext cx="860425" cy="833437"/>
            <a:chOff x="3016" y="2816"/>
            <a:chExt cx="615" cy="690"/>
          </a:xfrm>
        </p:grpSpPr>
        <p:sp>
          <p:nvSpPr>
            <p:cNvPr id="61471" name="AutoShape 39"/>
            <p:cNvSpPr>
              <a:spLocks noChangeArrowheads="1"/>
            </p:cNvSpPr>
            <p:nvPr/>
          </p:nvSpPr>
          <p:spPr bwMode="auto">
            <a:xfrm>
              <a:off x="3016" y="2816"/>
              <a:ext cx="615" cy="306"/>
            </a:xfrm>
            <a:prstGeom prst="rightArrow">
              <a:avLst>
                <a:gd name="adj1" fmla="val 50000"/>
                <a:gd name="adj2" fmla="val 50245"/>
              </a:avLst>
            </a:prstGeom>
            <a:solidFill>
              <a:srgbClr val="000066"/>
            </a:solidFill>
            <a:ln w="9525">
              <a:noFill/>
              <a:miter lim="800000"/>
              <a:headEnd/>
              <a:tailEnd/>
            </a:ln>
          </p:spPr>
          <p:txBody>
            <a:bodyPr wrap="none" anchor="ctr"/>
            <a:lstStyle/>
            <a:p>
              <a:endParaRPr lang="en-US"/>
            </a:p>
          </p:txBody>
        </p:sp>
        <p:sp>
          <p:nvSpPr>
            <p:cNvPr id="61472" name="AutoShape 40"/>
            <p:cNvSpPr>
              <a:spLocks noChangeArrowheads="1"/>
            </p:cNvSpPr>
            <p:nvPr/>
          </p:nvSpPr>
          <p:spPr bwMode="auto">
            <a:xfrm flipH="1" flipV="1">
              <a:off x="3016" y="3200"/>
              <a:ext cx="615" cy="306"/>
            </a:xfrm>
            <a:prstGeom prst="rightArrow">
              <a:avLst>
                <a:gd name="adj1" fmla="val 50000"/>
                <a:gd name="adj2" fmla="val 50245"/>
              </a:avLst>
            </a:prstGeom>
            <a:solidFill>
              <a:srgbClr val="000066"/>
            </a:solidFill>
            <a:ln w="9525">
              <a:noFill/>
              <a:miter lim="800000"/>
              <a:headEnd/>
              <a:tailEnd/>
            </a:ln>
          </p:spPr>
          <p:txBody>
            <a:bodyPr wrap="none" anchor="ctr"/>
            <a:lstStyle/>
            <a:p>
              <a:endParaRPr lang="en-US"/>
            </a:p>
          </p:txBody>
        </p:sp>
      </p:grpSp>
      <p:sp>
        <p:nvSpPr>
          <p:cNvPr id="61468" name="Rectangle 41"/>
          <p:cNvSpPr>
            <a:spLocks/>
          </p:cNvSpPr>
          <p:nvPr/>
        </p:nvSpPr>
        <p:spPr bwMode="auto">
          <a:xfrm>
            <a:off x="5224463" y="5810250"/>
            <a:ext cx="1565275" cy="641350"/>
          </a:xfrm>
          <a:prstGeom prst="rect">
            <a:avLst/>
          </a:prstGeom>
          <a:noFill/>
          <a:ln w="12700">
            <a:noFill/>
            <a:miter lim="800000"/>
            <a:headEnd/>
            <a:tailEnd/>
          </a:ln>
        </p:spPr>
        <p:txBody>
          <a:bodyPr lIns="0" tIns="0" rIns="0" bIns="0" anchor="ctr"/>
          <a:lstStyle/>
          <a:p>
            <a:pPr algn="r" defTabSz="642938">
              <a:lnSpc>
                <a:spcPct val="90000"/>
              </a:lnSpc>
            </a:pPr>
            <a:r>
              <a:rPr lang="en-US" sz="1600" b="1" i="0">
                <a:solidFill>
                  <a:srgbClr val="990033"/>
                </a:solidFill>
                <a:latin typeface="Gill Sans" charset="0"/>
                <a:sym typeface="Gill Sans" charset="0"/>
              </a:rPr>
              <a:t>WSN software on PC</a:t>
            </a:r>
          </a:p>
        </p:txBody>
      </p:sp>
      <p:sp>
        <p:nvSpPr>
          <p:cNvPr id="61469" name="Rectangle 60"/>
          <p:cNvSpPr>
            <a:spLocks noChangeArrowheads="1"/>
          </p:cNvSpPr>
          <p:nvPr/>
        </p:nvSpPr>
        <p:spPr bwMode="auto">
          <a:xfrm>
            <a:off x="4341570" y="1769837"/>
            <a:ext cx="2304300" cy="1569660"/>
          </a:xfrm>
          <a:prstGeom prst="rect">
            <a:avLst/>
          </a:prstGeom>
          <a:solidFill>
            <a:srgbClr val="9D9D9D"/>
          </a:solidFill>
          <a:ln w="76200" cap="rnd" algn="ctr">
            <a:noFill/>
            <a:prstDash val="sysDot"/>
            <a:miter lim="800000"/>
            <a:headEnd/>
            <a:tailEnd/>
          </a:ln>
        </p:spPr>
        <p:txBody>
          <a:bodyPr wrap="square" anchor="ctr">
            <a:spAutoFit/>
          </a:bodyPr>
          <a:lstStyle/>
          <a:p>
            <a:pPr algn="ctr"/>
            <a:endParaRPr lang="en-US" sz="3200" i="0">
              <a:solidFill>
                <a:schemeClr val="tx1"/>
              </a:solidFill>
              <a:latin typeface="Arial" pitchFamily="34" charset="0"/>
            </a:endParaRPr>
          </a:p>
          <a:p>
            <a:pPr algn="ctr"/>
            <a:r>
              <a:rPr lang="en-US" sz="3200" i="0">
                <a:solidFill>
                  <a:schemeClr val="tx1"/>
                </a:solidFill>
                <a:latin typeface="Arial" pitchFamily="34" charset="0"/>
              </a:rPr>
              <a:t>???</a:t>
            </a:r>
          </a:p>
          <a:p>
            <a:pPr algn="ctr"/>
            <a:endParaRPr lang="en-US" sz="3200" i="0">
              <a:solidFill>
                <a:schemeClr val="tx1"/>
              </a:solidFill>
              <a:latin typeface="Arial" pitchFamily="34" charset="0"/>
            </a:endParaRPr>
          </a:p>
        </p:txBody>
      </p:sp>
      <p:sp>
        <p:nvSpPr>
          <p:cNvPr id="61470" name="Text Box 63"/>
          <p:cNvSpPr txBox="1">
            <a:spLocks noChangeArrowheads="1"/>
          </p:cNvSpPr>
          <p:nvPr/>
        </p:nvSpPr>
        <p:spPr bwMode="auto">
          <a:xfrm>
            <a:off x="5105400" y="1892300"/>
            <a:ext cx="4038600" cy="1282700"/>
          </a:xfrm>
          <a:prstGeom prst="rect">
            <a:avLst/>
          </a:prstGeom>
          <a:noFill/>
          <a:ln w="9525" algn="ctr">
            <a:noFill/>
            <a:miter lim="800000"/>
            <a:headEnd/>
            <a:tailEnd/>
          </a:ln>
        </p:spPr>
        <p:txBody>
          <a:bodyPr>
            <a:spAutoFit/>
          </a:bodyPr>
          <a:lstStyle/>
          <a:p>
            <a:pPr marL="742950" indent="-285750" algn="r">
              <a:lnSpc>
                <a:spcPct val="130000"/>
              </a:lnSpc>
              <a:spcBef>
                <a:spcPct val="20000"/>
              </a:spcBef>
            </a:pPr>
            <a:r>
              <a:rPr lang="en-US" sz="2000" i="0">
                <a:solidFill>
                  <a:srgbClr val="036A66"/>
                </a:solidFill>
                <a:latin typeface="Arial" pitchFamily="34" charset="0"/>
              </a:rPr>
              <a:t>Make a model</a:t>
            </a:r>
            <a:br>
              <a:rPr lang="en-US" sz="2000" i="0">
                <a:solidFill>
                  <a:srgbClr val="036A66"/>
                </a:solidFill>
                <a:latin typeface="Arial" pitchFamily="34" charset="0"/>
              </a:rPr>
            </a:br>
            <a:r>
              <a:rPr lang="en-US" sz="2000" i="0">
                <a:solidFill>
                  <a:srgbClr val="036A66"/>
                </a:solidFill>
                <a:latin typeface="Arial" pitchFamily="34" charset="0"/>
              </a:rPr>
              <a:t>from observations</a:t>
            </a:r>
            <a:br>
              <a:rPr lang="en-US" sz="2000" i="0">
                <a:solidFill>
                  <a:srgbClr val="036A66"/>
                </a:solidFill>
                <a:latin typeface="Arial" pitchFamily="34" charset="0"/>
              </a:rPr>
            </a:br>
            <a:r>
              <a:rPr lang="en-US" sz="2000" i="0">
                <a:solidFill>
                  <a:srgbClr val="036A66"/>
                </a:solidFill>
                <a:latin typeface="Arial" pitchFamily="34" charset="0"/>
              </a:rPr>
              <a:t>made during testing</a:t>
            </a:r>
            <a:endParaRPr lang="en-US" sz="2000" i="0">
              <a:solidFill>
                <a:srgbClr val="CC3300"/>
              </a:solidFill>
              <a:latin typeface="Arial" pitchFamily="34" charset="0"/>
            </a:endParaRP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r>
              <a:rPr lang="en-US"/>
              <a:t>   </a:t>
            </a:r>
            <a:fld id="{8C2E95A7-9002-4F89-9E12-0EBDB4F1072B}" type="slidenum">
              <a:rPr lang="en-US"/>
              <a:pPr/>
              <a:t>68</a:t>
            </a:fld>
            <a:endParaRPr lang="en-US"/>
          </a:p>
        </p:txBody>
      </p:sp>
      <p:sp>
        <p:nvSpPr>
          <p:cNvPr id="63491" name="Rectangle 2"/>
          <p:cNvSpPr>
            <a:spLocks noGrp="1" noChangeArrowheads="1"/>
          </p:cNvSpPr>
          <p:nvPr>
            <p:ph type="ctrTitle"/>
          </p:nvPr>
        </p:nvSpPr>
        <p:spPr>
          <a:xfrm>
            <a:off x="685800" y="2130425"/>
            <a:ext cx="7772400" cy="2016125"/>
          </a:xfrm>
        </p:spPr>
        <p:txBody>
          <a:bodyPr/>
          <a:lstStyle/>
          <a:p>
            <a:r>
              <a:rPr lang="en-GB" dirty="0" smtClean="0"/>
              <a:t/>
            </a:r>
            <a:br>
              <a:rPr lang="en-GB" dirty="0" smtClean="0"/>
            </a:br>
            <a:r>
              <a:rPr lang="en-GB" dirty="0" smtClean="0"/>
              <a:t> Test-Based Modelling </a:t>
            </a:r>
            <a:br>
              <a:rPr lang="en-GB" dirty="0" smtClean="0"/>
            </a:br>
            <a:endParaRPr lang="en-GB" dirty="0"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Model-Based Testing</a:t>
            </a:r>
            <a:endParaRPr lang="en-US" dirty="0"/>
          </a:p>
        </p:txBody>
      </p:sp>
      <p:sp>
        <p:nvSpPr>
          <p:cNvPr id="3" name="Content Placeholder 2"/>
          <p:cNvSpPr>
            <a:spLocks noGrp="1"/>
          </p:cNvSpPr>
          <p:nvPr>
            <p:ph idx="1"/>
          </p:nvPr>
        </p:nvSpPr>
        <p:spPr>
          <a:xfrm>
            <a:off x="461963" y="1739900"/>
            <a:ext cx="8229600" cy="2188365"/>
          </a:xfrm>
        </p:spPr>
        <p:txBody>
          <a:bodyPr/>
          <a:lstStyle/>
          <a:p>
            <a:pPr>
              <a:lnSpc>
                <a:spcPct val="150000"/>
              </a:lnSpc>
            </a:pPr>
            <a:r>
              <a:rPr lang="en-US" dirty="0" smtClean="0"/>
              <a:t>IF  there exists a model</a:t>
            </a:r>
            <a:br>
              <a:rPr lang="en-US" dirty="0" smtClean="0"/>
            </a:br>
            <a:r>
              <a:rPr lang="en-US" dirty="0" smtClean="0"/>
              <a:t>THEN  automatic generation of tests</a:t>
            </a:r>
          </a:p>
          <a:p>
            <a:pPr>
              <a:lnSpc>
                <a:spcPct val="150000"/>
              </a:lnSpc>
              <a:buNone/>
            </a:pPr>
            <a:endParaRPr lang="en-US" dirty="0" smtClean="0"/>
          </a:p>
          <a:p>
            <a:pPr>
              <a:lnSpc>
                <a:spcPct val="150000"/>
              </a:lnSpc>
              <a:buNone/>
            </a:pPr>
            <a:endParaRPr lang="en-US" dirty="0" smtClean="0"/>
          </a:p>
        </p:txBody>
      </p:sp>
      <p:sp>
        <p:nvSpPr>
          <p:cNvPr id="4" name="Slide Number Placeholder 3"/>
          <p:cNvSpPr>
            <a:spLocks noGrp="1"/>
          </p:cNvSpPr>
          <p:nvPr>
            <p:ph type="sldNum" sz="quarter" idx="10"/>
          </p:nvPr>
        </p:nvSpPr>
        <p:spPr/>
        <p:txBody>
          <a:bodyPr/>
          <a:lstStyle/>
          <a:p>
            <a:pPr>
              <a:defRPr/>
            </a:pPr>
            <a:r>
              <a:rPr lang="en-US" smtClean="0"/>
              <a:t>   </a:t>
            </a:r>
            <a:fld id="{C1E340A5-812B-43A1-96E9-1105A330C862}" type="slidenum">
              <a:rPr lang="en-US" smtClean="0"/>
              <a:pPr>
                <a:defRPr/>
              </a:pPr>
              <a:t>69</a:t>
            </a:fld>
            <a:endParaRPr lang="en-US"/>
          </a:p>
        </p:txBody>
      </p:sp>
      <p:sp>
        <p:nvSpPr>
          <p:cNvPr id="5" name="TextBox 4"/>
          <p:cNvSpPr txBox="1"/>
          <p:nvPr/>
        </p:nvSpPr>
        <p:spPr>
          <a:xfrm>
            <a:off x="1153955" y="3198570"/>
            <a:ext cx="3110805" cy="46166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spPr>
        <p:txBody>
          <a:bodyPr wrap="square" rtlCol="0">
            <a:spAutoFit/>
          </a:bodyPr>
          <a:lstStyle/>
          <a:p>
            <a:pPr algn="ctr"/>
            <a:r>
              <a:rPr lang="en-US" sz="2400" b="1" dirty="0" smtClean="0">
                <a:solidFill>
                  <a:srgbClr val="C00000"/>
                </a:solidFill>
              </a:rPr>
              <a:t>TRUE</a:t>
            </a:r>
            <a:endParaRPr lang="en-US" sz="2400" b="1" dirty="0">
              <a:solidFill>
                <a:srgbClr val="C00000"/>
              </a:solidFill>
            </a:endParaRPr>
          </a:p>
        </p:txBody>
      </p:sp>
      <p:cxnSp>
        <p:nvCxnSpPr>
          <p:cNvPr id="7" name="Straight Connector 6"/>
          <p:cNvCxnSpPr/>
          <p:nvPr/>
        </p:nvCxnSpPr>
        <p:spPr bwMode="auto">
          <a:xfrm>
            <a:off x="731500" y="2968140"/>
            <a:ext cx="5184675" cy="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Box 7"/>
          <p:cNvSpPr txBox="1"/>
          <p:nvPr/>
        </p:nvSpPr>
        <p:spPr>
          <a:xfrm>
            <a:off x="1153955" y="1892800"/>
            <a:ext cx="3110805" cy="46166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spPr>
        <p:txBody>
          <a:bodyPr wrap="square" rtlCol="0">
            <a:spAutoFit/>
          </a:bodyPr>
          <a:lstStyle/>
          <a:p>
            <a:pPr algn="ctr"/>
            <a:r>
              <a:rPr lang="en-US" sz="2400" b="1" dirty="0" smtClean="0">
                <a:solidFill>
                  <a:srgbClr val="C00000"/>
                </a:solidFill>
              </a:rPr>
              <a:t>FALSE</a:t>
            </a:r>
            <a:endParaRPr lang="en-US" sz="2400" b="1" dirty="0">
              <a:solidFill>
                <a:srgbClr val="C00000"/>
              </a:solidFill>
            </a:endParaRPr>
          </a:p>
        </p:txBody>
      </p:sp>
      <p:sp>
        <p:nvSpPr>
          <p:cNvPr id="10" name="Content Placeholder 2"/>
          <p:cNvSpPr txBox="1">
            <a:spLocks/>
          </p:cNvSpPr>
          <p:nvPr/>
        </p:nvSpPr>
        <p:spPr bwMode="auto">
          <a:xfrm>
            <a:off x="462665" y="4273910"/>
            <a:ext cx="8229600" cy="1881845"/>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marL="250825" marR="0" lvl="0" indent="-250825"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36A66"/>
                </a:solidFill>
                <a:effectLst/>
                <a:uLnTx/>
                <a:uFillTx/>
                <a:latin typeface="+mn-lt"/>
                <a:ea typeface="+mn-ea"/>
                <a:cs typeface="+mn-cs"/>
              </a:rPr>
              <a:t>No models, or models difficult to obtain</a:t>
            </a:r>
          </a:p>
          <a:p>
            <a:pPr marL="623888"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36A66"/>
                </a:solidFill>
                <a:effectLst/>
                <a:uLnTx/>
                <a:uFillTx/>
                <a:latin typeface="+mn-lt"/>
              </a:rPr>
              <a:t>complex, designers make no models, evolving</a:t>
            </a:r>
          </a:p>
          <a:p>
            <a:pPr marL="623888"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36A66"/>
                </a:solidFill>
                <a:effectLst/>
                <a:uLnTx/>
                <a:uFillTx/>
                <a:latin typeface="+mn-lt"/>
              </a:rPr>
              <a:t>legacy, third party, outsourced, reuse, no documentation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   </a:t>
            </a:r>
            <a:fld id="{DF1E1D40-8F4D-4310-8091-9E33DAB8D957}" type="slidenum">
              <a:rPr lang="en-US"/>
              <a:pPr/>
              <a:t>7</a:t>
            </a:fld>
            <a:endParaRPr lang="en-US"/>
          </a:p>
        </p:txBody>
      </p:sp>
      <p:sp>
        <p:nvSpPr>
          <p:cNvPr id="995330" name="Rectangle 2"/>
          <p:cNvSpPr>
            <a:spLocks noGrp="1" noChangeArrowheads="1"/>
          </p:cNvSpPr>
          <p:nvPr>
            <p:ph type="title"/>
          </p:nvPr>
        </p:nvSpPr>
        <p:spPr/>
        <p:txBody>
          <a:bodyPr/>
          <a:lstStyle/>
          <a:p>
            <a:r>
              <a:rPr lang="en-US" smtClean="0"/>
              <a:t>Trends in Software Development</a:t>
            </a:r>
          </a:p>
        </p:txBody>
      </p:sp>
      <p:sp>
        <p:nvSpPr>
          <p:cNvPr id="995331" name="Rectangle 3"/>
          <p:cNvSpPr>
            <a:spLocks noGrp="1" noChangeArrowheads="1"/>
          </p:cNvSpPr>
          <p:nvPr>
            <p:ph type="body" idx="1"/>
          </p:nvPr>
        </p:nvSpPr>
        <p:spPr>
          <a:xfrm>
            <a:off x="457200" y="1470345"/>
            <a:ext cx="8229600" cy="5069460"/>
          </a:xfrm>
          <a:noFill/>
          <a:ln/>
        </p:spPr>
        <p:txBody>
          <a:bodyPr/>
          <a:lstStyle/>
          <a:p>
            <a:pPr marL="342900" indent="-342900">
              <a:lnSpc>
                <a:spcPct val="90000"/>
              </a:lnSpc>
            </a:pPr>
            <a:r>
              <a:rPr lang="en-US" sz="2000" dirty="0" smtClean="0">
                <a:solidFill>
                  <a:srgbClr val="C00000"/>
                </a:solidFill>
              </a:rPr>
              <a:t>Increasing complexity</a:t>
            </a:r>
          </a:p>
          <a:p>
            <a:pPr marL="742950" lvl="1">
              <a:lnSpc>
                <a:spcPct val="90000"/>
              </a:lnSpc>
              <a:buFontTx/>
              <a:buChar char="•"/>
            </a:pPr>
            <a:r>
              <a:rPr lang="en-US" sz="1800" dirty="0" smtClean="0"/>
              <a:t>more functions, more interactions, more options and parameters</a:t>
            </a:r>
            <a:br>
              <a:rPr lang="en-US" sz="1800" dirty="0" smtClean="0"/>
            </a:br>
            <a:endParaRPr lang="en-US" sz="1800" dirty="0" smtClean="0"/>
          </a:p>
          <a:p>
            <a:pPr marL="342900" indent="-342900">
              <a:lnSpc>
                <a:spcPct val="90000"/>
              </a:lnSpc>
            </a:pPr>
            <a:r>
              <a:rPr lang="en-US" sz="2000" dirty="0" smtClean="0">
                <a:solidFill>
                  <a:srgbClr val="C00000"/>
                </a:solidFill>
              </a:rPr>
              <a:t>Increasing size</a:t>
            </a:r>
          </a:p>
          <a:p>
            <a:pPr marL="742950" lvl="1">
              <a:lnSpc>
                <a:spcPct val="90000"/>
              </a:lnSpc>
              <a:buFontTx/>
              <a:buChar char="•"/>
            </a:pPr>
            <a:r>
              <a:rPr lang="en-US" sz="1800" dirty="0" smtClean="0"/>
              <a:t>building new systems from scratch is not possible anymore</a:t>
            </a:r>
          </a:p>
          <a:p>
            <a:pPr marL="742950" lvl="1">
              <a:lnSpc>
                <a:spcPct val="90000"/>
              </a:lnSpc>
              <a:buFontTx/>
              <a:buChar char="•"/>
            </a:pPr>
            <a:r>
              <a:rPr lang="en-US" sz="1800" dirty="0" smtClean="0"/>
              <a:t>integration of legacy-, outsourced-, off-the shelf components</a:t>
            </a:r>
            <a:br>
              <a:rPr lang="en-US" sz="1800" dirty="0" smtClean="0"/>
            </a:br>
            <a:endParaRPr lang="en-US" sz="1800" dirty="0" smtClean="0"/>
          </a:p>
          <a:p>
            <a:pPr marL="342900" indent="-342900">
              <a:lnSpc>
                <a:spcPct val="90000"/>
              </a:lnSpc>
            </a:pPr>
            <a:r>
              <a:rPr lang="en-US" sz="2000" dirty="0" smtClean="0">
                <a:solidFill>
                  <a:srgbClr val="C00000"/>
                </a:solidFill>
              </a:rPr>
              <a:t>Blurring boundaries between systems</a:t>
            </a:r>
          </a:p>
          <a:p>
            <a:pPr marL="742950" lvl="1">
              <a:lnSpc>
                <a:spcPct val="90000"/>
              </a:lnSpc>
              <a:buFontTx/>
              <a:buChar char="•"/>
            </a:pPr>
            <a:r>
              <a:rPr lang="en-US" sz="1800" dirty="0" smtClean="0"/>
              <a:t>more, and more complex interactions between systems</a:t>
            </a:r>
          </a:p>
          <a:p>
            <a:pPr marL="742950" lvl="1">
              <a:lnSpc>
                <a:spcPct val="90000"/>
              </a:lnSpc>
              <a:buFontTx/>
              <a:buChar char="•"/>
            </a:pPr>
            <a:r>
              <a:rPr lang="en-US" sz="1800" dirty="0" smtClean="0"/>
              <a:t>systems dynamically depend on other systems, systems of systems</a:t>
            </a:r>
          </a:p>
          <a:p>
            <a:pPr marL="742950" lvl="1">
              <a:lnSpc>
                <a:spcPct val="90000"/>
              </a:lnSpc>
              <a:buFontTx/>
              <a:buChar char="•"/>
            </a:pPr>
            <a:endParaRPr lang="en-US" sz="1800" dirty="0" smtClean="0"/>
          </a:p>
          <a:p>
            <a:pPr marL="342900" indent="-342900">
              <a:lnSpc>
                <a:spcPct val="90000"/>
              </a:lnSpc>
            </a:pPr>
            <a:r>
              <a:rPr lang="en-US" sz="2000" dirty="0" smtClean="0">
                <a:solidFill>
                  <a:srgbClr val="C00000"/>
                </a:solidFill>
              </a:rPr>
              <a:t>Blurring boundaries in time</a:t>
            </a:r>
          </a:p>
          <a:p>
            <a:pPr marL="742950" lvl="1">
              <a:lnSpc>
                <a:spcPct val="90000"/>
              </a:lnSpc>
              <a:buFontTx/>
              <a:buChar char="•"/>
            </a:pPr>
            <a:r>
              <a:rPr lang="en-US" sz="1800" dirty="0" smtClean="0"/>
              <a:t>requirements analysis, specification, implementation, testing,  installation, maintenance overlap</a:t>
            </a:r>
          </a:p>
          <a:p>
            <a:pPr marL="742950" lvl="1">
              <a:lnSpc>
                <a:spcPct val="90000"/>
              </a:lnSpc>
              <a:buFontTx/>
              <a:buChar char="•"/>
            </a:pPr>
            <a:r>
              <a:rPr lang="en-US" sz="1800" dirty="0" smtClean="0"/>
              <a:t>more different versions and configurations</a:t>
            </a:r>
            <a:br>
              <a:rPr lang="en-US" sz="1800" dirty="0" smtClean="0"/>
            </a:br>
            <a:endParaRPr lang="en-US" sz="1800" dirty="0" smtClean="0"/>
          </a:p>
          <a:p>
            <a:pPr marL="369887">
              <a:lnSpc>
                <a:spcPct val="90000"/>
              </a:lnSpc>
            </a:pPr>
            <a:r>
              <a:rPr lang="en-US" sz="2000" dirty="0" smtClean="0">
                <a:solidFill>
                  <a:srgbClr val="C00000"/>
                </a:solidFill>
              </a:rPr>
              <a:t>What is a failure ?</a:t>
            </a:r>
          </a:p>
          <a:p>
            <a:pPr marL="369887">
              <a:lnSpc>
                <a:spcPct val="90000"/>
              </a:lnSpc>
            </a:pPr>
            <a:endParaRPr lang="en-US" sz="2200" dirty="0" smtClean="0"/>
          </a:p>
        </p:txBody>
      </p:sp>
      <p:sp>
        <p:nvSpPr>
          <p:cNvPr id="5" name="Rectangle 2"/>
          <p:cNvSpPr txBox="1">
            <a:spLocks noChangeArrowheads="1"/>
          </p:cNvSpPr>
          <p:nvPr/>
        </p:nvSpPr>
        <p:spPr bwMode="auto">
          <a:xfrm>
            <a:off x="424260" y="779055"/>
            <a:ext cx="8229600" cy="576075"/>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8B3A02"/>
                </a:solidFill>
                <a:effectLst/>
                <a:uLnTx/>
                <a:uFillTx/>
                <a:latin typeface="+mj-lt"/>
                <a:ea typeface="+mj-ea"/>
                <a:cs typeface="+mj-cs"/>
              </a:rPr>
              <a:t>Testing Challenges</a:t>
            </a:r>
            <a:endParaRPr kumimoji="0" lang="en-US" sz="3600" b="0" i="0" u="none" strike="noStrike" kern="0" cap="none" spc="0" normalizeH="0" baseline="0" noProof="0" dirty="0" smtClean="0">
              <a:ln>
                <a:noFill/>
              </a:ln>
              <a:solidFill>
                <a:srgbClr val="8B3A0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Rectangle 22"/>
          <p:cNvSpPr>
            <a:spLocks noChangeArrowheads="1"/>
          </p:cNvSpPr>
          <p:nvPr/>
        </p:nvSpPr>
        <p:spPr bwMode="auto">
          <a:xfrm>
            <a:off x="3380890" y="4082612"/>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execution </a:t>
            </a:r>
          </a:p>
        </p:txBody>
      </p:sp>
      <p:sp>
        <p:nvSpPr>
          <p:cNvPr id="6147" name="Rectangle 14"/>
          <p:cNvSpPr>
            <a:spLocks noGrp="1" noChangeArrowheads="1"/>
          </p:cNvSpPr>
          <p:nvPr>
            <p:ph type="sldNum" sz="quarter" idx="10"/>
          </p:nvPr>
        </p:nvSpPr>
        <p:spPr>
          <a:noFill/>
        </p:spPr>
        <p:txBody>
          <a:bodyPr/>
          <a:lstStyle/>
          <a:p>
            <a:r>
              <a:rPr lang="en-US"/>
              <a:t>   </a:t>
            </a:r>
            <a:fld id="{0F02634F-EDCD-4337-B21D-03703A997E13}" type="slidenum">
              <a:rPr lang="en-US"/>
              <a:pPr/>
              <a:t>70</a:t>
            </a:fld>
            <a:endParaRPr lang="en-US"/>
          </a:p>
        </p:txBody>
      </p:sp>
      <p:cxnSp>
        <p:nvCxnSpPr>
          <p:cNvPr id="6148" name="AutoShape 2"/>
          <p:cNvCxnSpPr>
            <a:cxnSpLocks noChangeShapeType="1"/>
          </p:cNvCxnSpPr>
          <p:nvPr/>
        </p:nvCxnSpPr>
        <p:spPr bwMode="auto">
          <a:xfrm rot="10800000" flipV="1">
            <a:off x="5109116" y="2623220"/>
            <a:ext cx="960129" cy="1"/>
          </a:xfrm>
          <a:prstGeom prst="straightConnector1">
            <a:avLst/>
          </a:prstGeom>
          <a:noFill/>
          <a:ln w="152400">
            <a:solidFill>
              <a:schemeClr val="tx1"/>
            </a:solidFill>
            <a:round/>
            <a:headEnd/>
            <a:tailEnd type="triangle" w="med" len="med"/>
          </a:ln>
        </p:spPr>
      </p:cxnSp>
      <p:sp>
        <p:nvSpPr>
          <p:cNvPr id="6149" name="AutoShape 3"/>
          <p:cNvSpPr>
            <a:spLocks noChangeArrowheads="1"/>
          </p:cNvSpPr>
          <p:nvPr/>
        </p:nvSpPr>
        <p:spPr bwMode="auto">
          <a:xfrm>
            <a:off x="5795283" y="2095250"/>
            <a:ext cx="2235200" cy="1303337"/>
          </a:xfrm>
          <a:prstGeom prst="verticalScroll">
            <a:avLst>
              <a:gd name="adj" fmla="val 21046"/>
            </a:avLst>
          </a:prstGeom>
          <a:solidFill>
            <a:srgbClr val="00FF00"/>
          </a:solidFill>
          <a:ln w="9525">
            <a:solidFill>
              <a:schemeClr val="bg2"/>
            </a:solidFill>
            <a:round/>
            <a:headEnd/>
            <a:tailEnd/>
          </a:ln>
        </p:spPr>
        <p:txBody>
          <a:bodyPr wrap="none" anchor="ctr"/>
          <a:lstStyle/>
          <a:p>
            <a:pPr algn="ctr" eaLnBrk="0" hangingPunct="0">
              <a:lnSpc>
                <a:spcPct val="120000"/>
              </a:lnSpc>
              <a:spcBef>
                <a:spcPct val="20000"/>
              </a:spcBef>
              <a:buClr>
                <a:schemeClr val="accent2"/>
              </a:buClr>
              <a:buSzPct val="120000"/>
              <a:buFont typeface="Wingdings" pitchFamily="2" charset="2"/>
              <a:buNone/>
            </a:pPr>
            <a:r>
              <a:rPr lang="en-GB" sz="2000" b="1" i="0" dirty="0">
                <a:solidFill>
                  <a:srgbClr val="003300"/>
                </a:solidFill>
                <a:latin typeface="Arial" pitchFamily="34" charset="0"/>
              </a:rPr>
              <a:t>system</a:t>
            </a:r>
            <a:br>
              <a:rPr lang="en-GB" sz="2000" b="1" i="0" dirty="0">
                <a:solidFill>
                  <a:srgbClr val="003300"/>
                </a:solidFill>
                <a:latin typeface="Arial" pitchFamily="34" charset="0"/>
              </a:rPr>
            </a:br>
            <a:r>
              <a:rPr lang="en-GB" sz="2000" b="1" i="0" dirty="0">
                <a:solidFill>
                  <a:srgbClr val="003300"/>
                </a:solidFill>
                <a:latin typeface="Arial" pitchFamily="34" charset="0"/>
              </a:rPr>
              <a:t>model</a:t>
            </a:r>
          </a:p>
        </p:txBody>
      </p:sp>
      <p:sp>
        <p:nvSpPr>
          <p:cNvPr id="6150" name="Rectangle 4"/>
          <p:cNvSpPr>
            <a:spLocks noChangeArrowheads="1"/>
          </p:cNvSpPr>
          <p:nvPr/>
        </p:nvSpPr>
        <p:spPr bwMode="auto">
          <a:xfrm>
            <a:off x="5685745" y="4197100"/>
            <a:ext cx="2489200" cy="1425575"/>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sp>
        <p:nvSpPr>
          <p:cNvPr id="6151" name="Rectangle 5"/>
          <p:cNvSpPr>
            <a:spLocks noChangeArrowheads="1"/>
          </p:cNvSpPr>
          <p:nvPr/>
        </p:nvSpPr>
        <p:spPr bwMode="auto">
          <a:xfrm>
            <a:off x="3698195" y="2273050"/>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2" name="Oval 6"/>
          <p:cNvSpPr>
            <a:spLocks noChangeArrowheads="1"/>
          </p:cNvSpPr>
          <p:nvPr/>
        </p:nvSpPr>
        <p:spPr bwMode="auto">
          <a:xfrm>
            <a:off x="3698195" y="3017587"/>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3" name="Text Box 7"/>
          <p:cNvSpPr txBox="1">
            <a:spLocks noChangeArrowheads="1"/>
          </p:cNvSpPr>
          <p:nvPr/>
        </p:nvSpPr>
        <p:spPr bwMode="auto">
          <a:xfrm>
            <a:off x="3787095" y="2571500"/>
            <a:ext cx="962025" cy="336550"/>
          </a:xfrm>
          <a:prstGeom prst="rect">
            <a:avLst/>
          </a:prstGeom>
          <a:solidFill>
            <a:schemeClr val="tx1"/>
          </a:solidFill>
          <a:ln w="12700">
            <a:no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4" name="Oval 8"/>
          <p:cNvSpPr>
            <a:spLocks noChangeArrowheads="1"/>
          </p:cNvSpPr>
          <p:nvPr/>
        </p:nvSpPr>
        <p:spPr bwMode="auto">
          <a:xfrm>
            <a:off x="3698195" y="2198437"/>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5" name="Oval 9"/>
          <p:cNvSpPr>
            <a:spLocks noChangeArrowheads="1"/>
          </p:cNvSpPr>
          <p:nvPr/>
        </p:nvSpPr>
        <p:spPr bwMode="auto">
          <a:xfrm>
            <a:off x="3698195" y="3001712"/>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6" name="Rectangle 10"/>
          <p:cNvSpPr>
            <a:spLocks noChangeArrowheads="1"/>
          </p:cNvSpPr>
          <p:nvPr/>
        </p:nvSpPr>
        <p:spPr bwMode="auto">
          <a:xfrm>
            <a:off x="3698195" y="2257175"/>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7" name="Text Box 11"/>
          <p:cNvSpPr txBox="1">
            <a:spLocks noChangeArrowheads="1"/>
          </p:cNvSpPr>
          <p:nvPr/>
        </p:nvSpPr>
        <p:spPr bwMode="auto">
          <a:xfrm>
            <a:off x="3787095" y="2554037"/>
            <a:ext cx="962025" cy="349250"/>
          </a:xfrm>
          <a:prstGeom prst="rect">
            <a:avLst/>
          </a:prstGeom>
          <a:solidFill>
            <a:schemeClr val="tx1"/>
          </a:solidFill>
          <a:ln w="12700">
            <a:solidFill>
              <a:schemeClr val="bg2"/>
            </a:solid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8" name="Oval 12"/>
          <p:cNvSpPr>
            <a:spLocks noChangeArrowheads="1"/>
          </p:cNvSpPr>
          <p:nvPr/>
        </p:nvSpPr>
        <p:spPr bwMode="auto">
          <a:xfrm>
            <a:off x="3698195" y="2182562"/>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9" name="Line 13"/>
          <p:cNvSpPr>
            <a:spLocks noChangeShapeType="1"/>
          </p:cNvSpPr>
          <p:nvPr/>
        </p:nvSpPr>
        <p:spPr bwMode="auto">
          <a:xfrm>
            <a:off x="3698195" y="2257175"/>
            <a:ext cx="0" cy="893762"/>
          </a:xfrm>
          <a:prstGeom prst="line">
            <a:avLst/>
          </a:prstGeom>
          <a:noFill/>
          <a:ln w="12700">
            <a:solidFill>
              <a:schemeClr val="bg2"/>
            </a:solidFill>
            <a:round/>
            <a:headEnd/>
            <a:tailEnd/>
          </a:ln>
        </p:spPr>
        <p:txBody>
          <a:bodyPr wrap="none" anchor="ctr"/>
          <a:lstStyle/>
          <a:p>
            <a:endParaRPr lang="en-US"/>
          </a:p>
        </p:txBody>
      </p:sp>
      <p:sp>
        <p:nvSpPr>
          <p:cNvPr id="6160" name="Line 14"/>
          <p:cNvSpPr>
            <a:spLocks noChangeShapeType="1"/>
          </p:cNvSpPr>
          <p:nvPr/>
        </p:nvSpPr>
        <p:spPr bwMode="auto">
          <a:xfrm>
            <a:off x="4836433" y="2331787"/>
            <a:ext cx="0" cy="744538"/>
          </a:xfrm>
          <a:prstGeom prst="line">
            <a:avLst/>
          </a:prstGeom>
          <a:noFill/>
          <a:ln w="12700">
            <a:solidFill>
              <a:schemeClr val="bg2"/>
            </a:solidFill>
            <a:round/>
            <a:headEnd/>
            <a:tailEnd/>
          </a:ln>
        </p:spPr>
        <p:txBody>
          <a:bodyPr wrap="none" anchor="ctr"/>
          <a:lstStyle/>
          <a:p>
            <a:endParaRPr lang="en-US"/>
          </a:p>
        </p:txBody>
      </p:sp>
      <p:sp>
        <p:nvSpPr>
          <p:cNvPr id="6161" name="Oval 15"/>
          <p:cNvSpPr>
            <a:spLocks noChangeArrowheads="1"/>
          </p:cNvSpPr>
          <p:nvPr/>
        </p:nvSpPr>
        <p:spPr bwMode="auto">
          <a:xfrm>
            <a:off x="3698195" y="3001712"/>
            <a:ext cx="1154113"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62" name="Rectangle 16"/>
          <p:cNvSpPr>
            <a:spLocks noChangeArrowheads="1"/>
          </p:cNvSpPr>
          <p:nvPr/>
        </p:nvSpPr>
        <p:spPr bwMode="auto">
          <a:xfrm>
            <a:off x="3698195" y="2257175"/>
            <a:ext cx="1138238" cy="893762"/>
          </a:xfrm>
          <a:prstGeom prst="rect">
            <a:avLst/>
          </a:prstGeom>
          <a:solidFill>
            <a:schemeClr val="tx1"/>
          </a:solidFill>
          <a:ln w="12700">
            <a:noFill/>
            <a:miter lim="800000"/>
            <a:headEnd/>
            <a:tailEnd/>
          </a:ln>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6163" name="Oval 17"/>
          <p:cNvSpPr>
            <a:spLocks noChangeArrowheads="1"/>
          </p:cNvSpPr>
          <p:nvPr/>
        </p:nvSpPr>
        <p:spPr bwMode="auto">
          <a:xfrm>
            <a:off x="3698195" y="2182562"/>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67" name="Rectangle 21"/>
          <p:cNvSpPr>
            <a:spLocks noChangeArrowheads="1"/>
          </p:cNvSpPr>
          <p:nvPr/>
        </p:nvSpPr>
        <p:spPr bwMode="auto">
          <a:xfrm>
            <a:off x="3421970" y="1822200"/>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dirty="0" smtClean="0">
                <a:solidFill>
                  <a:srgbClr val="003300"/>
                </a:solidFill>
                <a:latin typeface="Arial" pitchFamily="34" charset="0"/>
              </a:rPr>
              <a:t>model-based</a:t>
            </a:r>
          </a:p>
          <a:p>
            <a:pPr algn="ctr" eaLnBrk="0" hangingPunct="0"/>
            <a:r>
              <a:rPr lang="en-US" sz="2000" b="1" i="0" dirty="0" smtClean="0">
                <a:solidFill>
                  <a:srgbClr val="003300"/>
                </a:solidFill>
                <a:latin typeface="Arial" pitchFamily="34" charset="0"/>
              </a:rPr>
              <a:t> test</a:t>
            </a:r>
          </a:p>
          <a:p>
            <a:pPr algn="ctr" eaLnBrk="0" hangingPunct="0"/>
            <a:r>
              <a:rPr lang="en-US" sz="2000" b="1" i="0" dirty="0" smtClean="0">
                <a:solidFill>
                  <a:srgbClr val="003300"/>
                </a:solidFill>
                <a:latin typeface="Arial" pitchFamily="34" charset="0"/>
              </a:rPr>
              <a:t>generation</a:t>
            </a:r>
          </a:p>
          <a:p>
            <a:pPr algn="ctr" eaLnBrk="0" hangingPunct="0"/>
            <a:r>
              <a:rPr lang="en-US" sz="2000" b="1" i="0" dirty="0" smtClean="0">
                <a:solidFill>
                  <a:srgbClr val="003300"/>
                </a:solidFill>
                <a:latin typeface="Arial" pitchFamily="34" charset="0"/>
              </a:rPr>
              <a:t>algorithm</a:t>
            </a:r>
          </a:p>
          <a:p>
            <a:pPr algn="ctr" eaLnBrk="0" hangingPunct="0"/>
            <a:endParaRPr lang="en-US" sz="2000" b="1" i="0" dirty="0">
              <a:solidFill>
                <a:srgbClr val="003300"/>
              </a:solidFill>
              <a:latin typeface="Arial" pitchFamily="34" charset="0"/>
            </a:endParaRPr>
          </a:p>
        </p:txBody>
      </p:sp>
      <p:cxnSp>
        <p:nvCxnSpPr>
          <p:cNvPr id="6170" name="AutoShape 24"/>
          <p:cNvCxnSpPr>
            <a:cxnSpLocks noChangeShapeType="1"/>
            <a:stCxn id="6149" idx="2"/>
            <a:endCxn id="6150" idx="0"/>
          </p:cNvCxnSpPr>
          <p:nvPr/>
        </p:nvCxnSpPr>
        <p:spPr bwMode="auto">
          <a:xfrm>
            <a:off x="6912883" y="3398587"/>
            <a:ext cx="17462" cy="798513"/>
          </a:xfrm>
          <a:prstGeom prst="straightConnector1">
            <a:avLst/>
          </a:prstGeom>
          <a:noFill/>
          <a:ln w="76200">
            <a:solidFill>
              <a:srgbClr val="CC6600"/>
            </a:solidFill>
            <a:round/>
            <a:headEnd type="triangle" w="med" len="med"/>
            <a:tailEnd type="triangle" w="med" len="med"/>
          </a:ln>
        </p:spPr>
      </p:cxnSp>
      <p:grpSp>
        <p:nvGrpSpPr>
          <p:cNvPr id="2" name="Group 25"/>
          <p:cNvGrpSpPr>
            <a:grpSpLocks/>
          </p:cNvGrpSpPr>
          <p:nvPr/>
        </p:nvGrpSpPr>
        <p:grpSpPr bwMode="auto">
          <a:xfrm>
            <a:off x="4877708" y="4451100"/>
            <a:ext cx="1090612" cy="922337"/>
            <a:chOff x="3016" y="2816"/>
            <a:chExt cx="615" cy="690"/>
          </a:xfrm>
        </p:grpSpPr>
        <p:sp>
          <p:nvSpPr>
            <p:cNvPr id="6174" name="AutoShape 26"/>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sp>
          <p:nvSpPr>
            <p:cNvPr id="6175" name="AutoShape 27"/>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grpSp>
      <p:sp>
        <p:nvSpPr>
          <p:cNvPr id="6172" name="Rectangle 28"/>
          <p:cNvSpPr>
            <a:spLocks noGrp="1" noChangeArrowheads="1"/>
          </p:cNvSpPr>
          <p:nvPr>
            <p:ph type="title"/>
          </p:nvPr>
        </p:nvSpPr>
        <p:spPr>
          <a:noFill/>
        </p:spPr>
        <p:txBody>
          <a:bodyPr wrap="square" lIns="91440" tIns="45720" rIns="91440" bIns="45720" anchor="ctr"/>
          <a:lstStyle/>
          <a:p>
            <a:r>
              <a:rPr lang="en-US" dirty="0" smtClean="0"/>
              <a:t>Model-Based Testing</a:t>
            </a:r>
          </a:p>
        </p:txBody>
      </p:sp>
      <p:cxnSp>
        <p:nvCxnSpPr>
          <p:cNvPr id="6164" name="AutoShape 18"/>
          <p:cNvCxnSpPr>
            <a:cxnSpLocks noChangeShapeType="1"/>
          </p:cNvCxnSpPr>
          <p:nvPr/>
        </p:nvCxnSpPr>
        <p:spPr bwMode="auto">
          <a:xfrm rot="5400000">
            <a:off x="3880157" y="3813777"/>
            <a:ext cx="921718" cy="3"/>
          </a:xfrm>
          <a:prstGeom prst="straightConnector1">
            <a:avLst/>
          </a:prstGeom>
          <a:noFill/>
          <a:ln w="127000">
            <a:solidFill>
              <a:schemeClr val="tx1"/>
            </a:solidFill>
            <a:round/>
            <a:headEnd type="triangle" w="med" len="med"/>
            <a:tailEnd type="triangle" w="med" len="med"/>
          </a:ln>
        </p:spPr>
      </p:cxn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4"/>
          <p:cNvSpPr>
            <a:spLocks noGrp="1" noChangeArrowheads="1"/>
          </p:cNvSpPr>
          <p:nvPr>
            <p:ph type="sldNum" sz="quarter" idx="10"/>
          </p:nvPr>
        </p:nvSpPr>
        <p:spPr>
          <a:noFill/>
        </p:spPr>
        <p:txBody>
          <a:bodyPr/>
          <a:lstStyle/>
          <a:p>
            <a:r>
              <a:rPr lang="en-US"/>
              <a:t>   </a:t>
            </a:r>
            <a:fld id="{0F02634F-EDCD-4337-B21D-03703A997E13}" type="slidenum">
              <a:rPr lang="en-US"/>
              <a:pPr/>
              <a:t>71</a:t>
            </a:fld>
            <a:endParaRPr lang="en-US"/>
          </a:p>
        </p:txBody>
      </p:sp>
      <p:cxnSp>
        <p:nvCxnSpPr>
          <p:cNvPr id="6148" name="AutoShape 2"/>
          <p:cNvCxnSpPr>
            <a:cxnSpLocks noChangeShapeType="1"/>
          </p:cNvCxnSpPr>
          <p:nvPr/>
        </p:nvCxnSpPr>
        <p:spPr bwMode="auto">
          <a:xfrm>
            <a:off x="4725620" y="2699305"/>
            <a:ext cx="1382923" cy="1"/>
          </a:xfrm>
          <a:prstGeom prst="straightConnector1">
            <a:avLst/>
          </a:prstGeom>
          <a:noFill/>
          <a:ln w="152400">
            <a:solidFill>
              <a:schemeClr val="tx1"/>
            </a:solidFill>
            <a:round/>
            <a:headEnd/>
            <a:tailEnd type="triangle" w="med" len="med"/>
          </a:ln>
        </p:spPr>
      </p:cxnSp>
      <p:sp>
        <p:nvSpPr>
          <p:cNvPr id="6149" name="AutoShape 3"/>
          <p:cNvSpPr>
            <a:spLocks noChangeArrowheads="1"/>
          </p:cNvSpPr>
          <p:nvPr/>
        </p:nvSpPr>
        <p:spPr bwMode="auto">
          <a:xfrm>
            <a:off x="5795838" y="2094523"/>
            <a:ext cx="2235200" cy="1303337"/>
          </a:xfrm>
          <a:prstGeom prst="verticalScroll">
            <a:avLst>
              <a:gd name="adj" fmla="val 21046"/>
            </a:avLst>
          </a:prstGeom>
          <a:solidFill>
            <a:srgbClr val="00FF00"/>
          </a:solidFill>
          <a:ln w="9525">
            <a:solidFill>
              <a:schemeClr val="bg2"/>
            </a:solidFill>
            <a:round/>
            <a:headEnd/>
            <a:tailEnd/>
          </a:ln>
        </p:spPr>
        <p:txBody>
          <a:bodyPr wrap="none" anchor="ctr"/>
          <a:lstStyle/>
          <a:p>
            <a:pPr algn="ctr" eaLnBrk="0" hangingPunct="0">
              <a:lnSpc>
                <a:spcPct val="120000"/>
              </a:lnSpc>
              <a:spcBef>
                <a:spcPct val="20000"/>
              </a:spcBef>
              <a:buClr>
                <a:schemeClr val="accent2"/>
              </a:buClr>
              <a:buSzPct val="120000"/>
              <a:buFont typeface="Wingdings" pitchFamily="2" charset="2"/>
              <a:buNone/>
            </a:pPr>
            <a:r>
              <a:rPr lang="en-GB" sz="2000" b="1" i="0" dirty="0">
                <a:solidFill>
                  <a:srgbClr val="003300"/>
                </a:solidFill>
                <a:latin typeface="Arial" pitchFamily="34" charset="0"/>
              </a:rPr>
              <a:t>system</a:t>
            </a:r>
            <a:br>
              <a:rPr lang="en-GB" sz="2000" b="1" i="0" dirty="0">
                <a:solidFill>
                  <a:srgbClr val="003300"/>
                </a:solidFill>
                <a:latin typeface="Arial" pitchFamily="34" charset="0"/>
              </a:rPr>
            </a:br>
            <a:r>
              <a:rPr lang="en-GB" sz="2000" b="1" i="0" dirty="0">
                <a:solidFill>
                  <a:srgbClr val="003300"/>
                </a:solidFill>
                <a:latin typeface="Arial" pitchFamily="34" charset="0"/>
              </a:rPr>
              <a:t>model</a:t>
            </a:r>
          </a:p>
        </p:txBody>
      </p:sp>
      <p:sp>
        <p:nvSpPr>
          <p:cNvPr id="6150" name="Rectangle 4"/>
          <p:cNvSpPr>
            <a:spLocks noChangeArrowheads="1"/>
          </p:cNvSpPr>
          <p:nvPr/>
        </p:nvSpPr>
        <p:spPr bwMode="auto">
          <a:xfrm>
            <a:off x="5686300" y="4196373"/>
            <a:ext cx="2489200" cy="1425575"/>
          </a:xfrm>
          <a:prstGeom prst="rect">
            <a:avLst/>
          </a:prstGeom>
          <a:solidFill>
            <a:srgbClr val="5F5F5F"/>
          </a:solidFill>
          <a:ln w="9525">
            <a:noFill/>
            <a:miter lim="800000"/>
            <a:headEnd/>
            <a:tailEnd/>
          </a:ln>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sp>
        <p:nvSpPr>
          <p:cNvPr id="6151" name="Rectangle 5"/>
          <p:cNvSpPr>
            <a:spLocks noChangeArrowheads="1"/>
          </p:cNvSpPr>
          <p:nvPr/>
        </p:nvSpPr>
        <p:spPr bwMode="auto">
          <a:xfrm>
            <a:off x="3698750" y="2272323"/>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2" name="Oval 6"/>
          <p:cNvSpPr>
            <a:spLocks noChangeArrowheads="1"/>
          </p:cNvSpPr>
          <p:nvPr/>
        </p:nvSpPr>
        <p:spPr bwMode="auto">
          <a:xfrm>
            <a:off x="3698750" y="3016860"/>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3" name="Text Box 7"/>
          <p:cNvSpPr txBox="1">
            <a:spLocks noChangeArrowheads="1"/>
          </p:cNvSpPr>
          <p:nvPr/>
        </p:nvSpPr>
        <p:spPr bwMode="auto">
          <a:xfrm>
            <a:off x="3787650" y="2570773"/>
            <a:ext cx="962025" cy="336550"/>
          </a:xfrm>
          <a:prstGeom prst="rect">
            <a:avLst/>
          </a:prstGeom>
          <a:solidFill>
            <a:schemeClr val="tx1"/>
          </a:solidFill>
          <a:ln w="12700">
            <a:no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4" name="Oval 8"/>
          <p:cNvSpPr>
            <a:spLocks noChangeArrowheads="1"/>
          </p:cNvSpPr>
          <p:nvPr/>
        </p:nvSpPr>
        <p:spPr bwMode="auto">
          <a:xfrm>
            <a:off x="3698750" y="2197710"/>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5" name="Oval 9"/>
          <p:cNvSpPr>
            <a:spLocks noChangeArrowheads="1"/>
          </p:cNvSpPr>
          <p:nvPr/>
        </p:nvSpPr>
        <p:spPr bwMode="auto">
          <a:xfrm>
            <a:off x="3698750" y="3000985"/>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6" name="Rectangle 10"/>
          <p:cNvSpPr>
            <a:spLocks noChangeArrowheads="1"/>
          </p:cNvSpPr>
          <p:nvPr/>
        </p:nvSpPr>
        <p:spPr bwMode="auto">
          <a:xfrm>
            <a:off x="3698750" y="2256448"/>
            <a:ext cx="1138238" cy="893762"/>
          </a:xfrm>
          <a:prstGeom prst="rect">
            <a:avLst/>
          </a:prstGeom>
          <a:solidFill>
            <a:schemeClr val="tx1"/>
          </a:solidFill>
          <a:ln w="12700">
            <a:solidFill>
              <a:schemeClr val="bg2"/>
            </a:solidFill>
            <a:miter lim="800000"/>
            <a:headEnd/>
            <a:tailEnd/>
          </a:ln>
        </p:spPr>
        <p:txBody>
          <a:bodyPr wrap="none" anchor="ctr"/>
          <a:lstStyle/>
          <a:p>
            <a:endParaRPr lang="en-US"/>
          </a:p>
        </p:txBody>
      </p:sp>
      <p:sp>
        <p:nvSpPr>
          <p:cNvPr id="6157" name="Text Box 11"/>
          <p:cNvSpPr txBox="1">
            <a:spLocks noChangeArrowheads="1"/>
          </p:cNvSpPr>
          <p:nvPr/>
        </p:nvSpPr>
        <p:spPr bwMode="auto">
          <a:xfrm>
            <a:off x="3787650" y="2553310"/>
            <a:ext cx="962025" cy="349250"/>
          </a:xfrm>
          <a:prstGeom prst="rect">
            <a:avLst/>
          </a:prstGeom>
          <a:solidFill>
            <a:schemeClr val="tx1"/>
          </a:solidFill>
          <a:ln w="12700">
            <a:solidFill>
              <a:schemeClr val="bg2"/>
            </a:solidFill>
            <a:miter lim="800000"/>
            <a:headEnd/>
            <a:tailEnd/>
          </a:ln>
        </p:spPr>
        <p:txBody>
          <a:bodyPr>
            <a:spAutoFit/>
          </a:bodyPr>
          <a:lstStyle/>
          <a:p>
            <a:pPr defTabSz="762000" eaLnBrk="0" hangingPunct="0">
              <a:spcBef>
                <a:spcPct val="50000"/>
              </a:spcBef>
            </a:pPr>
            <a:r>
              <a:rPr lang="en-GB" sz="1600" b="1" i="0">
                <a:solidFill>
                  <a:schemeClr val="bg1"/>
                </a:solidFill>
                <a:latin typeface="Arial" pitchFamily="34" charset="0"/>
              </a:rPr>
              <a:t>TTCN</a:t>
            </a:r>
          </a:p>
        </p:txBody>
      </p:sp>
      <p:sp>
        <p:nvSpPr>
          <p:cNvPr id="6158" name="Oval 12"/>
          <p:cNvSpPr>
            <a:spLocks noChangeArrowheads="1"/>
          </p:cNvSpPr>
          <p:nvPr/>
        </p:nvSpPr>
        <p:spPr bwMode="auto">
          <a:xfrm>
            <a:off x="3698750" y="2181835"/>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59" name="Line 13"/>
          <p:cNvSpPr>
            <a:spLocks noChangeShapeType="1"/>
          </p:cNvSpPr>
          <p:nvPr/>
        </p:nvSpPr>
        <p:spPr bwMode="auto">
          <a:xfrm>
            <a:off x="3698750" y="2256448"/>
            <a:ext cx="0" cy="893762"/>
          </a:xfrm>
          <a:prstGeom prst="line">
            <a:avLst/>
          </a:prstGeom>
          <a:noFill/>
          <a:ln w="12700">
            <a:solidFill>
              <a:schemeClr val="bg2"/>
            </a:solidFill>
            <a:round/>
            <a:headEnd/>
            <a:tailEnd/>
          </a:ln>
        </p:spPr>
        <p:txBody>
          <a:bodyPr wrap="none" anchor="ctr"/>
          <a:lstStyle/>
          <a:p>
            <a:endParaRPr lang="en-US"/>
          </a:p>
        </p:txBody>
      </p:sp>
      <p:sp>
        <p:nvSpPr>
          <p:cNvPr id="6160" name="Line 14"/>
          <p:cNvSpPr>
            <a:spLocks noChangeShapeType="1"/>
          </p:cNvSpPr>
          <p:nvPr/>
        </p:nvSpPr>
        <p:spPr bwMode="auto">
          <a:xfrm>
            <a:off x="4836988" y="2331060"/>
            <a:ext cx="0" cy="744538"/>
          </a:xfrm>
          <a:prstGeom prst="line">
            <a:avLst/>
          </a:prstGeom>
          <a:noFill/>
          <a:ln w="12700">
            <a:solidFill>
              <a:schemeClr val="bg2"/>
            </a:solidFill>
            <a:round/>
            <a:headEnd/>
            <a:tailEnd/>
          </a:ln>
        </p:spPr>
        <p:txBody>
          <a:bodyPr wrap="none" anchor="ctr"/>
          <a:lstStyle/>
          <a:p>
            <a:endParaRPr lang="en-US"/>
          </a:p>
        </p:txBody>
      </p:sp>
      <p:sp>
        <p:nvSpPr>
          <p:cNvPr id="6161" name="Oval 15"/>
          <p:cNvSpPr>
            <a:spLocks noChangeArrowheads="1"/>
          </p:cNvSpPr>
          <p:nvPr/>
        </p:nvSpPr>
        <p:spPr bwMode="auto">
          <a:xfrm>
            <a:off x="3698750" y="3000985"/>
            <a:ext cx="1154113"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62" name="Rectangle 16"/>
          <p:cNvSpPr>
            <a:spLocks noChangeArrowheads="1"/>
          </p:cNvSpPr>
          <p:nvPr/>
        </p:nvSpPr>
        <p:spPr bwMode="auto">
          <a:xfrm>
            <a:off x="3698750" y="2256448"/>
            <a:ext cx="1138238" cy="893762"/>
          </a:xfrm>
          <a:prstGeom prst="rect">
            <a:avLst/>
          </a:prstGeom>
          <a:solidFill>
            <a:schemeClr val="tx1"/>
          </a:solidFill>
          <a:ln w="12700">
            <a:noFill/>
            <a:miter lim="800000"/>
            <a:headEnd/>
            <a:tailEnd/>
          </a:ln>
        </p:spPr>
        <p:txBody>
          <a:bodyPr wrap="none" anchor="b" anchorCtr="1"/>
          <a:lstStyle/>
          <a:p>
            <a:pPr algn="ctr" eaLnBrk="0" hangingPunct="0"/>
            <a:r>
              <a:rPr lang="en-US" sz="2000" b="1" i="0">
                <a:solidFill>
                  <a:schemeClr val="bg1"/>
                </a:solidFill>
                <a:latin typeface="Arial" pitchFamily="34" charset="0"/>
              </a:rPr>
              <a:t>Test</a:t>
            </a:r>
            <a:br>
              <a:rPr lang="en-US" sz="2000" b="1" i="0">
                <a:solidFill>
                  <a:schemeClr val="bg1"/>
                </a:solidFill>
                <a:latin typeface="Arial" pitchFamily="34" charset="0"/>
              </a:rPr>
            </a:br>
            <a:r>
              <a:rPr lang="en-US" sz="2000" b="1" i="0">
                <a:solidFill>
                  <a:schemeClr val="bg1"/>
                </a:solidFill>
                <a:latin typeface="Arial" pitchFamily="34" charset="0"/>
              </a:rPr>
              <a:t>cases</a:t>
            </a:r>
          </a:p>
        </p:txBody>
      </p:sp>
      <p:sp>
        <p:nvSpPr>
          <p:cNvPr id="6163" name="Oval 17"/>
          <p:cNvSpPr>
            <a:spLocks noChangeArrowheads="1"/>
          </p:cNvSpPr>
          <p:nvPr/>
        </p:nvSpPr>
        <p:spPr bwMode="auto">
          <a:xfrm>
            <a:off x="3698750" y="2181835"/>
            <a:ext cx="1138238" cy="223838"/>
          </a:xfrm>
          <a:prstGeom prst="ellipse">
            <a:avLst/>
          </a:prstGeom>
          <a:solidFill>
            <a:schemeClr val="tx1"/>
          </a:solidFill>
          <a:ln w="12700">
            <a:solidFill>
              <a:schemeClr val="bg2"/>
            </a:solidFill>
            <a:round/>
            <a:headEnd/>
            <a:tailEnd/>
          </a:ln>
        </p:spPr>
        <p:txBody>
          <a:bodyPr wrap="none" anchor="ctr"/>
          <a:lstStyle/>
          <a:p>
            <a:endParaRPr lang="en-US"/>
          </a:p>
        </p:txBody>
      </p:sp>
      <p:sp>
        <p:nvSpPr>
          <p:cNvPr id="6167" name="Rectangle 21"/>
          <p:cNvSpPr>
            <a:spLocks noChangeArrowheads="1"/>
          </p:cNvSpPr>
          <p:nvPr/>
        </p:nvSpPr>
        <p:spPr bwMode="auto">
          <a:xfrm>
            <a:off x="3422525" y="1821473"/>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dirty="0" smtClean="0">
                <a:solidFill>
                  <a:srgbClr val="003300"/>
                </a:solidFill>
                <a:latin typeface="Arial" pitchFamily="34" charset="0"/>
              </a:rPr>
              <a:t>learning</a:t>
            </a:r>
          </a:p>
          <a:p>
            <a:pPr algn="ctr" eaLnBrk="0" hangingPunct="0"/>
            <a:r>
              <a:rPr lang="en-US" sz="2000" b="1" i="0" dirty="0" smtClean="0">
                <a:solidFill>
                  <a:srgbClr val="003300"/>
                </a:solidFill>
                <a:latin typeface="Arial" pitchFamily="34" charset="0"/>
              </a:rPr>
              <a:t>algorithm</a:t>
            </a:r>
            <a:endParaRPr lang="en-US" sz="2000" b="1" i="0" dirty="0">
              <a:solidFill>
                <a:srgbClr val="003300"/>
              </a:solidFill>
              <a:latin typeface="Arial" pitchFamily="34" charset="0"/>
            </a:endParaRPr>
          </a:p>
        </p:txBody>
      </p:sp>
      <p:sp>
        <p:nvSpPr>
          <p:cNvPr id="6168" name="Rectangle 22"/>
          <p:cNvSpPr>
            <a:spLocks noChangeArrowheads="1"/>
          </p:cNvSpPr>
          <p:nvPr/>
        </p:nvSpPr>
        <p:spPr bwMode="auto">
          <a:xfrm>
            <a:off x="3381445" y="4081885"/>
            <a:ext cx="1749425" cy="1762125"/>
          </a:xfrm>
          <a:prstGeom prst="rect">
            <a:avLst/>
          </a:prstGeom>
          <a:solidFill>
            <a:srgbClr val="9999FF"/>
          </a:solidFill>
          <a:ln w="9525">
            <a:noFill/>
            <a:miter lim="800000"/>
            <a:headEnd/>
            <a:tailEnd/>
          </a:ln>
        </p:spPr>
        <p:txBody>
          <a:bodyPr wrap="none" tIns="91440" bIns="91440" anchor="ctr"/>
          <a:lstStyle/>
          <a:p>
            <a:pPr algn="ctr" eaLnBrk="0" hangingPunct="0"/>
            <a:r>
              <a:rPr lang="en-US" sz="2000" b="1" i="0">
                <a:solidFill>
                  <a:srgbClr val="003300"/>
                </a:solidFill>
                <a:latin typeface="Arial" pitchFamily="34" charset="0"/>
              </a:rPr>
              <a:t>test </a:t>
            </a:r>
            <a:br>
              <a:rPr lang="en-US" sz="2000" b="1" i="0">
                <a:solidFill>
                  <a:srgbClr val="003300"/>
                </a:solidFill>
                <a:latin typeface="Arial" pitchFamily="34" charset="0"/>
              </a:rPr>
            </a:br>
            <a:r>
              <a:rPr lang="en-US" sz="2000" b="1" i="0">
                <a:solidFill>
                  <a:srgbClr val="003300"/>
                </a:solidFill>
                <a:latin typeface="Arial" pitchFamily="34" charset="0"/>
              </a:rPr>
              <a:t>execution </a:t>
            </a:r>
          </a:p>
        </p:txBody>
      </p:sp>
      <p:cxnSp>
        <p:nvCxnSpPr>
          <p:cNvPr id="6170" name="AutoShape 24"/>
          <p:cNvCxnSpPr>
            <a:cxnSpLocks noChangeShapeType="1"/>
            <a:stCxn id="6149" idx="2"/>
            <a:endCxn id="6150" idx="0"/>
          </p:cNvCxnSpPr>
          <p:nvPr/>
        </p:nvCxnSpPr>
        <p:spPr bwMode="auto">
          <a:xfrm>
            <a:off x="6913438" y="3397860"/>
            <a:ext cx="17462" cy="798513"/>
          </a:xfrm>
          <a:prstGeom prst="straightConnector1">
            <a:avLst/>
          </a:prstGeom>
          <a:noFill/>
          <a:ln w="76200">
            <a:solidFill>
              <a:srgbClr val="CC6600"/>
            </a:solidFill>
            <a:round/>
            <a:headEnd type="triangle" w="med" len="med"/>
            <a:tailEnd type="triangle" w="med" len="med"/>
          </a:ln>
        </p:spPr>
      </p:cxnSp>
      <p:grpSp>
        <p:nvGrpSpPr>
          <p:cNvPr id="2" name="Group 25"/>
          <p:cNvGrpSpPr>
            <a:grpSpLocks/>
          </p:cNvGrpSpPr>
          <p:nvPr/>
        </p:nvGrpSpPr>
        <p:grpSpPr bwMode="auto">
          <a:xfrm>
            <a:off x="4878263" y="4450373"/>
            <a:ext cx="1090612" cy="922337"/>
            <a:chOff x="3016" y="2816"/>
            <a:chExt cx="615" cy="690"/>
          </a:xfrm>
        </p:grpSpPr>
        <p:sp>
          <p:nvSpPr>
            <p:cNvPr id="6174" name="AutoShape 26"/>
            <p:cNvSpPr>
              <a:spLocks noChangeArrowheads="1"/>
            </p:cNvSpPr>
            <p:nvPr/>
          </p:nvSpPr>
          <p:spPr bwMode="auto">
            <a:xfrm>
              <a:off x="3016" y="2816"/>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sp>
          <p:nvSpPr>
            <p:cNvPr id="6175" name="AutoShape 27"/>
            <p:cNvSpPr>
              <a:spLocks noChangeArrowheads="1"/>
            </p:cNvSpPr>
            <p:nvPr/>
          </p:nvSpPr>
          <p:spPr bwMode="auto">
            <a:xfrm flipH="1" flipV="1">
              <a:off x="3016" y="3200"/>
              <a:ext cx="615" cy="306"/>
            </a:xfrm>
            <a:prstGeom prst="rightArrow">
              <a:avLst>
                <a:gd name="adj1" fmla="val 50000"/>
                <a:gd name="adj2" fmla="val 50245"/>
              </a:avLst>
            </a:prstGeom>
            <a:solidFill>
              <a:srgbClr val="FF6600"/>
            </a:solidFill>
            <a:ln w="9525">
              <a:noFill/>
              <a:miter lim="800000"/>
              <a:headEnd/>
              <a:tailEnd/>
            </a:ln>
          </p:spPr>
          <p:txBody>
            <a:bodyPr wrap="none" anchor="ctr"/>
            <a:lstStyle/>
            <a:p>
              <a:endParaRPr lang="en-US"/>
            </a:p>
          </p:txBody>
        </p:sp>
      </p:grpSp>
      <p:sp>
        <p:nvSpPr>
          <p:cNvPr id="6172" name="Rectangle 28"/>
          <p:cNvSpPr>
            <a:spLocks noGrp="1" noChangeArrowheads="1"/>
          </p:cNvSpPr>
          <p:nvPr>
            <p:ph type="title"/>
          </p:nvPr>
        </p:nvSpPr>
        <p:spPr>
          <a:noFill/>
        </p:spPr>
        <p:txBody>
          <a:bodyPr wrap="square" lIns="91440" tIns="45720" rIns="91440" bIns="45720" anchor="ctr"/>
          <a:lstStyle/>
          <a:p>
            <a:r>
              <a:rPr lang="en-US" dirty="0" smtClean="0"/>
              <a:t>Test-Based </a:t>
            </a:r>
            <a:r>
              <a:rPr lang="en-US" dirty="0" err="1" smtClean="0"/>
              <a:t>Modelling</a:t>
            </a:r>
            <a:endParaRPr lang="en-US" dirty="0" smtClean="0"/>
          </a:p>
        </p:txBody>
      </p:sp>
      <p:cxnSp>
        <p:nvCxnSpPr>
          <p:cNvPr id="28" name="AutoShape 18"/>
          <p:cNvCxnSpPr>
            <a:cxnSpLocks noChangeShapeType="1"/>
          </p:cNvCxnSpPr>
          <p:nvPr/>
        </p:nvCxnSpPr>
        <p:spPr bwMode="auto">
          <a:xfrm rot="5400000">
            <a:off x="3880712" y="3813050"/>
            <a:ext cx="921718" cy="3"/>
          </a:xfrm>
          <a:prstGeom prst="straightConnector1">
            <a:avLst/>
          </a:prstGeom>
          <a:noFill/>
          <a:ln w="127000">
            <a:solidFill>
              <a:schemeClr val="tx1"/>
            </a:solidFill>
            <a:round/>
            <a:headEnd type="triangle" w="med" len="med"/>
            <a:tailEnd type="triangle" w="med" len="med"/>
          </a:ln>
        </p:spPr>
      </p:cxnSp>
      <p:sp>
        <p:nvSpPr>
          <p:cNvPr id="29" name="TextBox 28"/>
          <p:cNvSpPr txBox="1"/>
          <p:nvPr/>
        </p:nvSpPr>
        <p:spPr>
          <a:xfrm>
            <a:off x="232234" y="1815989"/>
            <a:ext cx="3110805" cy="4293483"/>
          </a:xfrm>
          <a:prstGeom prst="rect">
            <a:avLst/>
          </a:prstGeom>
          <a:noFill/>
        </p:spPr>
        <p:txBody>
          <a:bodyPr wrap="square" rtlCol="0">
            <a:spAutoFit/>
          </a:bodyPr>
          <a:lstStyle/>
          <a:p>
            <a:pPr>
              <a:spcBef>
                <a:spcPts val="1800"/>
              </a:spcBef>
            </a:pPr>
            <a:r>
              <a:rPr lang="en-US" i="0" dirty="0" smtClean="0">
                <a:solidFill>
                  <a:srgbClr val="C00000"/>
                </a:solidFill>
                <a:latin typeface="+mn-lt"/>
              </a:rPr>
              <a:t>Learning</a:t>
            </a:r>
            <a:r>
              <a:rPr lang="en-US" i="0" dirty="0" smtClean="0">
                <a:solidFill>
                  <a:srgbClr val="036A66"/>
                </a:solidFill>
                <a:latin typeface="+mn-lt"/>
              </a:rPr>
              <a:t/>
            </a:r>
            <a:br>
              <a:rPr lang="en-US" i="0" dirty="0" smtClean="0">
                <a:solidFill>
                  <a:srgbClr val="036A66"/>
                </a:solidFill>
                <a:latin typeface="+mn-lt"/>
              </a:rPr>
            </a:br>
            <a:r>
              <a:rPr lang="en-US" i="0" dirty="0" smtClean="0">
                <a:solidFill>
                  <a:srgbClr val="036A66"/>
                </a:solidFill>
                <a:latin typeface="+mn-lt"/>
              </a:rPr>
              <a:t>a </a:t>
            </a:r>
            <a:r>
              <a:rPr lang="en-US" i="0" dirty="0" smtClean="0">
                <a:solidFill>
                  <a:srgbClr val="C00000"/>
                </a:solidFill>
                <a:latin typeface="+mn-lt"/>
              </a:rPr>
              <a:t>model of SUT </a:t>
            </a:r>
            <a:r>
              <a:rPr lang="en-US" i="0" dirty="0" err="1" smtClean="0">
                <a:solidFill>
                  <a:srgbClr val="C00000"/>
                </a:solidFill>
                <a:latin typeface="+mn-lt"/>
              </a:rPr>
              <a:t>behaviour</a:t>
            </a:r>
            <a:r>
              <a:rPr lang="en-US" i="0" dirty="0" smtClean="0">
                <a:solidFill>
                  <a:srgbClr val="036A66"/>
                </a:solidFill>
                <a:latin typeface="+mn-lt"/>
              </a:rPr>
              <a:t/>
            </a:r>
            <a:br>
              <a:rPr lang="en-US" i="0" dirty="0" smtClean="0">
                <a:solidFill>
                  <a:srgbClr val="036A66"/>
                </a:solidFill>
                <a:latin typeface="+mn-lt"/>
              </a:rPr>
            </a:br>
            <a:r>
              <a:rPr lang="en-US" i="0" dirty="0" smtClean="0">
                <a:solidFill>
                  <a:srgbClr val="036A66"/>
                </a:solidFill>
                <a:latin typeface="+mn-lt"/>
              </a:rPr>
              <a:t>from </a:t>
            </a:r>
            <a:r>
              <a:rPr lang="en-US" i="0" dirty="0" smtClean="0">
                <a:solidFill>
                  <a:srgbClr val="C00000"/>
                </a:solidFill>
                <a:latin typeface="+mn-lt"/>
              </a:rPr>
              <a:t>observations</a:t>
            </a:r>
            <a:r>
              <a:rPr lang="en-US" i="0" dirty="0" smtClean="0">
                <a:solidFill>
                  <a:srgbClr val="036A66"/>
                </a:solidFill>
                <a:latin typeface="+mn-lt"/>
              </a:rPr>
              <a:t/>
            </a:r>
            <a:br>
              <a:rPr lang="en-US" i="0" dirty="0" smtClean="0">
                <a:solidFill>
                  <a:srgbClr val="036A66"/>
                </a:solidFill>
                <a:latin typeface="+mn-lt"/>
              </a:rPr>
            </a:br>
            <a:r>
              <a:rPr lang="en-US" i="0" dirty="0" smtClean="0">
                <a:solidFill>
                  <a:srgbClr val="036A66"/>
                </a:solidFill>
                <a:latin typeface="+mn-lt"/>
              </a:rPr>
              <a:t>made during </a:t>
            </a:r>
            <a:r>
              <a:rPr lang="en-US" i="0" dirty="0" smtClean="0">
                <a:solidFill>
                  <a:srgbClr val="C00000"/>
                </a:solidFill>
                <a:latin typeface="+mn-lt"/>
              </a:rPr>
              <a:t>test</a:t>
            </a:r>
            <a:endParaRPr lang="en-US" i="0" dirty="0" smtClean="0">
              <a:solidFill>
                <a:srgbClr val="036A66"/>
              </a:solidFill>
              <a:latin typeface="+mn-lt"/>
            </a:endParaRPr>
          </a:p>
          <a:p>
            <a:pPr>
              <a:spcBef>
                <a:spcPts val="1800"/>
              </a:spcBef>
              <a:buFont typeface="Arial" pitchFamily="34" charset="0"/>
              <a:buChar char="•"/>
            </a:pPr>
            <a:r>
              <a:rPr lang="en-US" i="0" dirty="0" smtClean="0">
                <a:solidFill>
                  <a:srgbClr val="036A66"/>
                </a:solidFill>
                <a:latin typeface="+mn-lt"/>
              </a:rPr>
              <a:t> black-box reverse</a:t>
            </a:r>
            <a:br>
              <a:rPr lang="en-US" i="0" dirty="0" smtClean="0">
                <a:solidFill>
                  <a:srgbClr val="036A66"/>
                </a:solidFill>
                <a:latin typeface="+mn-lt"/>
              </a:rPr>
            </a:br>
            <a:r>
              <a:rPr lang="en-US" i="0" dirty="0" smtClean="0">
                <a:solidFill>
                  <a:srgbClr val="036A66"/>
                </a:solidFill>
                <a:latin typeface="+mn-lt"/>
              </a:rPr>
              <a:t>  engineering</a:t>
            </a:r>
          </a:p>
          <a:p>
            <a:pPr>
              <a:spcBef>
                <a:spcPts val="1800"/>
              </a:spcBef>
              <a:buFont typeface="Arial" pitchFamily="34" charset="0"/>
              <a:buChar char="•"/>
            </a:pPr>
            <a:r>
              <a:rPr lang="en-US" i="0" dirty="0" smtClean="0">
                <a:solidFill>
                  <a:srgbClr val="036A66"/>
                </a:solidFill>
                <a:latin typeface="+mn-lt"/>
              </a:rPr>
              <a:t>test-based </a:t>
            </a:r>
            <a:r>
              <a:rPr lang="en-US" i="0" dirty="0" err="1" smtClean="0">
                <a:solidFill>
                  <a:srgbClr val="036A66"/>
                </a:solidFill>
                <a:latin typeface="+mn-lt"/>
              </a:rPr>
              <a:t>modelling</a:t>
            </a:r>
            <a:endParaRPr lang="en-US" i="0" dirty="0" smtClean="0">
              <a:solidFill>
                <a:srgbClr val="036A66"/>
              </a:solidFill>
              <a:latin typeface="+mn-lt"/>
            </a:endParaRPr>
          </a:p>
          <a:p>
            <a:pPr>
              <a:spcBef>
                <a:spcPts val="1800"/>
              </a:spcBef>
              <a:buFont typeface="Arial" pitchFamily="34" charset="0"/>
              <a:buChar char="•"/>
            </a:pPr>
            <a:r>
              <a:rPr lang="en-US" i="0" dirty="0" smtClean="0">
                <a:solidFill>
                  <a:srgbClr val="036A66"/>
                </a:solidFill>
                <a:latin typeface="+mn-lt"/>
              </a:rPr>
              <a:t>automata learning</a:t>
            </a:r>
          </a:p>
          <a:p>
            <a:pPr>
              <a:spcBef>
                <a:spcPts val="1800"/>
              </a:spcBef>
              <a:buFont typeface="Arial" pitchFamily="34" charset="0"/>
              <a:buChar char="•"/>
            </a:pPr>
            <a:r>
              <a:rPr lang="en-US" i="0" dirty="0" smtClean="0">
                <a:solidFill>
                  <a:srgbClr val="036A66"/>
                </a:solidFill>
                <a:latin typeface="+mn-lt"/>
              </a:rPr>
              <a:t>observation-based</a:t>
            </a:r>
            <a:br>
              <a:rPr lang="en-US" i="0" dirty="0" smtClean="0">
                <a:solidFill>
                  <a:srgbClr val="036A66"/>
                </a:solidFill>
                <a:latin typeface="+mn-lt"/>
              </a:rPr>
            </a:br>
            <a:r>
              <a:rPr lang="en-US" i="0" dirty="0" smtClean="0">
                <a:solidFill>
                  <a:srgbClr val="036A66"/>
                </a:solidFill>
                <a:latin typeface="+mn-lt"/>
              </a:rPr>
              <a:t> </a:t>
            </a:r>
            <a:r>
              <a:rPr lang="en-US" i="0" dirty="0" err="1" smtClean="0">
                <a:solidFill>
                  <a:srgbClr val="036A66"/>
                </a:solidFill>
                <a:latin typeface="+mn-lt"/>
              </a:rPr>
              <a:t>modelling</a:t>
            </a:r>
            <a:endParaRPr lang="en-US" i="0" dirty="0" smtClean="0">
              <a:solidFill>
                <a:srgbClr val="036A66"/>
              </a:solidFill>
              <a:latin typeface="+mn-lt"/>
            </a:endParaRPr>
          </a:p>
          <a:p>
            <a:pPr>
              <a:spcBef>
                <a:spcPts val="1800"/>
              </a:spcBef>
              <a:buFont typeface="Arial" pitchFamily="34" charset="0"/>
              <a:buChar char="•"/>
            </a:pPr>
            <a:r>
              <a:rPr lang="en-US" i="0" dirty="0" err="1" smtClean="0">
                <a:solidFill>
                  <a:srgbClr val="036A66"/>
                </a:solidFill>
                <a:latin typeface="+mn-lt"/>
              </a:rPr>
              <a:t>behaviour</a:t>
            </a:r>
            <a:r>
              <a:rPr lang="en-US" i="0" dirty="0" smtClean="0">
                <a:solidFill>
                  <a:srgbClr val="036A66"/>
                </a:solidFill>
                <a:latin typeface="+mn-lt"/>
              </a:rPr>
              <a:t> capture and test</a:t>
            </a:r>
            <a:endParaRPr lang="en-US" i="0" dirty="0">
              <a:solidFill>
                <a:srgbClr val="036A66"/>
              </a:solidFill>
              <a:latin typeface="+mn-lt"/>
            </a:endParaRPr>
          </a:p>
        </p:txBody>
      </p:sp>
      <p:sp>
        <p:nvSpPr>
          <p:cNvPr id="30" name="TextBox 29"/>
          <p:cNvSpPr txBox="1"/>
          <p:nvPr/>
        </p:nvSpPr>
        <p:spPr>
          <a:xfrm>
            <a:off x="5762555" y="6002135"/>
            <a:ext cx="2342308" cy="369332"/>
          </a:xfrm>
          <a:prstGeom prst="rect">
            <a:avLst/>
          </a:prstGeom>
          <a:solidFill>
            <a:schemeClr val="accent2">
              <a:lumMod val="40000"/>
              <a:lumOff val="60000"/>
            </a:schemeClr>
          </a:solidFill>
        </p:spPr>
        <p:txBody>
          <a:bodyPr wrap="none" rtlCol="0">
            <a:spAutoFit/>
          </a:bodyPr>
          <a:lstStyle/>
          <a:p>
            <a:pPr>
              <a:spcBef>
                <a:spcPts val="1200"/>
              </a:spcBef>
            </a:pPr>
            <a:r>
              <a:rPr lang="en-US" i="0" dirty="0" smtClean="0">
                <a:solidFill>
                  <a:srgbClr val="002060"/>
                </a:solidFill>
                <a:latin typeface="+mn-lt"/>
              </a:rPr>
              <a:t>active  </a:t>
            </a:r>
            <a:r>
              <a:rPr lang="en-US" i="0" dirty="0" smtClean="0">
                <a:solidFill>
                  <a:srgbClr val="002060"/>
                </a:solidFill>
                <a:latin typeface="+mn-lt"/>
                <a:sym typeface="Wingdings" pitchFamily="2" charset="2"/>
              </a:rPr>
              <a:t> </a:t>
            </a:r>
            <a:r>
              <a:rPr lang="en-US" i="0" dirty="0" smtClean="0">
                <a:solidFill>
                  <a:srgbClr val="002060"/>
                </a:solidFill>
                <a:latin typeface="+mn-lt"/>
              </a:rPr>
              <a:t>  passive</a:t>
            </a:r>
            <a:endParaRPr lang="en-US" i="0" dirty="0">
              <a:solidFill>
                <a:srgbClr val="002060"/>
              </a:solidFill>
              <a:latin typeface="+mn-lt"/>
            </a:endParaRP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ctangle 14"/>
          <p:cNvSpPr>
            <a:spLocks noGrp="1" noChangeArrowheads="1"/>
          </p:cNvSpPr>
          <p:nvPr>
            <p:ph type="sldNum" sz="quarter" idx="10"/>
          </p:nvPr>
        </p:nvSpPr>
        <p:spPr>
          <a:ln/>
        </p:spPr>
        <p:txBody>
          <a:bodyPr/>
          <a:lstStyle/>
          <a:p>
            <a:r>
              <a:rPr lang="en-US"/>
              <a:t>   </a:t>
            </a:r>
            <a:fld id="{8BE64D3E-8016-4D5F-B8AD-131D593D14E3}" type="slidenum">
              <a:rPr lang="en-US"/>
              <a:pPr/>
              <a:t>72</a:t>
            </a:fld>
            <a:endParaRPr lang="en-US"/>
          </a:p>
        </p:txBody>
      </p:sp>
      <p:sp>
        <p:nvSpPr>
          <p:cNvPr id="452628" name="Rectangle 20"/>
          <p:cNvSpPr>
            <a:spLocks noGrp="1" noChangeArrowheads="1"/>
          </p:cNvSpPr>
          <p:nvPr>
            <p:ph type="title"/>
          </p:nvPr>
        </p:nvSpPr>
        <p:spPr>
          <a:noFill/>
          <a:ln/>
        </p:spPr>
        <p:txBody>
          <a:bodyPr/>
          <a:lstStyle/>
          <a:p>
            <a:r>
              <a:rPr lang="en-GB" smtClean="0"/>
              <a:t>Validation, Verification, and Testing</a:t>
            </a:r>
            <a:endParaRPr lang="en-US" smtClean="0"/>
          </a:p>
        </p:txBody>
      </p:sp>
      <p:sp>
        <p:nvSpPr>
          <p:cNvPr id="452610" name="AutoShape 2"/>
          <p:cNvSpPr>
            <a:spLocks noChangeArrowheads="1"/>
          </p:cNvSpPr>
          <p:nvPr/>
        </p:nvSpPr>
        <p:spPr bwMode="auto">
          <a:xfrm>
            <a:off x="1658938" y="3562350"/>
            <a:ext cx="2012950" cy="1030288"/>
          </a:xfrm>
          <a:prstGeom prst="verticalScroll">
            <a:avLst>
              <a:gd name="adj" fmla="val 21046"/>
            </a:avLst>
          </a:prstGeom>
          <a:solidFill>
            <a:srgbClr val="00FF00"/>
          </a:solidFill>
          <a:ln w="9525">
            <a:solidFill>
              <a:schemeClr val="bg2"/>
            </a:solidFill>
            <a:round/>
            <a:headEnd/>
            <a:tailEnd/>
          </a:ln>
          <a:effectLst/>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2000" i="0">
                <a:solidFill>
                  <a:srgbClr val="800000"/>
                </a:solidFill>
                <a:latin typeface="Arial" pitchFamily="34" charset="0"/>
              </a:rPr>
              <a:t>model</a:t>
            </a:r>
          </a:p>
        </p:txBody>
      </p:sp>
      <p:cxnSp>
        <p:nvCxnSpPr>
          <p:cNvPr id="452611" name="AutoShape 3"/>
          <p:cNvCxnSpPr>
            <a:cxnSpLocks noChangeShapeType="1"/>
            <a:stCxn id="452610" idx="2"/>
            <a:endCxn id="452616" idx="1"/>
          </p:cNvCxnSpPr>
          <p:nvPr/>
        </p:nvCxnSpPr>
        <p:spPr bwMode="auto">
          <a:xfrm>
            <a:off x="2665413" y="4592638"/>
            <a:ext cx="1195387" cy="1289050"/>
          </a:xfrm>
          <a:prstGeom prst="straightConnector1">
            <a:avLst/>
          </a:prstGeom>
          <a:noFill/>
          <a:ln w="57150">
            <a:solidFill>
              <a:schemeClr val="tx2"/>
            </a:solidFill>
            <a:round/>
            <a:headEnd type="triangle" w="med" len="med"/>
            <a:tailEnd type="triangle" w="med" len="med"/>
          </a:ln>
          <a:effectLst/>
        </p:spPr>
      </p:cxnSp>
      <p:sp>
        <p:nvSpPr>
          <p:cNvPr id="452613" name="Oval 5"/>
          <p:cNvSpPr>
            <a:spLocks noChangeArrowheads="1"/>
          </p:cNvSpPr>
          <p:nvPr/>
        </p:nvSpPr>
        <p:spPr bwMode="auto">
          <a:xfrm>
            <a:off x="6311900" y="3429000"/>
            <a:ext cx="1782763" cy="1301750"/>
          </a:xfrm>
          <a:prstGeom prst="ellipse">
            <a:avLst/>
          </a:prstGeom>
          <a:solidFill>
            <a:srgbClr val="FFCC00"/>
          </a:solidFill>
          <a:ln w="9525" algn="ctr">
            <a:noFill/>
            <a:round/>
            <a:headEnd/>
            <a:tailEnd/>
          </a:ln>
          <a:effectLst/>
        </p:spPr>
        <p:txBody>
          <a:bodyPr wrap="none" anchor="ctr">
            <a:spAutoFit/>
          </a:bodyPr>
          <a:lstStyle/>
          <a:p>
            <a:pPr algn="ctr" eaLnBrk="0" hangingPunct="0">
              <a:spcBef>
                <a:spcPct val="50000"/>
              </a:spcBef>
            </a:pPr>
            <a:r>
              <a:rPr lang="en-US">
                <a:solidFill>
                  <a:srgbClr val="800000"/>
                </a:solidFill>
                <a:latin typeface="Arial" pitchFamily="34" charset="0"/>
              </a:rPr>
              <a:t/>
            </a:r>
            <a:br>
              <a:rPr lang="en-US">
                <a:solidFill>
                  <a:srgbClr val="800000"/>
                </a:solidFill>
                <a:latin typeface="Arial" pitchFamily="34" charset="0"/>
              </a:rPr>
            </a:br>
            <a:r>
              <a:rPr lang="en-US" sz="2000" i="0">
                <a:solidFill>
                  <a:srgbClr val="800000"/>
                </a:solidFill>
                <a:latin typeface="Arial" pitchFamily="34" charset="0"/>
              </a:rPr>
              <a:t>properties</a:t>
            </a:r>
            <a:r>
              <a:rPr lang="en-US">
                <a:solidFill>
                  <a:srgbClr val="800000"/>
                </a:solidFill>
                <a:latin typeface="Arial" pitchFamily="34" charset="0"/>
              </a:rPr>
              <a:t/>
            </a:r>
            <a:br>
              <a:rPr lang="en-US">
                <a:solidFill>
                  <a:srgbClr val="800000"/>
                </a:solidFill>
                <a:latin typeface="Arial" pitchFamily="34" charset="0"/>
              </a:rPr>
            </a:br>
            <a:endParaRPr lang="en-US">
              <a:solidFill>
                <a:srgbClr val="800000"/>
              </a:solidFill>
              <a:latin typeface="Arial" pitchFamily="34" charset="0"/>
            </a:endParaRPr>
          </a:p>
        </p:txBody>
      </p:sp>
      <p:cxnSp>
        <p:nvCxnSpPr>
          <p:cNvPr id="452615" name="AutoShape 7"/>
          <p:cNvCxnSpPr>
            <a:cxnSpLocks noChangeShapeType="1"/>
            <a:stCxn id="452610" idx="0"/>
            <a:endCxn id="452617" idx="0"/>
          </p:cNvCxnSpPr>
          <p:nvPr/>
        </p:nvCxnSpPr>
        <p:spPr bwMode="auto">
          <a:xfrm flipV="1">
            <a:off x="2665413" y="2427288"/>
            <a:ext cx="1444625" cy="1135062"/>
          </a:xfrm>
          <a:prstGeom prst="straightConnector1">
            <a:avLst/>
          </a:prstGeom>
          <a:noFill/>
          <a:ln w="57150">
            <a:solidFill>
              <a:schemeClr val="tx2"/>
            </a:solidFill>
            <a:round/>
            <a:headEnd type="triangle" w="med" len="med"/>
            <a:tailEnd type="triangle" w="med" len="med"/>
          </a:ln>
          <a:effectLst/>
        </p:spPr>
      </p:cxnSp>
      <p:sp>
        <p:nvSpPr>
          <p:cNvPr id="452616" name="Rectangle 8"/>
          <p:cNvSpPr>
            <a:spLocks noChangeArrowheads="1"/>
          </p:cNvSpPr>
          <p:nvPr/>
        </p:nvSpPr>
        <p:spPr bwMode="auto">
          <a:xfrm>
            <a:off x="3860800" y="5454650"/>
            <a:ext cx="2243138" cy="854075"/>
          </a:xfrm>
          <a:prstGeom prst="rect">
            <a:avLst/>
          </a:prstGeom>
          <a:solidFill>
            <a:srgbClr val="5F5F5F"/>
          </a:solidFill>
          <a:ln w="9525">
            <a:noFill/>
            <a:miter lim="800000"/>
            <a:headEnd/>
            <a:tailEnd/>
          </a:ln>
          <a:effectLst/>
        </p:spPr>
        <p:txBody>
          <a:bodyPr wrap="none" anchor="ctr"/>
          <a:lstStyle/>
          <a:p>
            <a:pPr algn="ctr" eaLnBrk="0" hangingPunct="0">
              <a:spcBef>
                <a:spcPct val="20000"/>
              </a:spcBef>
              <a:buClr>
                <a:schemeClr val="accent2"/>
              </a:buClr>
              <a:buSzPct val="120000"/>
              <a:buFont typeface="Wingdings" pitchFamily="2" charset="2"/>
              <a:buNone/>
            </a:pPr>
            <a:r>
              <a:rPr lang="en-GB" sz="3200" i="0">
                <a:solidFill>
                  <a:srgbClr val="FFFF66"/>
                </a:solidFill>
                <a:latin typeface="Arial" pitchFamily="34" charset="0"/>
              </a:rPr>
              <a:t>SUT</a:t>
            </a:r>
          </a:p>
        </p:txBody>
      </p:sp>
      <p:sp>
        <p:nvSpPr>
          <p:cNvPr id="452617" name="Cloud"/>
          <p:cNvSpPr>
            <a:spLocks noChangeAspect="1" noEditPoints="1" noChangeArrowheads="1"/>
          </p:cNvSpPr>
          <p:nvPr/>
        </p:nvSpPr>
        <p:spPr bwMode="auto">
          <a:xfrm>
            <a:off x="4103688" y="1854200"/>
            <a:ext cx="1789112" cy="11477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lnSpc>
                <a:spcPct val="80000"/>
              </a:lnSpc>
              <a:spcBef>
                <a:spcPct val="50000"/>
              </a:spcBef>
            </a:pPr>
            <a:r>
              <a:rPr lang="en-US" sz="2400" i="0">
                <a:solidFill>
                  <a:srgbClr val="FFFF66"/>
                </a:solidFill>
                <a:latin typeface="Arial" pitchFamily="34" charset="0"/>
              </a:rPr>
              <a:t/>
            </a:r>
            <a:br>
              <a:rPr lang="en-US" sz="2400" i="0">
                <a:solidFill>
                  <a:srgbClr val="FFFF66"/>
                </a:solidFill>
                <a:latin typeface="Arial" pitchFamily="34" charset="0"/>
              </a:rPr>
            </a:br>
            <a:r>
              <a:rPr lang="en-US" sz="2400" i="0">
                <a:solidFill>
                  <a:srgbClr val="800000"/>
                </a:solidFill>
                <a:latin typeface="Arial" pitchFamily="34" charset="0"/>
              </a:rPr>
              <a:t>ideas</a:t>
            </a:r>
            <a:r>
              <a:rPr lang="en-US" sz="2400" i="0">
                <a:solidFill>
                  <a:srgbClr val="FFFF66"/>
                </a:solidFill>
                <a:latin typeface="Arial" pitchFamily="34" charset="0"/>
              </a:rPr>
              <a:t/>
            </a:r>
            <a:br>
              <a:rPr lang="en-US" sz="2400" i="0">
                <a:solidFill>
                  <a:srgbClr val="FFFF66"/>
                </a:solidFill>
                <a:latin typeface="Arial" pitchFamily="34" charset="0"/>
              </a:rPr>
            </a:br>
            <a:endParaRPr lang="en-US" sz="2400" i="0">
              <a:solidFill>
                <a:srgbClr val="FFFF66"/>
              </a:solidFill>
              <a:latin typeface="Arial" pitchFamily="34" charset="0"/>
            </a:endParaRPr>
          </a:p>
        </p:txBody>
      </p:sp>
      <p:cxnSp>
        <p:nvCxnSpPr>
          <p:cNvPr id="452618" name="AutoShape 10"/>
          <p:cNvCxnSpPr>
            <a:cxnSpLocks noChangeShapeType="1"/>
          </p:cNvCxnSpPr>
          <p:nvPr/>
        </p:nvCxnSpPr>
        <p:spPr bwMode="auto">
          <a:xfrm>
            <a:off x="5903913" y="2439988"/>
            <a:ext cx="1309687" cy="1089025"/>
          </a:xfrm>
          <a:prstGeom prst="straightConnector1">
            <a:avLst/>
          </a:prstGeom>
          <a:noFill/>
          <a:ln w="57150">
            <a:solidFill>
              <a:schemeClr val="tx2"/>
            </a:solidFill>
            <a:round/>
            <a:headEnd type="triangle" w="med" len="med"/>
            <a:tailEnd type="triangle" w="med" len="med"/>
          </a:ln>
          <a:effectLst/>
        </p:spPr>
      </p:cxnSp>
      <p:cxnSp>
        <p:nvCxnSpPr>
          <p:cNvPr id="452619" name="AutoShape 11"/>
          <p:cNvCxnSpPr>
            <a:cxnSpLocks noChangeShapeType="1"/>
            <a:stCxn id="452616" idx="3"/>
            <a:endCxn id="452613" idx="4"/>
          </p:cNvCxnSpPr>
          <p:nvPr/>
        </p:nvCxnSpPr>
        <p:spPr bwMode="auto">
          <a:xfrm flipV="1">
            <a:off x="6103938" y="4638675"/>
            <a:ext cx="1096962" cy="1243013"/>
          </a:xfrm>
          <a:prstGeom prst="straightConnector1">
            <a:avLst/>
          </a:prstGeom>
          <a:noFill/>
          <a:ln w="57150">
            <a:solidFill>
              <a:schemeClr val="tx2"/>
            </a:solidFill>
            <a:round/>
            <a:headEnd type="triangle" w="med" len="med"/>
            <a:tailEnd type="triangle" w="med" len="med"/>
          </a:ln>
          <a:effectLst/>
        </p:spPr>
      </p:cxnSp>
      <p:sp>
        <p:nvSpPr>
          <p:cNvPr id="452621" name="Line 13"/>
          <p:cNvSpPr>
            <a:spLocks noChangeShapeType="1"/>
          </p:cNvSpPr>
          <p:nvPr/>
        </p:nvSpPr>
        <p:spPr bwMode="auto">
          <a:xfrm flipV="1">
            <a:off x="423863" y="5002213"/>
            <a:ext cx="8066087" cy="1587"/>
          </a:xfrm>
          <a:prstGeom prst="line">
            <a:avLst/>
          </a:prstGeom>
          <a:noFill/>
          <a:ln w="12700">
            <a:solidFill>
              <a:schemeClr val="tx1"/>
            </a:solidFill>
            <a:prstDash val="lgDash"/>
            <a:round/>
            <a:headEnd/>
            <a:tailEnd/>
          </a:ln>
          <a:effectLst/>
        </p:spPr>
        <p:txBody>
          <a:bodyPr>
            <a:spAutoFit/>
          </a:bodyPr>
          <a:lstStyle/>
          <a:p>
            <a:endParaRPr lang="en-US"/>
          </a:p>
        </p:txBody>
      </p:sp>
      <p:sp>
        <p:nvSpPr>
          <p:cNvPr id="452622" name="Line 14"/>
          <p:cNvSpPr>
            <a:spLocks noChangeShapeType="1"/>
          </p:cNvSpPr>
          <p:nvPr/>
        </p:nvSpPr>
        <p:spPr bwMode="auto">
          <a:xfrm>
            <a:off x="423863" y="3275013"/>
            <a:ext cx="8020050" cy="7937"/>
          </a:xfrm>
          <a:prstGeom prst="line">
            <a:avLst/>
          </a:prstGeom>
          <a:noFill/>
          <a:ln w="12700">
            <a:solidFill>
              <a:schemeClr val="tx1"/>
            </a:solidFill>
            <a:prstDash val="lgDash"/>
            <a:round/>
            <a:headEnd/>
            <a:tailEnd/>
          </a:ln>
          <a:effectLst/>
        </p:spPr>
        <p:txBody>
          <a:bodyPr>
            <a:spAutoFit/>
          </a:bodyPr>
          <a:lstStyle/>
          <a:p>
            <a:endParaRPr lang="en-US"/>
          </a:p>
        </p:txBody>
      </p:sp>
      <p:sp>
        <p:nvSpPr>
          <p:cNvPr id="452623" name="Text Box 15"/>
          <p:cNvSpPr txBox="1">
            <a:spLocks noChangeArrowheads="1"/>
          </p:cNvSpPr>
          <p:nvPr/>
        </p:nvSpPr>
        <p:spPr bwMode="auto">
          <a:xfrm>
            <a:off x="347663" y="5135563"/>
            <a:ext cx="1684337" cy="641350"/>
          </a:xfrm>
          <a:prstGeom prst="rect">
            <a:avLst/>
          </a:prstGeom>
          <a:noFill/>
          <a:ln w="9525" algn="ctr">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rPr>
              <a:t>concrete</a:t>
            </a:r>
            <a:br>
              <a:rPr lang="en-US" i="0">
                <a:solidFill>
                  <a:srgbClr val="036A66"/>
                </a:solidFill>
                <a:latin typeface="Arial" pitchFamily="34" charset="0"/>
              </a:rPr>
            </a:br>
            <a:r>
              <a:rPr lang="en-US" i="0">
                <a:solidFill>
                  <a:srgbClr val="036A66"/>
                </a:solidFill>
                <a:latin typeface="Arial" pitchFamily="34" charset="0"/>
              </a:rPr>
              <a:t>realizations</a:t>
            </a:r>
          </a:p>
        </p:txBody>
      </p:sp>
      <p:sp>
        <p:nvSpPr>
          <p:cNvPr id="452624" name="Text Box 16"/>
          <p:cNvSpPr txBox="1">
            <a:spLocks noChangeArrowheads="1"/>
          </p:cNvSpPr>
          <p:nvPr/>
        </p:nvSpPr>
        <p:spPr bwMode="auto">
          <a:xfrm>
            <a:off x="347663" y="2584450"/>
            <a:ext cx="1109662" cy="641350"/>
          </a:xfrm>
          <a:prstGeom prst="rect">
            <a:avLst/>
          </a:prstGeom>
          <a:noFill/>
          <a:ln w="9525" algn="ctr">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rPr>
              <a:t>ideas</a:t>
            </a:r>
            <a:br>
              <a:rPr lang="en-US" i="0">
                <a:solidFill>
                  <a:srgbClr val="036A66"/>
                </a:solidFill>
                <a:latin typeface="Arial" pitchFamily="34" charset="0"/>
              </a:rPr>
            </a:br>
            <a:r>
              <a:rPr lang="en-US" i="0">
                <a:solidFill>
                  <a:srgbClr val="036A66"/>
                </a:solidFill>
                <a:latin typeface="Arial" pitchFamily="34" charset="0"/>
              </a:rPr>
              <a:t>wishes</a:t>
            </a:r>
          </a:p>
        </p:txBody>
      </p:sp>
      <p:sp>
        <p:nvSpPr>
          <p:cNvPr id="452625" name="Text Box 17"/>
          <p:cNvSpPr txBox="1">
            <a:spLocks noChangeArrowheads="1"/>
          </p:cNvSpPr>
          <p:nvPr/>
        </p:nvSpPr>
        <p:spPr bwMode="auto">
          <a:xfrm>
            <a:off x="347663" y="3778250"/>
            <a:ext cx="1252537" cy="915988"/>
          </a:xfrm>
          <a:prstGeom prst="rect">
            <a:avLst/>
          </a:prstGeom>
          <a:noFill/>
          <a:ln w="9525" algn="ctr">
            <a:noFill/>
            <a:miter lim="800000"/>
            <a:headEnd/>
            <a:tailEnd/>
          </a:ln>
          <a:effectLst/>
        </p:spPr>
        <p:txBody>
          <a:bodyPr>
            <a:spAutoFit/>
          </a:bodyPr>
          <a:lstStyle/>
          <a:p>
            <a:pPr eaLnBrk="0" hangingPunct="0">
              <a:spcBef>
                <a:spcPct val="50000"/>
              </a:spcBef>
            </a:pPr>
            <a:r>
              <a:rPr lang="en-US" i="0">
                <a:solidFill>
                  <a:srgbClr val="036A66"/>
                </a:solidFill>
                <a:latin typeface="Arial" pitchFamily="34" charset="0"/>
              </a:rPr>
              <a:t>abstract</a:t>
            </a:r>
            <a:br>
              <a:rPr lang="en-US" i="0">
                <a:solidFill>
                  <a:srgbClr val="036A66"/>
                </a:solidFill>
                <a:latin typeface="Arial" pitchFamily="34" charset="0"/>
              </a:rPr>
            </a:br>
            <a:r>
              <a:rPr lang="en-US" i="0">
                <a:solidFill>
                  <a:srgbClr val="036A66"/>
                </a:solidFill>
                <a:latin typeface="Arial" pitchFamily="34" charset="0"/>
              </a:rPr>
              <a:t>models,</a:t>
            </a:r>
            <a:br>
              <a:rPr lang="en-US" i="0">
                <a:solidFill>
                  <a:srgbClr val="036A66"/>
                </a:solidFill>
                <a:latin typeface="Arial" pitchFamily="34" charset="0"/>
              </a:rPr>
            </a:br>
            <a:r>
              <a:rPr lang="en-US" i="0">
                <a:solidFill>
                  <a:srgbClr val="036A66"/>
                </a:solidFill>
                <a:latin typeface="Arial" pitchFamily="34" charset="0"/>
              </a:rPr>
              <a:t>math</a:t>
            </a:r>
          </a:p>
        </p:txBody>
      </p:sp>
      <p:sp>
        <p:nvSpPr>
          <p:cNvPr id="452626" name="Oval 18"/>
          <p:cNvSpPr>
            <a:spLocks noChangeArrowheads="1"/>
          </p:cNvSpPr>
          <p:nvPr/>
        </p:nvSpPr>
        <p:spPr bwMode="auto">
          <a:xfrm rot="-20130253">
            <a:off x="1198563" y="3654425"/>
            <a:ext cx="5368925" cy="2765425"/>
          </a:xfrm>
          <a:prstGeom prst="ellipse">
            <a:avLst/>
          </a:prstGeom>
          <a:noFill/>
          <a:ln w="76200" algn="ctr">
            <a:solidFill>
              <a:schemeClr val="folHlink"/>
            </a:solidFill>
            <a:round/>
            <a:headEnd/>
            <a:tailEnd/>
          </a:ln>
          <a:effectLst/>
        </p:spPr>
        <p:txBody>
          <a:bodyPr anchor="ctr">
            <a:spAutoFit/>
          </a:bodyPr>
          <a:lstStyle/>
          <a:p>
            <a:endParaRPr lang="en-US"/>
          </a:p>
        </p:txBody>
      </p:sp>
      <p:sp>
        <p:nvSpPr>
          <p:cNvPr id="452629" name="Text Box 21"/>
          <p:cNvSpPr txBox="1">
            <a:spLocks noChangeArrowheads="1"/>
          </p:cNvSpPr>
          <p:nvPr/>
        </p:nvSpPr>
        <p:spPr bwMode="auto">
          <a:xfrm>
            <a:off x="1806575" y="2738438"/>
            <a:ext cx="1606550" cy="339725"/>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dirty="0">
                <a:solidFill>
                  <a:srgbClr val="CC3300"/>
                </a:solidFill>
                <a:latin typeface="Arial" pitchFamily="34" charset="0"/>
              </a:rPr>
              <a:t>validation</a:t>
            </a:r>
          </a:p>
        </p:txBody>
      </p:sp>
      <p:sp>
        <p:nvSpPr>
          <p:cNvPr id="452630" name="Text Box 22"/>
          <p:cNvSpPr txBox="1">
            <a:spLocks noChangeArrowheads="1"/>
          </p:cNvSpPr>
          <p:nvPr/>
        </p:nvSpPr>
        <p:spPr bwMode="auto">
          <a:xfrm>
            <a:off x="1922355" y="5195888"/>
            <a:ext cx="1467068" cy="341632"/>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dirty="0" smtClean="0">
                <a:solidFill>
                  <a:srgbClr val="CC3300"/>
                </a:solidFill>
                <a:latin typeface="Arial" pitchFamily="34" charset="0"/>
              </a:rPr>
              <a:t>learning</a:t>
            </a:r>
            <a:endParaRPr lang="en-US" dirty="0">
              <a:solidFill>
                <a:srgbClr val="CC3300"/>
              </a:solidFill>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2626"/>
                                        </p:tgtEl>
                                        <p:attrNameLst>
                                          <p:attrName>style.visibility</p:attrName>
                                        </p:attrNameLst>
                                      </p:cBhvr>
                                      <p:to>
                                        <p:strVal val="visible"/>
                                      </p:to>
                                    </p:set>
                                    <p:animEffect transition="in" filter="dissolve">
                                      <p:cBhvr>
                                        <p:cTn id="7" dur="500"/>
                                        <p:tgtEl>
                                          <p:spTgt spid="452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6"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ctangle 14"/>
          <p:cNvSpPr>
            <a:spLocks noGrp="1" noChangeArrowheads="1"/>
          </p:cNvSpPr>
          <p:nvPr>
            <p:ph type="sldNum" sz="quarter" idx="10"/>
          </p:nvPr>
        </p:nvSpPr>
        <p:spPr>
          <a:ln/>
        </p:spPr>
        <p:txBody>
          <a:bodyPr/>
          <a:lstStyle/>
          <a:p>
            <a:r>
              <a:rPr lang="en-US"/>
              <a:t>   </a:t>
            </a:r>
            <a:fld id="{8BE64D3E-8016-4D5F-B8AD-131D593D14E3}" type="slidenum">
              <a:rPr lang="en-US"/>
              <a:pPr/>
              <a:t>73</a:t>
            </a:fld>
            <a:endParaRPr lang="en-US"/>
          </a:p>
        </p:txBody>
      </p:sp>
      <p:sp>
        <p:nvSpPr>
          <p:cNvPr id="452628" name="Rectangle 20"/>
          <p:cNvSpPr>
            <a:spLocks noGrp="1" noChangeArrowheads="1"/>
          </p:cNvSpPr>
          <p:nvPr>
            <p:ph type="title"/>
          </p:nvPr>
        </p:nvSpPr>
        <p:spPr>
          <a:noFill/>
          <a:ln/>
        </p:spPr>
        <p:txBody>
          <a:bodyPr/>
          <a:lstStyle/>
          <a:p>
            <a:r>
              <a:rPr lang="en-GB" dirty="0" smtClean="0"/>
              <a:t>Empirical Cycle</a:t>
            </a:r>
            <a:endParaRPr lang="en-US" dirty="0" smtClean="0"/>
          </a:p>
        </p:txBody>
      </p:sp>
      <p:sp>
        <p:nvSpPr>
          <p:cNvPr id="452610" name="AutoShape 2"/>
          <p:cNvSpPr>
            <a:spLocks noChangeArrowheads="1"/>
          </p:cNvSpPr>
          <p:nvPr/>
        </p:nvSpPr>
        <p:spPr bwMode="auto">
          <a:xfrm>
            <a:off x="1153955" y="3006545"/>
            <a:ext cx="2012950" cy="1299123"/>
          </a:xfrm>
          <a:prstGeom prst="verticalScroll">
            <a:avLst>
              <a:gd name="adj" fmla="val 21046"/>
            </a:avLst>
          </a:prstGeom>
          <a:solidFill>
            <a:srgbClr val="00FF00"/>
          </a:solidFill>
          <a:ln w="9525">
            <a:solidFill>
              <a:schemeClr val="bg2"/>
            </a:solidFill>
            <a:round/>
            <a:headEnd/>
            <a:tailEnd/>
          </a:ln>
          <a:effectLst/>
        </p:spPr>
        <p:txBody>
          <a:bodyPr wrap="none" anchor="ctr"/>
          <a:lstStyle/>
          <a:p>
            <a:pPr algn="ctr" eaLnBrk="0" hangingPunct="0">
              <a:lnSpc>
                <a:spcPct val="160000"/>
              </a:lnSpc>
              <a:spcBef>
                <a:spcPct val="20000"/>
              </a:spcBef>
              <a:buClr>
                <a:schemeClr val="accent2"/>
              </a:buClr>
              <a:buSzPct val="120000"/>
              <a:buFont typeface="Wingdings" pitchFamily="2" charset="2"/>
              <a:buNone/>
            </a:pPr>
            <a:r>
              <a:rPr lang="en-GB" sz="2000" i="0" dirty="0" smtClean="0">
                <a:solidFill>
                  <a:srgbClr val="800000"/>
                </a:solidFill>
                <a:latin typeface="Arial" pitchFamily="34" charset="0"/>
              </a:rPr>
              <a:t>model</a:t>
            </a:r>
          </a:p>
          <a:p>
            <a:pPr algn="ctr" eaLnBrk="0" hangingPunct="0">
              <a:spcBef>
                <a:spcPct val="20000"/>
              </a:spcBef>
              <a:buClr>
                <a:schemeClr val="accent2"/>
              </a:buClr>
              <a:buSzPct val="120000"/>
              <a:buFont typeface="Wingdings" pitchFamily="2" charset="2"/>
              <a:buNone/>
            </a:pPr>
            <a:r>
              <a:rPr lang="en-GB" sz="2000" i="0" dirty="0" smtClean="0">
                <a:solidFill>
                  <a:srgbClr val="800000"/>
                </a:solidFill>
                <a:latin typeface="Arial" pitchFamily="34" charset="0"/>
              </a:rPr>
              <a:t>theory</a:t>
            </a:r>
            <a:endParaRPr lang="en-GB" sz="2000" i="0" dirty="0">
              <a:solidFill>
                <a:srgbClr val="800000"/>
              </a:solidFill>
              <a:latin typeface="Arial" pitchFamily="34" charset="0"/>
            </a:endParaRPr>
          </a:p>
        </p:txBody>
      </p:sp>
      <p:sp>
        <p:nvSpPr>
          <p:cNvPr id="452616" name="Rectangle 8"/>
          <p:cNvSpPr>
            <a:spLocks noChangeArrowheads="1"/>
          </p:cNvSpPr>
          <p:nvPr/>
        </p:nvSpPr>
        <p:spPr bwMode="auto">
          <a:xfrm>
            <a:off x="5532125" y="3236975"/>
            <a:ext cx="2243138" cy="854075"/>
          </a:xfrm>
          <a:prstGeom prst="rect">
            <a:avLst/>
          </a:prstGeom>
          <a:solidFill>
            <a:srgbClr val="5F5F5F"/>
          </a:solidFill>
          <a:ln w="9525">
            <a:noFill/>
            <a:miter lim="800000"/>
            <a:headEnd/>
            <a:tailEnd/>
          </a:ln>
          <a:effectLst/>
        </p:spPr>
        <p:txBody>
          <a:bodyPr wrap="none" anchor="ctr"/>
          <a:lstStyle/>
          <a:p>
            <a:pPr algn="ctr" eaLnBrk="0" hangingPunct="0">
              <a:spcBef>
                <a:spcPct val="20000"/>
              </a:spcBef>
              <a:buClr>
                <a:schemeClr val="accent2"/>
              </a:buClr>
              <a:buSzPct val="120000"/>
              <a:buFont typeface="Wingdings" pitchFamily="2" charset="2"/>
              <a:buNone/>
            </a:pPr>
            <a:r>
              <a:rPr lang="en-GB" sz="2400" i="0" dirty="0" smtClean="0">
                <a:solidFill>
                  <a:srgbClr val="FFFF66"/>
                </a:solidFill>
                <a:latin typeface="Arial" pitchFamily="34" charset="0"/>
              </a:rPr>
              <a:t>phenomenon</a:t>
            </a:r>
            <a:endParaRPr lang="en-GB" sz="2400" i="0" dirty="0">
              <a:solidFill>
                <a:srgbClr val="FFFF66"/>
              </a:solidFill>
              <a:latin typeface="Arial" pitchFamily="34" charset="0"/>
            </a:endParaRPr>
          </a:p>
        </p:txBody>
      </p:sp>
      <p:sp>
        <p:nvSpPr>
          <p:cNvPr id="452630" name="Text Box 22"/>
          <p:cNvSpPr txBox="1">
            <a:spLocks noChangeArrowheads="1"/>
          </p:cNvSpPr>
          <p:nvPr/>
        </p:nvSpPr>
        <p:spPr bwMode="auto">
          <a:xfrm>
            <a:off x="2344510" y="2008015"/>
            <a:ext cx="1338828" cy="341632"/>
          </a:xfrm>
          <a:prstGeom prst="rect">
            <a:avLst/>
          </a:prstGeom>
          <a:noFill/>
          <a:ln w="9525" algn="ctr">
            <a:noFill/>
            <a:miter lim="800000"/>
            <a:headEnd/>
            <a:tailEnd/>
          </a:ln>
          <a:effectLst/>
        </p:spPr>
        <p:txBody>
          <a:bodyPr wrap="none">
            <a:spAutoFit/>
          </a:bodyPr>
          <a:lstStyle/>
          <a:p>
            <a:pPr marL="742950" indent="-285750" algn="ctr">
              <a:lnSpc>
                <a:spcPct val="90000"/>
              </a:lnSpc>
              <a:spcBef>
                <a:spcPct val="20000"/>
              </a:spcBef>
            </a:pPr>
            <a:r>
              <a:rPr lang="en-US" dirty="0" smtClean="0">
                <a:solidFill>
                  <a:srgbClr val="CC3300"/>
                </a:solidFill>
                <a:latin typeface="Arial" pitchFamily="34" charset="0"/>
              </a:rPr>
              <a:t>predict</a:t>
            </a:r>
            <a:endParaRPr lang="en-US" dirty="0">
              <a:solidFill>
                <a:srgbClr val="CC3300"/>
              </a:solidFill>
              <a:latin typeface="Arial" pitchFamily="34" charset="0"/>
            </a:endParaRPr>
          </a:p>
        </p:txBody>
      </p:sp>
      <p:sp>
        <p:nvSpPr>
          <p:cNvPr id="30" name="Text Box 22"/>
          <p:cNvSpPr txBox="1">
            <a:spLocks noChangeArrowheads="1"/>
          </p:cNvSpPr>
          <p:nvPr/>
        </p:nvSpPr>
        <p:spPr bwMode="auto">
          <a:xfrm>
            <a:off x="4341570" y="5157225"/>
            <a:ext cx="1479825" cy="341632"/>
          </a:xfrm>
          <a:prstGeom prst="rect">
            <a:avLst/>
          </a:prstGeom>
          <a:noFill/>
          <a:ln w="9525" algn="ctr">
            <a:noFill/>
            <a:miter lim="800000"/>
            <a:headEnd/>
            <a:tailEnd/>
          </a:ln>
          <a:effectLst/>
        </p:spPr>
        <p:txBody>
          <a:bodyPr wrap="square">
            <a:spAutoFit/>
          </a:bodyPr>
          <a:lstStyle/>
          <a:p>
            <a:pPr marL="742950" indent="-285750">
              <a:lnSpc>
                <a:spcPct val="90000"/>
              </a:lnSpc>
              <a:spcBef>
                <a:spcPct val="20000"/>
              </a:spcBef>
            </a:pPr>
            <a:r>
              <a:rPr lang="en-US" dirty="0" smtClean="0">
                <a:solidFill>
                  <a:srgbClr val="CC3300"/>
                </a:solidFill>
                <a:latin typeface="Arial" pitchFamily="34" charset="0"/>
              </a:rPr>
              <a:t>validate</a:t>
            </a:r>
            <a:endParaRPr lang="en-US" dirty="0">
              <a:solidFill>
                <a:srgbClr val="CC3300"/>
              </a:solidFill>
              <a:latin typeface="Arial" pitchFamily="34" charset="0"/>
            </a:endParaRPr>
          </a:p>
        </p:txBody>
      </p:sp>
      <p:cxnSp>
        <p:nvCxnSpPr>
          <p:cNvPr id="35" name="Shape 34"/>
          <p:cNvCxnSpPr>
            <a:stCxn id="452610" idx="0"/>
            <a:endCxn id="452616" idx="0"/>
          </p:cNvCxnSpPr>
          <p:nvPr/>
        </p:nvCxnSpPr>
        <p:spPr bwMode="auto">
          <a:xfrm rot="16200000" flipH="1">
            <a:off x="4291847" y="875128"/>
            <a:ext cx="230430" cy="4493264"/>
          </a:xfrm>
          <a:prstGeom prst="curvedConnector3">
            <a:avLst>
              <a:gd name="adj1" fmla="val -281654"/>
            </a:avLst>
          </a:prstGeom>
          <a:solidFill>
            <a:schemeClr val="accent1"/>
          </a:solidFill>
          <a:ln w="38100" cap="sq" cmpd="sng" algn="ctr">
            <a:solidFill>
              <a:schemeClr val="tx1"/>
            </a:solidFill>
            <a:prstDash val="solid"/>
            <a:round/>
            <a:headEnd type="none" w="sm" len="sm"/>
            <a:tailEnd type="arrow"/>
          </a:ln>
          <a:effectLst/>
        </p:spPr>
      </p:cxnSp>
      <p:cxnSp>
        <p:nvCxnSpPr>
          <p:cNvPr id="45" name="Shape 44"/>
          <p:cNvCxnSpPr>
            <a:stCxn id="452616" idx="2"/>
            <a:endCxn id="452610" idx="2"/>
          </p:cNvCxnSpPr>
          <p:nvPr/>
        </p:nvCxnSpPr>
        <p:spPr bwMode="auto">
          <a:xfrm rot="5400000">
            <a:off x="4299753" y="1951727"/>
            <a:ext cx="214618" cy="4493264"/>
          </a:xfrm>
          <a:prstGeom prst="curvedConnector3">
            <a:avLst>
              <a:gd name="adj1" fmla="val 441582"/>
            </a:avLst>
          </a:prstGeom>
          <a:solidFill>
            <a:schemeClr val="accent1"/>
          </a:solidFill>
          <a:ln w="38100" cap="sq" cmpd="sng" algn="ctr">
            <a:solidFill>
              <a:schemeClr val="tx1"/>
            </a:solidFill>
            <a:prstDash val="solid"/>
            <a:round/>
            <a:headEnd type="none" w="sm" len="sm"/>
            <a:tailEnd type="arrow"/>
          </a:ln>
          <a:effectLst/>
        </p:spPr>
      </p:cxnSp>
      <p:cxnSp>
        <p:nvCxnSpPr>
          <p:cNvPr id="76" name="Straight Connector 75"/>
          <p:cNvCxnSpPr/>
          <p:nvPr/>
        </p:nvCxnSpPr>
        <p:spPr bwMode="auto">
          <a:xfrm rot="5400000" flipH="1" flipV="1">
            <a:off x="1014060" y="3453680"/>
            <a:ext cx="6731830" cy="76810"/>
          </a:xfrm>
          <a:prstGeom prst="line">
            <a:avLst/>
          </a:prstGeom>
          <a:solidFill>
            <a:schemeClr val="accent1"/>
          </a:solidFill>
          <a:ln w="12700" cap="sq" cmpd="sng" algn="ctr">
            <a:solidFill>
              <a:schemeClr val="tx1"/>
            </a:solidFill>
            <a:prstDash val="lgDash"/>
            <a:round/>
            <a:headEnd type="none" w="sm" len="sm"/>
            <a:tailEnd type="none" w="sm" len="sm"/>
          </a:ln>
          <a:effectLst/>
        </p:spPr>
      </p:cxnSp>
      <p:sp>
        <p:nvSpPr>
          <p:cNvPr id="77" name="TextBox 76"/>
          <p:cNvSpPr txBox="1"/>
          <p:nvPr/>
        </p:nvSpPr>
        <p:spPr>
          <a:xfrm>
            <a:off x="270640" y="5810110"/>
            <a:ext cx="1428596" cy="369332"/>
          </a:xfrm>
          <a:prstGeom prst="rect">
            <a:avLst/>
          </a:prstGeom>
          <a:noFill/>
        </p:spPr>
        <p:txBody>
          <a:bodyPr wrap="none" rtlCol="0">
            <a:spAutoFit/>
          </a:bodyPr>
          <a:lstStyle/>
          <a:p>
            <a:r>
              <a:rPr lang="en-US" dirty="0" smtClean="0">
                <a:latin typeface="+mn-lt"/>
              </a:rPr>
              <a:t>model world</a:t>
            </a:r>
            <a:endParaRPr lang="en-US" dirty="0">
              <a:latin typeface="+mn-lt"/>
            </a:endParaRPr>
          </a:p>
        </p:txBody>
      </p:sp>
      <p:sp>
        <p:nvSpPr>
          <p:cNvPr id="78" name="TextBox 77"/>
          <p:cNvSpPr txBox="1"/>
          <p:nvPr/>
        </p:nvSpPr>
        <p:spPr>
          <a:xfrm>
            <a:off x="7106730" y="5771705"/>
            <a:ext cx="1633781" cy="369332"/>
          </a:xfrm>
          <a:prstGeom prst="rect">
            <a:avLst/>
          </a:prstGeom>
          <a:noFill/>
        </p:spPr>
        <p:txBody>
          <a:bodyPr wrap="none" rtlCol="0">
            <a:spAutoFit/>
          </a:bodyPr>
          <a:lstStyle/>
          <a:p>
            <a:r>
              <a:rPr lang="en-US" dirty="0" smtClean="0">
                <a:latin typeface="+mn-lt"/>
              </a:rPr>
              <a:t>physical world</a:t>
            </a:r>
            <a:endParaRPr lang="en-US" dirty="0">
              <a:latin typeface="+mn-lt"/>
            </a:endParaRPr>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bwMode="auto">
          <a:xfrm rot="5400000" flipH="1" flipV="1">
            <a:off x="1014060" y="3453680"/>
            <a:ext cx="6731830" cy="76810"/>
          </a:xfrm>
          <a:prstGeom prst="line">
            <a:avLst/>
          </a:prstGeom>
          <a:solidFill>
            <a:schemeClr val="accent1"/>
          </a:solidFill>
          <a:ln w="12700" cap="sq" cmpd="sng" algn="ctr">
            <a:solidFill>
              <a:schemeClr val="tx1"/>
            </a:solidFill>
            <a:prstDash val="lgDash"/>
            <a:round/>
            <a:headEnd type="none" w="sm" len="sm"/>
            <a:tailEnd type="none" w="sm" len="sm"/>
          </a:ln>
          <a:effectLst/>
        </p:spPr>
      </p:cxnSp>
      <p:sp>
        <p:nvSpPr>
          <p:cNvPr id="2" name="Title 1"/>
          <p:cNvSpPr>
            <a:spLocks noGrp="1"/>
          </p:cNvSpPr>
          <p:nvPr>
            <p:ph type="title"/>
          </p:nvPr>
        </p:nvSpPr>
        <p:spPr/>
        <p:txBody>
          <a:bodyPr/>
          <a:lstStyle/>
          <a:p>
            <a:r>
              <a:rPr lang="en-US" dirty="0" smtClean="0"/>
              <a:t>MBT and TBM</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C1E340A5-812B-43A1-96E9-1105A330C862}" type="slidenum">
              <a:rPr lang="en-US" smtClean="0"/>
              <a:pPr>
                <a:defRPr/>
              </a:pPr>
              <a:t>74</a:t>
            </a:fld>
            <a:endParaRPr lang="en-US"/>
          </a:p>
        </p:txBody>
      </p:sp>
      <p:grpSp>
        <p:nvGrpSpPr>
          <p:cNvPr id="153" name="Group 152"/>
          <p:cNvGrpSpPr/>
          <p:nvPr/>
        </p:nvGrpSpPr>
        <p:grpSpPr>
          <a:xfrm>
            <a:off x="5340100" y="2422221"/>
            <a:ext cx="1075340" cy="1824239"/>
            <a:chOff x="5340100" y="2422221"/>
            <a:chExt cx="1075340" cy="1824239"/>
          </a:xfrm>
        </p:grpSpPr>
        <p:sp>
          <p:nvSpPr>
            <p:cNvPr id="13" name="Rounded Rectangle 12"/>
            <p:cNvSpPr/>
            <p:nvPr/>
          </p:nvSpPr>
          <p:spPr bwMode="auto">
            <a:xfrm>
              <a:off x="5340100" y="3631980"/>
              <a:ext cx="1075340" cy="614480"/>
            </a:xfrm>
            <a:prstGeom prst="round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i="0" dirty="0" smtClean="0">
                  <a:solidFill>
                    <a:schemeClr val="bg1"/>
                  </a:solidFill>
                  <a:latin typeface="+mn-lt"/>
                </a:rPr>
                <a:t>improve</a:t>
              </a:r>
            </a:p>
            <a:p>
              <a:pPr marL="0" marR="0" indent="0" algn="ctr" defTabSz="914400" rtl="0" eaLnBrk="1" fontAlgn="base" latinLnBrk="0" hangingPunct="1">
                <a:lnSpc>
                  <a:spcPct val="100000"/>
                </a:lnSpc>
                <a:spcBef>
                  <a:spcPct val="0"/>
                </a:spcBef>
                <a:spcAft>
                  <a:spcPct val="0"/>
                </a:spcAft>
                <a:buClrTx/>
                <a:buSzTx/>
                <a:buFontTx/>
                <a:buNone/>
                <a:tabLst/>
              </a:pPr>
              <a:r>
                <a:rPr kumimoji="1" lang="en-US" i="0" dirty="0" smtClean="0">
                  <a:solidFill>
                    <a:schemeClr val="bg1"/>
                  </a:solidFill>
                  <a:latin typeface="+mn-lt"/>
                </a:rPr>
                <a:t>SUT</a:t>
              </a:r>
              <a:endParaRPr kumimoji="1" lang="en-US" b="0" i="0" u="none" strike="noStrike" cap="none" normalizeH="0" baseline="0" dirty="0" smtClean="0">
                <a:ln>
                  <a:noFill/>
                </a:ln>
                <a:solidFill>
                  <a:schemeClr val="bg1"/>
                </a:solidFill>
                <a:effectLst/>
                <a:latin typeface="+mn-lt"/>
              </a:endParaRPr>
            </a:p>
          </p:txBody>
        </p:sp>
        <p:cxnSp>
          <p:nvCxnSpPr>
            <p:cNvPr id="50" name="Straight Arrow Connector 49"/>
            <p:cNvCxnSpPr>
              <a:stCxn id="13" idx="0"/>
              <a:endCxn id="5" idx="4"/>
            </p:cNvCxnSpPr>
            <p:nvPr/>
          </p:nvCxnSpPr>
          <p:spPr bwMode="auto">
            <a:xfrm rot="16200000" flipV="1">
              <a:off x="5263290" y="3017499"/>
              <a:ext cx="1209759" cy="19203"/>
            </a:xfrm>
            <a:prstGeom prst="straightConnector1">
              <a:avLst/>
            </a:prstGeom>
            <a:solidFill>
              <a:schemeClr val="accent1"/>
            </a:solidFill>
            <a:ln w="38100" cap="sq" cmpd="sng" algn="ctr">
              <a:solidFill>
                <a:srgbClr val="C00000"/>
              </a:solidFill>
              <a:prstDash val="solid"/>
              <a:round/>
              <a:headEnd type="none" w="sm" len="sm"/>
              <a:tailEnd type="arrow"/>
            </a:ln>
            <a:effectLst/>
          </p:spPr>
        </p:cxnSp>
      </p:grpSp>
      <p:grpSp>
        <p:nvGrpSpPr>
          <p:cNvPr id="151" name="Group 150"/>
          <p:cNvGrpSpPr/>
          <p:nvPr/>
        </p:nvGrpSpPr>
        <p:grpSpPr>
          <a:xfrm>
            <a:off x="2229295" y="1508753"/>
            <a:ext cx="4262954" cy="4159486"/>
            <a:chOff x="2229295" y="1508753"/>
            <a:chExt cx="4262954" cy="4159486"/>
          </a:xfrm>
        </p:grpSpPr>
        <p:sp>
          <p:nvSpPr>
            <p:cNvPr id="5" name="Oval 4"/>
            <p:cNvSpPr/>
            <p:nvPr/>
          </p:nvSpPr>
          <p:spPr bwMode="auto">
            <a:xfrm>
              <a:off x="5224885" y="1922957"/>
              <a:ext cx="1267364" cy="499264"/>
            </a:xfrm>
            <a:prstGeom prst="ellipse">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i="0" dirty="0" smtClean="0">
                  <a:solidFill>
                    <a:srgbClr val="ECE4D8"/>
                  </a:solidFill>
                  <a:latin typeface="+mn-lt"/>
                </a:rPr>
                <a:t>SUT</a:t>
              </a:r>
              <a:endParaRPr kumimoji="1" lang="en-US" sz="2000" b="0" i="0" u="none" strike="noStrike" cap="none" normalizeH="0" baseline="0" dirty="0" smtClean="0">
                <a:ln>
                  <a:noFill/>
                </a:ln>
                <a:solidFill>
                  <a:srgbClr val="ECE4D8"/>
                </a:solidFill>
                <a:effectLst/>
                <a:latin typeface="+mn-lt"/>
              </a:endParaRPr>
            </a:p>
          </p:txBody>
        </p:sp>
        <p:sp>
          <p:nvSpPr>
            <p:cNvPr id="12" name="Oval 11"/>
            <p:cNvSpPr/>
            <p:nvPr/>
          </p:nvSpPr>
          <p:spPr bwMode="auto">
            <a:xfrm>
              <a:off x="2229295" y="1922957"/>
              <a:ext cx="1267364" cy="499264"/>
            </a:xfrm>
            <a:prstGeom prst="ellipse">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ECE4D8"/>
                  </a:solidFill>
                  <a:effectLst/>
                  <a:latin typeface="+mn-lt"/>
                </a:rPr>
                <a:t>model</a:t>
              </a:r>
            </a:p>
          </p:txBody>
        </p:sp>
        <p:sp>
          <p:nvSpPr>
            <p:cNvPr id="15" name="Rounded Rectangle 14"/>
            <p:cNvSpPr/>
            <p:nvPr/>
          </p:nvSpPr>
          <p:spPr bwMode="auto">
            <a:xfrm>
              <a:off x="3880710" y="2902285"/>
              <a:ext cx="998529" cy="691290"/>
            </a:xfrm>
            <a:prstGeom prst="round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1" i="0" u="none" strike="noStrike" cap="none" normalizeH="0" baseline="0" dirty="0" smtClean="0">
                  <a:ln>
                    <a:noFill/>
                  </a:ln>
                  <a:solidFill>
                    <a:srgbClr val="ECE4D8"/>
                  </a:solidFill>
                  <a:effectLst/>
                  <a:latin typeface="+mn-lt"/>
                </a:rPr>
                <a:t>MBT</a:t>
              </a:r>
            </a:p>
          </p:txBody>
        </p:sp>
        <p:cxnSp>
          <p:nvCxnSpPr>
            <p:cNvPr id="20" name="Shape 19"/>
            <p:cNvCxnSpPr>
              <a:stCxn id="12" idx="6"/>
              <a:endCxn id="15" idx="1"/>
            </p:cNvCxnSpPr>
            <p:nvPr/>
          </p:nvCxnSpPr>
          <p:spPr bwMode="auto">
            <a:xfrm>
              <a:off x="3496659" y="2172589"/>
              <a:ext cx="384051" cy="1075341"/>
            </a:xfrm>
            <a:prstGeom prst="curvedConnector3">
              <a:avLst>
                <a:gd name="adj1" fmla="val 50000"/>
              </a:avLst>
            </a:prstGeom>
            <a:solidFill>
              <a:schemeClr val="accent1"/>
            </a:solidFill>
            <a:ln w="38100" cap="sq" cmpd="sng" algn="ctr">
              <a:solidFill>
                <a:srgbClr val="C00000"/>
              </a:solidFill>
              <a:prstDash val="solid"/>
              <a:round/>
              <a:headEnd type="none" w="sm" len="sm"/>
              <a:tailEnd type="arrow"/>
            </a:ln>
            <a:effectLst/>
          </p:spPr>
        </p:cxnSp>
        <p:cxnSp>
          <p:nvCxnSpPr>
            <p:cNvPr id="22" name="Shape 21"/>
            <p:cNvCxnSpPr>
              <a:stCxn id="5" idx="2"/>
              <a:endCxn id="15" idx="3"/>
            </p:cNvCxnSpPr>
            <p:nvPr/>
          </p:nvCxnSpPr>
          <p:spPr bwMode="auto">
            <a:xfrm rot="10800000" flipV="1">
              <a:off x="4879239" y="2172588"/>
              <a:ext cx="345646" cy="1075341"/>
            </a:xfrm>
            <a:prstGeom prst="curvedConnector3">
              <a:avLst>
                <a:gd name="adj1" fmla="val 50000"/>
              </a:avLst>
            </a:prstGeom>
            <a:solidFill>
              <a:schemeClr val="accent1"/>
            </a:solidFill>
            <a:ln w="38100" cap="sq" cmpd="sng" algn="ctr">
              <a:solidFill>
                <a:srgbClr val="C00000"/>
              </a:solidFill>
              <a:prstDash val="solid"/>
              <a:round/>
              <a:headEnd type="none" w="sm" len="sm"/>
              <a:tailEnd type="arrow"/>
            </a:ln>
            <a:effectLst/>
          </p:spPr>
        </p:cxnSp>
        <p:grpSp>
          <p:nvGrpSpPr>
            <p:cNvPr id="31" name="Group 30"/>
            <p:cNvGrpSpPr/>
            <p:nvPr/>
          </p:nvGrpSpPr>
          <p:grpSpPr>
            <a:xfrm>
              <a:off x="3573470" y="4553700"/>
              <a:ext cx="1574605" cy="729695"/>
              <a:chOff x="5800960" y="2660900"/>
              <a:chExt cx="1574605" cy="729695"/>
            </a:xfrm>
          </p:grpSpPr>
          <p:sp>
            <p:nvSpPr>
              <p:cNvPr id="18" name="Flowchart: Decision 17"/>
              <p:cNvSpPr/>
              <p:nvPr/>
            </p:nvSpPr>
            <p:spPr bwMode="auto">
              <a:xfrm>
                <a:off x="5800960" y="2660900"/>
                <a:ext cx="1574605" cy="729695"/>
              </a:xfrm>
              <a:prstGeom prst="flowChartDecision">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600" b="0" i="0" u="none" strike="noStrike" cap="none" normalizeH="0" baseline="0" dirty="0" smtClean="0">
                  <a:ln>
                    <a:noFill/>
                  </a:ln>
                  <a:solidFill>
                    <a:schemeClr val="tx1"/>
                  </a:solidFill>
                  <a:effectLst/>
                  <a:latin typeface="+mn-lt"/>
                </a:endParaRPr>
              </a:p>
            </p:txBody>
          </p:sp>
          <p:sp>
            <p:nvSpPr>
              <p:cNvPr id="30" name="TextBox 29"/>
              <p:cNvSpPr txBox="1"/>
              <p:nvPr/>
            </p:nvSpPr>
            <p:spPr>
              <a:xfrm>
                <a:off x="5916175" y="2814520"/>
                <a:ext cx="1326004"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solidFill>
                      <a:schemeClr val="bg1"/>
                    </a:solidFill>
                    <a:latin typeface="+mn-lt"/>
                  </a:rPr>
                  <a:t>conforming</a:t>
                </a:r>
                <a:endParaRPr lang="en-US" dirty="0">
                  <a:solidFill>
                    <a:schemeClr val="bg1"/>
                  </a:solidFill>
                  <a:latin typeface="+mn-lt"/>
                </a:endParaRPr>
              </a:p>
            </p:txBody>
          </p:sp>
        </p:grpSp>
        <p:cxnSp>
          <p:nvCxnSpPr>
            <p:cNvPr id="40" name="Straight Arrow Connector 39"/>
            <p:cNvCxnSpPr>
              <a:stCxn id="15" idx="2"/>
            </p:cNvCxnSpPr>
            <p:nvPr/>
          </p:nvCxnSpPr>
          <p:spPr bwMode="auto">
            <a:xfrm rot="5400000">
              <a:off x="3890312" y="4064036"/>
              <a:ext cx="960125" cy="19202"/>
            </a:xfrm>
            <a:prstGeom prst="straightConnector1">
              <a:avLst/>
            </a:prstGeom>
            <a:solidFill>
              <a:schemeClr val="accent1"/>
            </a:solidFill>
            <a:ln w="38100" cap="sq" cmpd="sng" algn="ctr">
              <a:solidFill>
                <a:srgbClr val="C00000"/>
              </a:solidFill>
              <a:prstDash val="solid"/>
              <a:round/>
              <a:headEnd type="none" w="sm" len="sm"/>
              <a:tailEnd type="arrow"/>
            </a:ln>
            <a:effectLst/>
          </p:spPr>
        </p:cxnSp>
        <p:cxnSp>
          <p:nvCxnSpPr>
            <p:cNvPr id="42" name="Straight Arrow Connector 41"/>
            <p:cNvCxnSpPr/>
            <p:nvPr/>
          </p:nvCxnSpPr>
          <p:spPr bwMode="auto">
            <a:xfrm rot="5400000">
              <a:off x="4168748" y="5475420"/>
              <a:ext cx="384050" cy="1588"/>
            </a:xfrm>
            <a:prstGeom prst="straightConnector1">
              <a:avLst/>
            </a:prstGeom>
            <a:solidFill>
              <a:schemeClr val="accent1"/>
            </a:solidFill>
            <a:ln w="38100" cap="sq" cmpd="sng" algn="ctr">
              <a:solidFill>
                <a:srgbClr val="C00000"/>
              </a:solidFill>
              <a:prstDash val="solid"/>
              <a:round/>
              <a:headEnd type="none" w="sm" len="sm"/>
              <a:tailEnd type="arrow"/>
            </a:ln>
            <a:effectLst/>
          </p:spPr>
        </p:cxnSp>
        <p:cxnSp>
          <p:nvCxnSpPr>
            <p:cNvPr id="46" name="Shape 45"/>
            <p:cNvCxnSpPr>
              <a:endCxn id="13" idx="2"/>
            </p:cNvCxnSpPr>
            <p:nvPr/>
          </p:nvCxnSpPr>
          <p:spPr bwMode="auto">
            <a:xfrm flipV="1">
              <a:off x="5148075" y="4246460"/>
              <a:ext cx="729695" cy="672088"/>
            </a:xfrm>
            <a:prstGeom prst="curvedConnector2">
              <a:avLst/>
            </a:prstGeom>
            <a:solidFill>
              <a:schemeClr val="accent1"/>
            </a:solidFill>
            <a:ln w="38100" cap="sq" cmpd="sng" algn="ctr">
              <a:solidFill>
                <a:srgbClr val="C00000"/>
              </a:solidFill>
              <a:prstDash val="solid"/>
              <a:round/>
              <a:headEnd type="none" w="sm" len="sm"/>
              <a:tailEnd type="arrow"/>
            </a:ln>
            <a:effectLst/>
          </p:spPr>
        </p:cxnSp>
        <p:cxnSp>
          <p:nvCxnSpPr>
            <p:cNvPr id="66" name="Straight Arrow Connector 65"/>
            <p:cNvCxnSpPr/>
            <p:nvPr/>
          </p:nvCxnSpPr>
          <p:spPr bwMode="auto">
            <a:xfrm rot="5400000">
              <a:off x="2703882" y="1706253"/>
              <a:ext cx="414206" cy="19205"/>
            </a:xfrm>
            <a:prstGeom prst="straightConnector1">
              <a:avLst/>
            </a:prstGeom>
            <a:solidFill>
              <a:schemeClr val="accent1"/>
            </a:solidFill>
            <a:ln w="38100" cap="sq" cmpd="sng" algn="ctr">
              <a:solidFill>
                <a:srgbClr val="C00000"/>
              </a:solidFill>
              <a:prstDash val="solid"/>
              <a:round/>
              <a:headEnd type="none" w="sm" len="sm"/>
              <a:tailEnd type="arrow"/>
            </a:ln>
            <a:effectLst/>
          </p:spPr>
        </p:cxnSp>
        <p:cxnSp>
          <p:nvCxnSpPr>
            <p:cNvPr id="68" name="Straight Arrow Connector 67"/>
            <p:cNvCxnSpPr/>
            <p:nvPr/>
          </p:nvCxnSpPr>
          <p:spPr bwMode="auto">
            <a:xfrm rot="5400000">
              <a:off x="5704948" y="1711730"/>
              <a:ext cx="403252" cy="19203"/>
            </a:xfrm>
            <a:prstGeom prst="straightConnector1">
              <a:avLst/>
            </a:prstGeom>
            <a:solidFill>
              <a:schemeClr val="accent1"/>
            </a:solidFill>
            <a:ln w="38100" cap="sq" cmpd="sng" algn="ctr">
              <a:solidFill>
                <a:srgbClr val="C00000"/>
              </a:solidFill>
              <a:prstDash val="solid"/>
              <a:round/>
              <a:headEnd type="none" w="sm" len="sm"/>
              <a:tailEnd type="arrow"/>
            </a:ln>
            <a:effectLst/>
          </p:spPr>
        </p:cxnSp>
        <p:sp>
          <p:nvSpPr>
            <p:cNvPr id="145" name="TextBox 144"/>
            <p:cNvSpPr txBox="1"/>
            <p:nvPr/>
          </p:nvSpPr>
          <p:spPr>
            <a:xfrm>
              <a:off x="3842305" y="5234035"/>
              <a:ext cx="521297" cy="338554"/>
            </a:xfrm>
            <a:prstGeom prst="rect">
              <a:avLst/>
            </a:prstGeom>
            <a:noFill/>
          </p:spPr>
          <p:txBody>
            <a:bodyPr wrap="none" rtlCol="0">
              <a:spAutoFit/>
            </a:bodyPr>
            <a:lstStyle/>
            <a:p>
              <a:r>
                <a:rPr lang="en-US" sz="1600" dirty="0" smtClean="0"/>
                <a:t>yes</a:t>
              </a:r>
              <a:endParaRPr lang="en-US" sz="1600" dirty="0"/>
            </a:p>
          </p:txBody>
        </p:sp>
        <p:sp>
          <p:nvSpPr>
            <p:cNvPr id="146" name="TextBox 145"/>
            <p:cNvSpPr txBox="1"/>
            <p:nvPr/>
          </p:nvSpPr>
          <p:spPr>
            <a:xfrm>
              <a:off x="5263290" y="4504340"/>
              <a:ext cx="431528" cy="338554"/>
            </a:xfrm>
            <a:prstGeom prst="rect">
              <a:avLst/>
            </a:prstGeom>
            <a:noFill/>
          </p:spPr>
          <p:txBody>
            <a:bodyPr wrap="none" rtlCol="0">
              <a:spAutoFit/>
            </a:bodyPr>
            <a:lstStyle/>
            <a:p>
              <a:r>
                <a:rPr lang="en-US" sz="1600" dirty="0" smtClean="0"/>
                <a:t>no</a:t>
              </a:r>
              <a:endParaRPr lang="en-US" sz="1600" dirty="0"/>
            </a:p>
          </p:txBody>
        </p:sp>
      </p:grpSp>
      <p:grpSp>
        <p:nvGrpSpPr>
          <p:cNvPr id="159" name="Group 158"/>
          <p:cNvGrpSpPr/>
          <p:nvPr/>
        </p:nvGrpSpPr>
        <p:grpSpPr>
          <a:xfrm>
            <a:off x="2306105" y="2422221"/>
            <a:ext cx="1267366" cy="2496327"/>
            <a:chOff x="2306105" y="2422221"/>
            <a:chExt cx="1267366" cy="2496327"/>
          </a:xfrm>
        </p:grpSpPr>
        <p:sp>
          <p:nvSpPr>
            <p:cNvPr id="35" name="Rounded Rectangle 34"/>
            <p:cNvSpPr/>
            <p:nvPr/>
          </p:nvSpPr>
          <p:spPr bwMode="auto">
            <a:xfrm>
              <a:off x="2306105" y="3631980"/>
              <a:ext cx="1075340" cy="614480"/>
            </a:xfrm>
            <a:prstGeom prst="round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i="0" dirty="0" smtClean="0">
                  <a:solidFill>
                    <a:schemeClr val="bg1"/>
                  </a:solidFill>
                  <a:latin typeface="+mn-lt"/>
                </a:rPr>
                <a:t>improve</a:t>
              </a:r>
            </a:p>
            <a:p>
              <a:pPr marL="0" marR="0" indent="0" algn="ctr" defTabSz="914400" rtl="0" eaLnBrk="1" fontAlgn="base" latinLnBrk="0" hangingPunct="1">
                <a:lnSpc>
                  <a:spcPct val="100000"/>
                </a:lnSpc>
                <a:spcBef>
                  <a:spcPct val="0"/>
                </a:spcBef>
                <a:spcAft>
                  <a:spcPct val="0"/>
                </a:spcAft>
                <a:buClrTx/>
                <a:buSzTx/>
                <a:buFontTx/>
                <a:buNone/>
                <a:tabLst/>
              </a:pPr>
              <a:r>
                <a:rPr kumimoji="1" lang="en-US" i="0" dirty="0" smtClean="0">
                  <a:solidFill>
                    <a:schemeClr val="bg1"/>
                  </a:solidFill>
                  <a:latin typeface="+mn-lt"/>
                </a:rPr>
                <a:t>model</a:t>
              </a:r>
              <a:endParaRPr kumimoji="1" lang="en-US" b="0" i="0" u="none" strike="noStrike" cap="none" normalizeH="0" baseline="0" dirty="0" smtClean="0">
                <a:ln>
                  <a:noFill/>
                </a:ln>
                <a:solidFill>
                  <a:schemeClr val="bg1"/>
                </a:solidFill>
                <a:effectLst/>
                <a:latin typeface="+mn-lt"/>
              </a:endParaRPr>
            </a:p>
          </p:txBody>
        </p:sp>
        <p:cxnSp>
          <p:nvCxnSpPr>
            <p:cNvPr id="62" name="Straight Arrow Connector 61"/>
            <p:cNvCxnSpPr>
              <a:stCxn id="35" idx="0"/>
              <a:endCxn id="12" idx="4"/>
            </p:cNvCxnSpPr>
            <p:nvPr/>
          </p:nvCxnSpPr>
          <p:spPr bwMode="auto">
            <a:xfrm rot="5400000" flipH="1" flipV="1">
              <a:off x="2248497" y="3017500"/>
              <a:ext cx="1209759" cy="19202"/>
            </a:xfrm>
            <a:prstGeom prst="straightConnector1">
              <a:avLst/>
            </a:prstGeom>
            <a:solidFill>
              <a:schemeClr val="accent1"/>
            </a:solidFill>
            <a:ln w="38100" cap="sq" cmpd="sng" algn="ctr">
              <a:solidFill>
                <a:srgbClr val="C00000"/>
              </a:solidFill>
              <a:prstDash val="solid"/>
              <a:round/>
              <a:headEnd type="none" w="sm" len="sm"/>
              <a:tailEnd type="arrow"/>
            </a:ln>
            <a:effectLst/>
          </p:spPr>
        </p:cxnSp>
        <p:cxnSp>
          <p:nvCxnSpPr>
            <p:cNvPr id="64" name="Shape 63"/>
            <p:cNvCxnSpPr>
              <a:endCxn id="35" idx="2"/>
            </p:cNvCxnSpPr>
            <p:nvPr/>
          </p:nvCxnSpPr>
          <p:spPr bwMode="auto">
            <a:xfrm rot="10800000">
              <a:off x="2843776" y="4246460"/>
              <a:ext cx="729695" cy="672088"/>
            </a:xfrm>
            <a:prstGeom prst="curvedConnector2">
              <a:avLst/>
            </a:prstGeom>
            <a:solidFill>
              <a:schemeClr val="accent1"/>
            </a:solidFill>
            <a:ln w="38100" cap="sq" cmpd="sng" algn="ctr">
              <a:solidFill>
                <a:srgbClr val="C00000"/>
              </a:solidFill>
              <a:prstDash val="solid"/>
              <a:round/>
              <a:headEnd type="none" w="sm" len="sm"/>
              <a:tailEnd type="arrow"/>
            </a:ln>
            <a:effectLst/>
          </p:spPr>
        </p:cxnSp>
        <p:sp>
          <p:nvSpPr>
            <p:cNvPr id="148" name="TextBox 147"/>
            <p:cNvSpPr txBox="1"/>
            <p:nvPr/>
          </p:nvSpPr>
          <p:spPr>
            <a:xfrm>
              <a:off x="3035800" y="4504340"/>
              <a:ext cx="431528" cy="338554"/>
            </a:xfrm>
            <a:prstGeom prst="rect">
              <a:avLst/>
            </a:prstGeom>
            <a:noFill/>
          </p:spPr>
          <p:txBody>
            <a:bodyPr wrap="none" rtlCol="0">
              <a:spAutoFit/>
            </a:bodyPr>
            <a:lstStyle/>
            <a:p>
              <a:r>
                <a:rPr lang="en-US" sz="1600" dirty="0" smtClean="0"/>
                <a:t>no</a:t>
              </a:r>
              <a:endParaRPr lang="en-US" sz="1600" dirty="0"/>
            </a:p>
          </p:txBody>
        </p:sp>
      </p:grpSp>
      <p:grpSp>
        <p:nvGrpSpPr>
          <p:cNvPr id="162" name="Group 161"/>
          <p:cNvGrpSpPr/>
          <p:nvPr/>
        </p:nvGrpSpPr>
        <p:grpSpPr>
          <a:xfrm>
            <a:off x="3573470" y="2172589"/>
            <a:ext cx="4493385" cy="4685411"/>
            <a:chOff x="3573470" y="2172589"/>
            <a:chExt cx="4493385" cy="4685411"/>
          </a:xfrm>
        </p:grpSpPr>
        <p:cxnSp>
          <p:nvCxnSpPr>
            <p:cNvPr id="44" name="Straight Arrow Connector 43"/>
            <p:cNvCxnSpPr/>
            <p:nvPr/>
          </p:nvCxnSpPr>
          <p:spPr bwMode="auto">
            <a:xfrm rot="5400000">
              <a:off x="4120742" y="6617968"/>
              <a:ext cx="460860" cy="19204"/>
            </a:xfrm>
            <a:prstGeom prst="straightConnector1">
              <a:avLst/>
            </a:prstGeom>
            <a:solidFill>
              <a:schemeClr val="accent1"/>
            </a:solidFill>
            <a:ln w="38100" cap="sq" cmpd="sng" algn="ctr">
              <a:solidFill>
                <a:srgbClr val="C00000"/>
              </a:solidFill>
              <a:prstDash val="solid"/>
              <a:round/>
              <a:headEnd type="none" w="sm" len="sm"/>
              <a:tailEnd type="arrow"/>
            </a:ln>
            <a:effectLst/>
          </p:spPr>
        </p:cxnSp>
        <p:grpSp>
          <p:nvGrpSpPr>
            <p:cNvPr id="156" name="Group 155"/>
            <p:cNvGrpSpPr/>
            <p:nvPr/>
          </p:nvGrpSpPr>
          <p:grpSpPr>
            <a:xfrm>
              <a:off x="3573470" y="2172589"/>
              <a:ext cx="4493385" cy="4556694"/>
              <a:chOff x="3573470" y="2172589"/>
              <a:chExt cx="4493385" cy="4556694"/>
            </a:xfrm>
          </p:grpSpPr>
          <p:grpSp>
            <p:nvGrpSpPr>
              <p:cNvPr id="32" name="Group 31"/>
              <p:cNvGrpSpPr/>
              <p:nvPr/>
            </p:nvGrpSpPr>
            <p:grpSpPr>
              <a:xfrm>
                <a:off x="3573470" y="5667445"/>
                <a:ext cx="1574605" cy="739490"/>
                <a:chOff x="5570530" y="2353660"/>
                <a:chExt cx="1574605" cy="729695"/>
              </a:xfrm>
            </p:grpSpPr>
            <p:sp>
              <p:nvSpPr>
                <p:cNvPr id="33" name="Flowchart: Decision 32"/>
                <p:cNvSpPr/>
                <p:nvPr/>
              </p:nvSpPr>
              <p:spPr bwMode="auto">
                <a:xfrm>
                  <a:off x="5570530" y="2353660"/>
                  <a:ext cx="1574605" cy="729695"/>
                </a:xfrm>
                <a:prstGeom prst="flowChartDecision">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600" b="0" i="0" u="none" strike="noStrike" cap="none" normalizeH="0" baseline="0" dirty="0" smtClean="0">
                    <a:ln>
                      <a:noFill/>
                    </a:ln>
                    <a:solidFill>
                      <a:schemeClr val="tx1"/>
                    </a:solidFill>
                    <a:effectLst/>
                    <a:latin typeface="+mn-lt"/>
                  </a:endParaRPr>
                </a:p>
              </p:txBody>
            </p:sp>
            <p:sp>
              <p:nvSpPr>
                <p:cNvPr id="34" name="TextBox 33"/>
                <p:cNvSpPr txBox="1"/>
                <p:nvPr/>
              </p:nvSpPr>
              <p:spPr>
                <a:xfrm>
                  <a:off x="5839365" y="2545685"/>
                  <a:ext cx="1031051"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solidFill>
                        <a:schemeClr val="bg1"/>
                      </a:solidFill>
                      <a:latin typeface="+mn-lt"/>
                    </a:rPr>
                    <a:t>satisfied</a:t>
                  </a:r>
                  <a:endParaRPr lang="en-US" dirty="0">
                    <a:solidFill>
                      <a:schemeClr val="bg1"/>
                    </a:solidFill>
                    <a:latin typeface="+mn-lt"/>
                  </a:endParaRPr>
                </a:p>
              </p:txBody>
            </p:sp>
          </p:grpSp>
          <p:sp>
            <p:nvSpPr>
              <p:cNvPr id="36" name="Rounded Rectangle 35"/>
              <p:cNvSpPr/>
              <p:nvPr/>
            </p:nvSpPr>
            <p:spPr bwMode="auto">
              <a:xfrm>
                <a:off x="6991515" y="4150447"/>
                <a:ext cx="1075340" cy="622728"/>
              </a:xfrm>
              <a:prstGeom prst="round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i="0" dirty="0" smtClean="0">
                    <a:solidFill>
                      <a:schemeClr val="bg1"/>
                    </a:solidFill>
                    <a:latin typeface="+mn-lt"/>
                  </a:rPr>
                  <a:t>more </a:t>
                </a:r>
              </a:p>
              <a:p>
                <a:pPr marL="0" marR="0" indent="0" algn="ctr" defTabSz="914400" rtl="0" eaLnBrk="1" fontAlgn="base" latinLnBrk="0" hangingPunct="1">
                  <a:lnSpc>
                    <a:spcPct val="100000"/>
                  </a:lnSpc>
                  <a:spcBef>
                    <a:spcPct val="0"/>
                  </a:spcBef>
                  <a:spcAft>
                    <a:spcPct val="0"/>
                  </a:spcAft>
                  <a:buClrTx/>
                  <a:buSzTx/>
                  <a:buFontTx/>
                  <a:buNone/>
                  <a:tabLst/>
                </a:pPr>
                <a:r>
                  <a:rPr kumimoji="1" lang="en-US" i="0" dirty="0" smtClean="0">
                    <a:solidFill>
                      <a:schemeClr val="bg1"/>
                    </a:solidFill>
                    <a:latin typeface="+mn-lt"/>
                  </a:rPr>
                  <a:t>tests</a:t>
                </a:r>
                <a:endParaRPr kumimoji="1" lang="en-US" b="0" i="0" u="none" strike="noStrike" cap="none" normalizeH="0" baseline="0" dirty="0" smtClean="0">
                  <a:ln>
                    <a:noFill/>
                  </a:ln>
                  <a:solidFill>
                    <a:schemeClr val="bg1"/>
                  </a:solidFill>
                  <a:effectLst/>
                  <a:latin typeface="+mn-lt"/>
                </a:endParaRPr>
              </a:p>
            </p:txBody>
          </p:sp>
          <p:cxnSp>
            <p:nvCxnSpPr>
              <p:cNvPr id="52" name="Curved Connector 51"/>
              <p:cNvCxnSpPr>
                <a:stCxn id="36" idx="0"/>
                <a:endCxn id="5" idx="6"/>
              </p:cNvCxnSpPr>
              <p:nvPr/>
            </p:nvCxnSpPr>
            <p:spPr bwMode="auto">
              <a:xfrm rot="16200000" flipV="1">
                <a:off x="6021788" y="2643050"/>
                <a:ext cx="1977858" cy="1036936"/>
              </a:xfrm>
              <a:prstGeom prst="curvedConnector2">
                <a:avLst/>
              </a:prstGeom>
              <a:solidFill>
                <a:schemeClr val="accent1"/>
              </a:solidFill>
              <a:ln w="38100" cap="sq" cmpd="sng" algn="ctr">
                <a:solidFill>
                  <a:srgbClr val="C00000"/>
                </a:solidFill>
                <a:prstDash val="solid"/>
                <a:round/>
                <a:headEnd type="none" w="sm" len="sm"/>
                <a:tailEnd type="arrow"/>
              </a:ln>
              <a:effectLst/>
            </p:spPr>
          </p:cxnSp>
          <p:cxnSp>
            <p:nvCxnSpPr>
              <p:cNvPr id="56" name="Shape 55"/>
              <p:cNvCxnSpPr>
                <a:endCxn id="36" idx="2"/>
              </p:cNvCxnSpPr>
              <p:nvPr/>
            </p:nvCxnSpPr>
            <p:spPr bwMode="auto">
              <a:xfrm flipV="1">
                <a:off x="5148075" y="4773175"/>
                <a:ext cx="2381110" cy="1259118"/>
              </a:xfrm>
              <a:prstGeom prst="curvedConnector2">
                <a:avLst/>
              </a:prstGeom>
              <a:solidFill>
                <a:schemeClr val="accent1"/>
              </a:solidFill>
              <a:ln w="38100" cap="sq" cmpd="sng" algn="ctr">
                <a:solidFill>
                  <a:srgbClr val="C00000"/>
                </a:solidFill>
                <a:prstDash val="solid"/>
                <a:round/>
                <a:headEnd type="none" w="sm" len="sm"/>
                <a:tailEnd type="arrow"/>
              </a:ln>
              <a:effectLst/>
            </p:spPr>
          </p:cxnSp>
          <p:sp>
            <p:nvSpPr>
              <p:cNvPr id="144" name="TextBox 143"/>
              <p:cNvSpPr txBox="1"/>
              <p:nvPr/>
            </p:nvSpPr>
            <p:spPr>
              <a:xfrm>
                <a:off x="3803900" y="6386185"/>
                <a:ext cx="521297" cy="343098"/>
              </a:xfrm>
              <a:prstGeom prst="rect">
                <a:avLst/>
              </a:prstGeom>
              <a:noFill/>
            </p:spPr>
            <p:txBody>
              <a:bodyPr wrap="square" rtlCol="0">
                <a:spAutoFit/>
              </a:bodyPr>
              <a:lstStyle/>
              <a:p>
                <a:r>
                  <a:rPr lang="en-US" sz="1600" dirty="0" smtClean="0"/>
                  <a:t>yes</a:t>
                </a:r>
                <a:endParaRPr lang="en-US" sz="1600" dirty="0"/>
              </a:p>
            </p:txBody>
          </p:sp>
          <p:sp>
            <p:nvSpPr>
              <p:cNvPr id="149" name="TextBox 148"/>
              <p:cNvSpPr txBox="1"/>
              <p:nvPr/>
            </p:nvSpPr>
            <p:spPr>
              <a:xfrm>
                <a:off x="5263290" y="5694895"/>
                <a:ext cx="431528" cy="343098"/>
              </a:xfrm>
              <a:prstGeom prst="rect">
                <a:avLst/>
              </a:prstGeom>
              <a:noFill/>
            </p:spPr>
            <p:txBody>
              <a:bodyPr wrap="square" rtlCol="0">
                <a:spAutoFit/>
              </a:bodyPr>
              <a:lstStyle/>
              <a:p>
                <a:r>
                  <a:rPr lang="en-US" sz="1600" dirty="0" smtClean="0"/>
                  <a:t>no</a:t>
                </a:r>
                <a:endParaRPr lang="en-US" sz="1600" dirty="0"/>
              </a:p>
            </p:txBody>
          </p:sp>
        </p:grpSp>
      </p:grpSp>
      <p:grpSp>
        <p:nvGrpSpPr>
          <p:cNvPr id="160" name="Group 159"/>
          <p:cNvGrpSpPr/>
          <p:nvPr/>
        </p:nvGrpSpPr>
        <p:grpSpPr>
          <a:xfrm>
            <a:off x="731500" y="2172590"/>
            <a:ext cx="2841970" cy="3860859"/>
            <a:chOff x="731500" y="2172590"/>
            <a:chExt cx="2841970" cy="3860859"/>
          </a:xfrm>
        </p:grpSpPr>
        <p:sp>
          <p:nvSpPr>
            <p:cNvPr id="38" name="Rounded Rectangle 37"/>
            <p:cNvSpPr/>
            <p:nvPr/>
          </p:nvSpPr>
          <p:spPr bwMode="auto">
            <a:xfrm>
              <a:off x="731500" y="4150447"/>
              <a:ext cx="1075340" cy="614480"/>
            </a:xfrm>
            <a:prstGeom prst="round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i="0" dirty="0" smtClean="0">
                  <a:solidFill>
                    <a:schemeClr val="bg1"/>
                  </a:solidFill>
                  <a:latin typeface="+mn-lt"/>
                </a:rPr>
                <a:t>refine</a:t>
              </a:r>
            </a:p>
            <a:p>
              <a:pPr marL="0" marR="0" indent="0" algn="ctr" defTabSz="914400" rtl="0" eaLnBrk="1" fontAlgn="base" latinLnBrk="0" hangingPunct="1">
                <a:lnSpc>
                  <a:spcPct val="100000"/>
                </a:lnSpc>
                <a:spcBef>
                  <a:spcPct val="0"/>
                </a:spcBef>
                <a:spcAft>
                  <a:spcPct val="0"/>
                </a:spcAft>
                <a:buClrTx/>
                <a:buSzTx/>
                <a:buFontTx/>
                <a:buNone/>
                <a:tabLst/>
              </a:pPr>
              <a:r>
                <a:rPr kumimoji="1" lang="en-US" i="0" dirty="0" smtClean="0">
                  <a:solidFill>
                    <a:schemeClr val="bg1"/>
                  </a:solidFill>
                  <a:latin typeface="+mn-lt"/>
                </a:rPr>
                <a:t>model</a:t>
              </a:r>
              <a:endParaRPr kumimoji="1" lang="en-US" b="0" i="0" u="none" strike="noStrike" cap="none" normalizeH="0" baseline="0" dirty="0" smtClean="0">
                <a:ln>
                  <a:noFill/>
                </a:ln>
                <a:solidFill>
                  <a:schemeClr val="bg1"/>
                </a:solidFill>
                <a:effectLst/>
                <a:latin typeface="+mn-lt"/>
              </a:endParaRPr>
            </a:p>
          </p:txBody>
        </p:sp>
        <p:cxnSp>
          <p:nvCxnSpPr>
            <p:cNvPr id="58" name="Shape 57"/>
            <p:cNvCxnSpPr>
              <a:endCxn id="38" idx="2"/>
            </p:cNvCxnSpPr>
            <p:nvPr/>
          </p:nvCxnSpPr>
          <p:spPr bwMode="auto">
            <a:xfrm rot="10800000">
              <a:off x="1269170" y="4764927"/>
              <a:ext cx="2304300" cy="1267366"/>
            </a:xfrm>
            <a:prstGeom prst="curvedConnector2">
              <a:avLst/>
            </a:prstGeom>
            <a:solidFill>
              <a:schemeClr val="accent1"/>
            </a:solidFill>
            <a:ln w="38100" cap="sq" cmpd="sng" algn="ctr">
              <a:solidFill>
                <a:srgbClr val="C00000"/>
              </a:solidFill>
              <a:prstDash val="solid"/>
              <a:round/>
              <a:headEnd type="none" w="sm" len="sm"/>
              <a:tailEnd type="arrow"/>
            </a:ln>
            <a:effectLst/>
          </p:spPr>
        </p:cxnSp>
        <p:cxnSp>
          <p:nvCxnSpPr>
            <p:cNvPr id="60" name="Shape 59"/>
            <p:cNvCxnSpPr>
              <a:stCxn id="38" idx="0"/>
              <a:endCxn id="12" idx="2"/>
            </p:cNvCxnSpPr>
            <p:nvPr/>
          </p:nvCxnSpPr>
          <p:spPr bwMode="auto">
            <a:xfrm rot="5400000" flipH="1" flipV="1">
              <a:off x="760303" y="2681456"/>
              <a:ext cx="1977858" cy="960125"/>
            </a:xfrm>
            <a:prstGeom prst="curvedConnector2">
              <a:avLst/>
            </a:prstGeom>
            <a:solidFill>
              <a:schemeClr val="accent1"/>
            </a:solidFill>
            <a:ln w="38100" cap="sq" cmpd="sng" algn="ctr">
              <a:solidFill>
                <a:srgbClr val="C00000"/>
              </a:solidFill>
              <a:prstDash val="solid"/>
              <a:round/>
              <a:headEnd type="none" w="sm" len="sm"/>
              <a:tailEnd type="arrow"/>
            </a:ln>
            <a:effectLst/>
          </p:spPr>
        </p:cxnSp>
        <p:sp>
          <p:nvSpPr>
            <p:cNvPr id="150" name="TextBox 149"/>
            <p:cNvSpPr txBox="1"/>
            <p:nvPr/>
          </p:nvSpPr>
          <p:spPr>
            <a:xfrm>
              <a:off x="3035800" y="5694895"/>
              <a:ext cx="431528" cy="338554"/>
            </a:xfrm>
            <a:prstGeom prst="rect">
              <a:avLst/>
            </a:prstGeom>
            <a:noFill/>
          </p:spPr>
          <p:txBody>
            <a:bodyPr wrap="none" rtlCol="0">
              <a:spAutoFit/>
            </a:bodyPr>
            <a:lstStyle/>
            <a:p>
              <a:r>
                <a:rPr lang="en-US" sz="1600" dirty="0" smtClean="0"/>
                <a:t>no</a:t>
              </a:r>
              <a:endParaRPr lang="en-US" sz="1600" dirty="0"/>
            </a:p>
          </p:txBody>
        </p:sp>
      </p:grpSp>
      <p:sp>
        <p:nvSpPr>
          <p:cNvPr id="48" name="TextBox 47"/>
          <p:cNvSpPr txBox="1"/>
          <p:nvPr/>
        </p:nvSpPr>
        <p:spPr>
          <a:xfrm>
            <a:off x="270640" y="6002135"/>
            <a:ext cx="1428596" cy="369332"/>
          </a:xfrm>
          <a:prstGeom prst="rect">
            <a:avLst/>
          </a:prstGeom>
          <a:noFill/>
        </p:spPr>
        <p:txBody>
          <a:bodyPr wrap="none" rtlCol="0">
            <a:spAutoFit/>
          </a:bodyPr>
          <a:lstStyle/>
          <a:p>
            <a:r>
              <a:rPr lang="en-US" dirty="0" smtClean="0">
                <a:latin typeface="+mn-lt"/>
              </a:rPr>
              <a:t>model world</a:t>
            </a:r>
            <a:endParaRPr lang="en-US" dirty="0">
              <a:latin typeface="+mn-lt"/>
            </a:endParaRPr>
          </a:p>
        </p:txBody>
      </p:sp>
      <p:sp>
        <p:nvSpPr>
          <p:cNvPr id="51" name="TextBox 50"/>
          <p:cNvSpPr txBox="1"/>
          <p:nvPr/>
        </p:nvSpPr>
        <p:spPr>
          <a:xfrm>
            <a:off x="7106730" y="5963730"/>
            <a:ext cx="1633781" cy="369332"/>
          </a:xfrm>
          <a:prstGeom prst="rect">
            <a:avLst/>
          </a:prstGeom>
          <a:noFill/>
        </p:spPr>
        <p:txBody>
          <a:bodyPr wrap="none" rtlCol="0">
            <a:spAutoFit/>
          </a:bodyPr>
          <a:lstStyle/>
          <a:p>
            <a:r>
              <a:rPr lang="en-US" dirty="0" smtClean="0">
                <a:latin typeface="+mn-lt"/>
              </a:rPr>
              <a:t>physical world</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62"/>
                                        </p:tgtEl>
                                      </p:cBhvr>
                                    </p:animEffect>
                                    <p:set>
                                      <p:cBhvr>
                                        <p:cTn id="22" dur="1" fill="hold">
                                          <p:stCondLst>
                                            <p:cond delay="499"/>
                                          </p:stCondLst>
                                        </p:cTn>
                                        <p:tgtEl>
                                          <p:spTgt spid="1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fade">
                                      <p:cBhvr>
                                        <p:cTn id="27" dur="500"/>
                                        <p:tgtEl>
                                          <p:spTgt spid="1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fade">
                                      <p:cBhvr>
                                        <p:cTn id="32" dur="500"/>
                                        <p:tgtEl>
                                          <p:spTgt spid="1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690" y="1623965"/>
            <a:ext cx="2765861" cy="2419515"/>
          </a:xfrm>
        </p:spPr>
        <p:txBody>
          <a:bodyPr/>
          <a:lstStyle/>
          <a:p>
            <a:pPr>
              <a:buNone/>
            </a:pPr>
            <a:r>
              <a:rPr lang="en-US" sz="1800" dirty="0" smtClean="0">
                <a:solidFill>
                  <a:srgbClr val="C00000"/>
                </a:solidFill>
              </a:rPr>
              <a:t>Basic MBT process</a:t>
            </a:r>
            <a:r>
              <a:rPr lang="en-US" sz="1800" dirty="0" smtClean="0"/>
              <a:t>:</a:t>
            </a:r>
          </a:p>
          <a:p>
            <a:pPr marL="342900" indent="-342900">
              <a:buFont typeface="+mj-lt"/>
              <a:buAutoNum type="arabicPeriod"/>
            </a:pPr>
            <a:r>
              <a:rPr lang="en-US" sz="1800" dirty="0" smtClean="0"/>
              <a:t>make model</a:t>
            </a:r>
          </a:p>
          <a:p>
            <a:pPr marL="342900" indent="-342900">
              <a:buFont typeface="+mj-lt"/>
              <a:buAutoNum type="arabicPeriod"/>
            </a:pPr>
            <a:r>
              <a:rPr lang="en-US" sz="1800" dirty="0" smtClean="0"/>
              <a:t>take SUT</a:t>
            </a:r>
          </a:p>
          <a:p>
            <a:pPr marL="342900" indent="-342900">
              <a:buFont typeface="+mj-lt"/>
              <a:buAutoNum type="arabicPeriod"/>
            </a:pPr>
            <a:r>
              <a:rPr lang="en-US" sz="1800" dirty="0" smtClean="0"/>
              <a:t>generate tests</a:t>
            </a:r>
          </a:p>
          <a:p>
            <a:pPr marL="342900" indent="-342900">
              <a:buFont typeface="+mj-lt"/>
              <a:buAutoNum type="arabicPeriod"/>
            </a:pPr>
            <a:r>
              <a:rPr lang="en-US" sz="1800" dirty="0" smtClean="0"/>
              <a:t>execute tests</a:t>
            </a:r>
          </a:p>
          <a:p>
            <a:pPr marL="342900" indent="-342900">
              <a:buFont typeface="+mj-lt"/>
              <a:buAutoNum type="arabicPeriod"/>
            </a:pPr>
            <a:r>
              <a:rPr lang="en-US" sz="1800" dirty="0" smtClean="0"/>
              <a:t>assign verdict</a:t>
            </a:r>
          </a:p>
          <a:p>
            <a:pPr marL="342900" indent="-342900">
              <a:buNone/>
            </a:pPr>
            <a:r>
              <a:rPr lang="en-US" sz="1800" dirty="0" smtClean="0">
                <a:solidFill>
                  <a:srgbClr val="C00000"/>
                </a:solidFill>
              </a:rPr>
              <a:t>is only decision process</a:t>
            </a:r>
          </a:p>
        </p:txBody>
      </p:sp>
      <p:sp>
        <p:nvSpPr>
          <p:cNvPr id="4" name="Slide Number Placeholder 3"/>
          <p:cNvSpPr>
            <a:spLocks noGrp="1"/>
          </p:cNvSpPr>
          <p:nvPr>
            <p:ph type="sldNum" sz="quarter" idx="10"/>
          </p:nvPr>
        </p:nvSpPr>
        <p:spPr/>
        <p:txBody>
          <a:bodyPr/>
          <a:lstStyle/>
          <a:p>
            <a:pPr>
              <a:defRPr/>
            </a:pPr>
            <a:r>
              <a:rPr lang="en-US" smtClean="0"/>
              <a:t>   </a:t>
            </a:r>
            <a:fld id="{C1E340A5-812B-43A1-96E9-1105A330C862}" type="slidenum">
              <a:rPr lang="en-US" smtClean="0"/>
              <a:pPr>
                <a:defRPr/>
              </a:pPr>
              <a:t>75</a:t>
            </a:fld>
            <a:endParaRPr lang="en-US"/>
          </a:p>
        </p:txBody>
      </p:sp>
      <p:sp>
        <p:nvSpPr>
          <p:cNvPr id="9" name="Title 1"/>
          <p:cNvSpPr>
            <a:spLocks noGrp="1"/>
          </p:cNvSpPr>
          <p:nvPr>
            <p:ph type="title"/>
          </p:nvPr>
        </p:nvSpPr>
        <p:spPr>
          <a:xfrm>
            <a:off x="457200" y="838200"/>
            <a:ext cx="8229600" cy="609600"/>
          </a:xfrm>
        </p:spPr>
        <p:txBody>
          <a:bodyPr/>
          <a:lstStyle/>
          <a:p>
            <a:r>
              <a:rPr lang="en-US" dirty="0" smtClean="0"/>
              <a:t>MBT and TBM</a:t>
            </a:r>
            <a:endParaRPr lang="en-US" dirty="0"/>
          </a:p>
        </p:txBody>
      </p:sp>
      <p:sp>
        <p:nvSpPr>
          <p:cNvPr id="10" name="Content Placeholder 2"/>
          <p:cNvSpPr txBox="1">
            <a:spLocks/>
          </p:cNvSpPr>
          <p:nvPr/>
        </p:nvSpPr>
        <p:spPr bwMode="auto">
          <a:xfrm>
            <a:off x="4840835" y="932675"/>
            <a:ext cx="3341237" cy="215068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rgbClr val="C00000"/>
                </a:solidFill>
                <a:effectLst/>
                <a:uLnTx/>
                <a:uFillTx/>
                <a:latin typeface="+mn-lt"/>
                <a:ea typeface="+mn-ea"/>
                <a:cs typeface="+mn-cs"/>
              </a:rPr>
              <a:t>But MBT is also</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800" b="0" i="0" u="none" strike="noStrike" kern="0" cap="none" spc="0" normalizeH="0" baseline="0" noProof="0" dirty="0" smtClean="0">
                <a:ln>
                  <a:noFill/>
                </a:ln>
                <a:solidFill>
                  <a:srgbClr val="036A66"/>
                </a:solidFill>
                <a:effectLst/>
                <a:uLnTx/>
                <a:uFillTx/>
                <a:latin typeface="+mn-lt"/>
                <a:ea typeface="+mn-ea"/>
                <a:cs typeface="+mn-cs"/>
              </a:rPr>
              <a:t>SUT repair</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800" b="0" i="0" u="none" strike="noStrike" kern="0" cap="none" spc="0" normalizeH="0" baseline="0" noProof="0" dirty="0" smtClean="0">
                <a:ln>
                  <a:noFill/>
                </a:ln>
                <a:solidFill>
                  <a:srgbClr val="036A66"/>
                </a:solidFill>
                <a:effectLst/>
                <a:uLnTx/>
                <a:uFillTx/>
                <a:latin typeface="+mn-lt"/>
                <a:ea typeface="+mn-ea"/>
                <a:cs typeface="+mn-cs"/>
              </a:rPr>
              <a:t>model repair</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lang="en-US" i="0" kern="0" noProof="0" dirty="0" smtClean="0">
                <a:solidFill>
                  <a:srgbClr val="036A66"/>
                </a:solidFill>
                <a:latin typeface="+mn-lt"/>
                <a:ea typeface="+mn-ea"/>
              </a:rPr>
              <a:t>improve MBT: more tests</a:t>
            </a:r>
            <a:endParaRPr kumimoji="0" lang="en-US" sz="1800" b="0" i="0" u="none" strike="noStrike" kern="0" cap="none" spc="0" normalizeH="0" baseline="0" noProof="0" dirty="0" smtClean="0">
              <a:ln>
                <a:noFill/>
              </a:ln>
              <a:solidFill>
                <a:srgbClr val="036A66"/>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800" b="0" i="0" u="none" strike="noStrike" kern="0" cap="none" spc="0" normalizeH="0" baseline="0" noProof="0" dirty="0" smtClean="0">
                <a:ln>
                  <a:noFill/>
                </a:ln>
                <a:solidFill>
                  <a:srgbClr val="036A66"/>
                </a:solidFill>
                <a:effectLst/>
                <a:uLnTx/>
                <a:uFillTx/>
                <a:latin typeface="+mn-lt"/>
                <a:ea typeface="+mn-ea"/>
                <a:cs typeface="+mn-cs"/>
              </a:rPr>
              <a:t>improve MBT: better model</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rgbClr val="C00000"/>
                </a:solidFill>
                <a:effectLst/>
                <a:uLnTx/>
                <a:uFillTx/>
                <a:latin typeface="+mn-lt"/>
                <a:ea typeface="+mn-ea"/>
                <a:cs typeface="+mn-cs"/>
              </a:rPr>
              <a:t>until satisfied</a:t>
            </a:r>
          </a:p>
        </p:txBody>
      </p:sp>
      <p:sp>
        <p:nvSpPr>
          <p:cNvPr id="11" name="Content Placeholder 2"/>
          <p:cNvSpPr txBox="1">
            <a:spLocks/>
          </p:cNvSpPr>
          <p:nvPr/>
        </p:nvSpPr>
        <p:spPr bwMode="auto">
          <a:xfrm>
            <a:off x="5800960" y="3198570"/>
            <a:ext cx="2304300" cy="130577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a:noFill/>
            <a:miter lim="800000"/>
            <a:headEnd/>
            <a:tailEnd/>
          </a:ln>
        </p:spPr>
        <p:txBody>
          <a:bodyPr vert="horz" wrap="square" lIns="72000" tIns="72000" rIns="72000" bIns="7200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1800" b="0" u="none" strike="noStrike" kern="0" cap="none" spc="0" normalizeH="0" baseline="0" noProof="0" dirty="0" smtClean="0">
                <a:ln>
                  <a:noFill/>
                </a:ln>
                <a:solidFill>
                  <a:srgbClr val="036A66"/>
                </a:solidFill>
                <a:effectLst/>
                <a:uLnTx/>
                <a:uFillTx/>
                <a:latin typeface="+mn-lt"/>
                <a:ea typeface="+mn-ea"/>
                <a:cs typeface="+mn-cs"/>
              </a:rPr>
              <a:t>iterative</a:t>
            </a:r>
            <a:r>
              <a:rPr lang="en-US" kern="0" dirty="0" smtClean="0">
                <a:solidFill>
                  <a:srgbClr val="036A66"/>
                </a:solidFill>
                <a:latin typeface="+mn-lt"/>
                <a:ea typeface="+mn-ea"/>
              </a:rPr>
              <a:t> </a:t>
            </a:r>
            <a:r>
              <a:rPr kumimoji="0" lang="en-US" sz="1800" b="0" u="none" strike="noStrike" kern="0" cap="none" spc="0" normalizeH="0" baseline="0" noProof="0" dirty="0" smtClean="0">
                <a:ln>
                  <a:noFill/>
                </a:ln>
                <a:solidFill>
                  <a:srgbClr val="036A66"/>
                </a:solidFill>
                <a:effectLst/>
                <a:uLnTx/>
                <a:uFillTx/>
                <a:latin typeface="+mn-lt"/>
                <a:ea typeface="+mn-ea"/>
                <a:cs typeface="+mn-cs"/>
              </a:rPr>
              <a:t>and</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1800" b="0" u="none" strike="noStrike" kern="0" cap="none" spc="0" normalizeH="0" baseline="0" noProof="0" dirty="0" smtClean="0">
                <a:ln>
                  <a:noFill/>
                </a:ln>
                <a:solidFill>
                  <a:srgbClr val="036A66"/>
                </a:solidFill>
                <a:effectLst/>
                <a:uLnTx/>
                <a:uFillTx/>
                <a:latin typeface="+mn-lt"/>
                <a:ea typeface="+mn-ea"/>
                <a:cs typeface="+mn-cs"/>
              </a:rPr>
              <a:t>incremental</a:t>
            </a:r>
            <a:r>
              <a:rPr kumimoji="0" lang="en-US" sz="1800" b="0" u="none" strike="noStrike" kern="0" cap="none" spc="0" normalizeH="0" noProof="0" dirty="0" smtClean="0">
                <a:ln>
                  <a:noFill/>
                </a:ln>
                <a:solidFill>
                  <a:srgbClr val="036A66"/>
                </a:solidFill>
                <a:effectLst/>
                <a:uLnTx/>
                <a:uFillTx/>
                <a:latin typeface="+mn-lt"/>
                <a:ea typeface="+mn-ea"/>
                <a:cs typeface="+mn-cs"/>
              </a:rPr>
              <a:t> </a:t>
            </a:r>
            <a:r>
              <a:rPr kumimoji="0" lang="en-US" sz="1800" b="0" u="none" strike="noStrike" kern="0" cap="none" spc="0" normalizeH="0" baseline="0" noProof="0" dirty="0" smtClean="0">
                <a:ln>
                  <a:noFill/>
                </a:ln>
                <a:solidFill>
                  <a:srgbClr val="036A66"/>
                </a:solidFill>
                <a:effectLst/>
                <a:uLnTx/>
                <a:uFillTx/>
                <a:latin typeface="+mn-lt"/>
                <a:ea typeface="+mn-ea"/>
                <a:cs typeface="+mn-cs"/>
              </a:rPr>
              <a:t>process</a:t>
            </a:r>
          </a:p>
          <a:p>
            <a:pPr marL="342900" marR="0" lvl="0" indent="-342900" algn="ctr" defTabSz="914400" rtl="0" eaLnBrk="0" fontAlgn="base" latinLnBrk="0" hangingPunct="0">
              <a:lnSpc>
                <a:spcPct val="100000"/>
              </a:lnSpc>
              <a:spcBef>
                <a:spcPct val="20000"/>
              </a:spcBef>
              <a:spcAft>
                <a:spcPct val="0"/>
              </a:spcAft>
              <a:buClrTx/>
              <a:buSzTx/>
              <a:tabLst/>
              <a:defRPr/>
            </a:pPr>
            <a:r>
              <a:rPr lang="en-US" sz="2400" b="1" i="0" kern="0" dirty="0" smtClean="0">
                <a:solidFill>
                  <a:srgbClr val="C00000"/>
                </a:solidFill>
                <a:latin typeface="+mn-lt"/>
                <a:ea typeface="+mn-ea"/>
                <a:sym typeface="Symbol"/>
              </a:rPr>
              <a:t>agile </a:t>
            </a:r>
            <a:r>
              <a:rPr lang="en-US" sz="2400" b="1" i="0" kern="0" dirty="0" err="1" smtClean="0">
                <a:solidFill>
                  <a:srgbClr val="C00000"/>
                </a:solidFill>
                <a:latin typeface="+mn-lt"/>
                <a:ea typeface="+mn-ea"/>
                <a:sym typeface="Symbol"/>
              </a:rPr>
              <a:t>mbt</a:t>
            </a:r>
            <a:endParaRPr kumimoji="0" lang="en-US" sz="2400" b="1" i="0" u="none" strike="noStrike" kern="0" cap="none" spc="0" normalizeH="0" baseline="0" noProof="0" dirty="0">
              <a:ln>
                <a:noFill/>
              </a:ln>
              <a:solidFill>
                <a:srgbClr val="C00000"/>
              </a:solidFill>
              <a:effectLst/>
              <a:uLnTx/>
              <a:uFillTx/>
              <a:latin typeface="+mn-lt"/>
              <a:ea typeface="+mn-ea"/>
              <a:cs typeface="+mn-cs"/>
            </a:endParaRPr>
          </a:p>
        </p:txBody>
      </p:sp>
      <p:sp>
        <p:nvSpPr>
          <p:cNvPr id="12" name="Content Placeholder 2"/>
          <p:cNvSpPr txBox="1">
            <a:spLocks/>
          </p:cNvSpPr>
          <p:nvPr/>
        </p:nvSpPr>
        <p:spPr bwMode="auto">
          <a:xfrm>
            <a:off x="1077145" y="4273910"/>
            <a:ext cx="3456450" cy="2227490"/>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b="0" i="0" u="none" strike="noStrike" kern="0" cap="none" spc="0" normalizeH="0" baseline="0" noProof="0" dirty="0" smtClean="0">
                <a:ln>
                  <a:noFill/>
                </a:ln>
                <a:solidFill>
                  <a:srgbClr val="C00000"/>
                </a:solidFill>
                <a:effectLst/>
                <a:uLnTx/>
                <a:uFillTx/>
                <a:latin typeface="+mn-lt"/>
                <a:ea typeface="+mn-ea"/>
                <a:cs typeface="+mn-cs"/>
              </a:rPr>
              <a:t>starting</a:t>
            </a:r>
            <a:r>
              <a:rPr kumimoji="0" lang="en-US" b="0" i="0" u="none" strike="noStrike" kern="0" cap="none" spc="0" normalizeH="0" noProof="0" dirty="0" smtClean="0">
                <a:ln>
                  <a:noFill/>
                </a:ln>
                <a:solidFill>
                  <a:srgbClr val="C00000"/>
                </a:solidFill>
                <a:effectLst/>
                <a:uLnTx/>
                <a:uFillTx/>
                <a:latin typeface="+mn-lt"/>
                <a:ea typeface="+mn-ea"/>
                <a:cs typeface="+mn-cs"/>
              </a:rPr>
              <a:t> point:</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0" cap="none" spc="0" normalizeH="0" baseline="0" noProof="0" dirty="0" smtClean="0">
                <a:ln>
                  <a:noFill/>
                </a:ln>
                <a:solidFill>
                  <a:srgbClr val="036A66"/>
                </a:solidFill>
                <a:effectLst/>
                <a:uLnTx/>
                <a:uFillTx/>
                <a:latin typeface="+mn-lt"/>
                <a:ea typeface="+mn-ea"/>
                <a:cs typeface="+mn-cs"/>
              </a:rPr>
              <a:t>SUT</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lang="en-US" i="0" kern="0" dirty="0" smtClean="0">
                <a:solidFill>
                  <a:srgbClr val="036A66"/>
                </a:solidFill>
                <a:latin typeface="+mn-lt"/>
                <a:ea typeface="+mn-ea"/>
              </a:rPr>
              <a:t>initial model</a:t>
            </a: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b="0" i="0" u="none" strike="noStrike" kern="0" cap="none" spc="0" normalizeH="0" baseline="0" noProof="0" dirty="0" smtClean="0">
                <a:ln>
                  <a:noFill/>
                </a:ln>
                <a:solidFill>
                  <a:srgbClr val="036A66"/>
                </a:solidFill>
                <a:effectLst/>
                <a:uLnTx/>
                <a:uFillTx/>
                <a:latin typeface="+mn-lt"/>
                <a:ea typeface="+mn-ea"/>
                <a:cs typeface="+mn-cs"/>
              </a:rPr>
              <a:t>or no model at all:</a:t>
            </a:r>
            <a:br>
              <a:rPr kumimoji="0" lang="en-US" b="0" i="0" u="none" strike="noStrike" kern="0" cap="none" spc="0" normalizeH="0" baseline="0" noProof="0" dirty="0" smtClean="0">
                <a:ln>
                  <a:noFill/>
                </a:ln>
                <a:solidFill>
                  <a:srgbClr val="036A66"/>
                </a:solidFill>
                <a:effectLst/>
                <a:uLnTx/>
                <a:uFillTx/>
                <a:latin typeface="+mn-lt"/>
                <a:ea typeface="+mn-ea"/>
                <a:cs typeface="+mn-cs"/>
              </a:rPr>
            </a:br>
            <a:r>
              <a:rPr lang="en-US" i="0" kern="0" dirty="0" smtClean="0">
                <a:solidFill>
                  <a:srgbClr val="036A66"/>
                </a:solidFill>
                <a:latin typeface="+mn-lt"/>
                <a:ea typeface="+mn-ea"/>
              </a:rPr>
              <a:t>learning model from scratch</a:t>
            </a:r>
            <a:br>
              <a:rPr lang="en-US" i="0" kern="0" dirty="0" smtClean="0">
                <a:solidFill>
                  <a:srgbClr val="036A66"/>
                </a:solidFill>
                <a:latin typeface="+mn-lt"/>
                <a:ea typeface="+mn-ea"/>
              </a:rPr>
            </a:br>
            <a:r>
              <a:rPr lang="en-US" i="0" kern="0" dirty="0" smtClean="0">
                <a:solidFill>
                  <a:srgbClr val="036A66"/>
                </a:solidFill>
                <a:latin typeface="+mn-lt"/>
                <a:ea typeface="+mn-ea"/>
              </a:rPr>
              <a:t>by improving and refining</a:t>
            </a:r>
          </a:p>
          <a:p>
            <a:pPr marL="342900" marR="0" lvl="0" indent="-342900" algn="l" defTabSz="914400" rtl="0" eaLnBrk="0" fontAlgn="base" latinLnBrk="0" hangingPunct="0">
              <a:lnSpc>
                <a:spcPct val="100000"/>
              </a:lnSpc>
              <a:spcBef>
                <a:spcPct val="20000"/>
              </a:spcBef>
              <a:spcAft>
                <a:spcPct val="0"/>
              </a:spcAft>
              <a:buClrTx/>
              <a:buSzTx/>
              <a:tabLst/>
              <a:defRPr/>
            </a:pPr>
            <a:r>
              <a:rPr lang="en-US" i="0" kern="0" dirty="0" smtClean="0">
                <a:solidFill>
                  <a:srgbClr val="C00000"/>
                </a:solidFill>
                <a:latin typeface="+mn-lt"/>
                <a:ea typeface="+mn-ea"/>
              </a:rPr>
              <a:t>until satisfied</a:t>
            </a:r>
          </a:p>
        </p:txBody>
      </p:sp>
      <p:sp>
        <p:nvSpPr>
          <p:cNvPr id="13" name="Content Placeholder 2"/>
          <p:cNvSpPr txBox="1">
            <a:spLocks/>
          </p:cNvSpPr>
          <p:nvPr/>
        </p:nvSpPr>
        <p:spPr bwMode="auto">
          <a:xfrm>
            <a:off x="4840835" y="4696365"/>
            <a:ext cx="3379640" cy="1728225"/>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en-US" sz="1800" b="0" i="0" u="none" strike="noStrike" kern="0" cap="none" spc="0" normalizeH="0" baseline="0" noProof="0" dirty="0" smtClean="0">
                <a:ln>
                  <a:noFill/>
                </a:ln>
                <a:solidFill>
                  <a:srgbClr val="C00000"/>
                </a:solidFill>
                <a:effectLst/>
                <a:uLnTx/>
                <a:uFillTx/>
                <a:latin typeface="+mn-lt"/>
                <a:ea typeface="+mn-ea"/>
                <a:cs typeface="+mn-cs"/>
              </a:rPr>
              <a:t>Satisfaction:</a:t>
            </a: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r>
              <a:rPr lang="en-US" i="0" kern="0" dirty="0" smtClean="0">
                <a:solidFill>
                  <a:srgbClr val="C00000"/>
                </a:solidFill>
                <a:latin typeface="+mn-lt"/>
                <a:ea typeface="+mn-ea"/>
              </a:rPr>
              <a:t>MBT</a:t>
            </a:r>
            <a:r>
              <a:rPr lang="en-US" i="0" kern="0" dirty="0" smtClean="0">
                <a:solidFill>
                  <a:srgbClr val="036A66"/>
                </a:solidFill>
                <a:latin typeface="+mn-lt"/>
                <a:ea typeface="+mn-ea"/>
              </a:rPr>
              <a:t>: sufficient confidence in correctness of SUT</a:t>
            </a:r>
          </a:p>
          <a:p>
            <a:pPr marL="342900" marR="0" lvl="0" indent="-34290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dirty="0" smtClean="0">
                <a:ln>
                  <a:noFill/>
                </a:ln>
                <a:solidFill>
                  <a:srgbClr val="C00000"/>
                </a:solidFill>
                <a:effectLst/>
                <a:uLnTx/>
                <a:uFillTx/>
                <a:latin typeface="+mn-lt"/>
                <a:ea typeface="+mn-ea"/>
                <a:cs typeface="+mn-cs"/>
              </a:rPr>
              <a:t>TBM</a:t>
            </a:r>
            <a:r>
              <a:rPr kumimoji="0" lang="en-US" sz="1800" b="0" i="0" u="none" strike="noStrike" kern="0" cap="none" spc="0" normalizeH="0" baseline="0" noProof="0" dirty="0" smtClean="0">
                <a:ln>
                  <a:noFill/>
                </a:ln>
                <a:solidFill>
                  <a:srgbClr val="036A66"/>
                </a:solidFill>
                <a:effectLst/>
                <a:uLnTx/>
                <a:uFillTx/>
                <a:latin typeface="+mn-lt"/>
                <a:ea typeface="+mn-ea"/>
                <a:cs typeface="+mn-cs"/>
              </a:rPr>
              <a:t>: sufficient confidence in preciseness</a:t>
            </a:r>
            <a:r>
              <a:rPr kumimoji="0" lang="en-US" sz="1800" b="0" i="0" u="none" strike="noStrike" kern="0" cap="none" spc="0" normalizeH="0" noProof="0" dirty="0" smtClean="0">
                <a:ln>
                  <a:noFill/>
                </a:ln>
                <a:solidFill>
                  <a:srgbClr val="036A66"/>
                </a:solidFill>
                <a:effectLst/>
                <a:uLnTx/>
                <a:uFillTx/>
                <a:latin typeface="+mn-lt"/>
                <a:ea typeface="+mn-ea"/>
                <a:cs typeface="+mn-cs"/>
              </a:rPr>
              <a:t> of model</a:t>
            </a:r>
            <a:endParaRPr kumimoji="0" lang="en-US" sz="2400" b="1" i="0" u="none" strike="noStrike" kern="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309045" y="855865"/>
            <a:ext cx="7412165" cy="4301361"/>
            <a:chOff x="347450" y="855865"/>
            <a:chExt cx="7412165" cy="4301361"/>
          </a:xfrm>
        </p:grpSpPr>
        <p:sp>
          <p:nvSpPr>
            <p:cNvPr id="89" name="TextBox 88"/>
            <p:cNvSpPr txBox="1"/>
            <p:nvPr/>
          </p:nvSpPr>
          <p:spPr>
            <a:xfrm>
              <a:off x="5301695" y="855865"/>
              <a:ext cx="384050" cy="461665"/>
            </a:xfrm>
            <a:prstGeom prst="rect">
              <a:avLst/>
            </a:prstGeom>
            <a:noFill/>
          </p:spPr>
          <p:txBody>
            <a:bodyPr wrap="square" rtlCol="0">
              <a:spAutoFit/>
            </a:bodyPr>
            <a:lstStyle/>
            <a:p>
              <a:r>
                <a:rPr lang="en-US" sz="2400" b="1" i="0" dirty="0" smtClean="0">
                  <a:solidFill>
                    <a:srgbClr val="0070C0"/>
                  </a:solidFill>
                  <a:latin typeface="+mn-lt"/>
                  <a:sym typeface="Symbol"/>
                </a:rPr>
                <a:t></a:t>
              </a:r>
              <a:endParaRPr lang="en-US" sz="2400" b="1" i="0" dirty="0">
                <a:solidFill>
                  <a:srgbClr val="0070C0"/>
                </a:solidFill>
                <a:latin typeface="+mn-lt"/>
              </a:endParaRPr>
            </a:p>
          </p:txBody>
        </p:sp>
        <p:grpSp>
          <p:nvGrpSpPr>
            <p:cNvPr id="112" name="Group 111"/>
            <p:cNvGrpSpPr/>
            <p:nvPr/>
          </p:nvGrpSpPr>
          <p:grpSpPr>
            <a:xfrm>
              <a:off x="347450" y="1124700"/>
              <a:ext cx="7412165" cy="4032526"/>
              <a:chOff x="347450" y="1124700"/>
              <a:chExt cx="7412165" cy="4032526"/>
            </a:xfrm>
          </p:grpSpPr>
          <p:cxnSp>
            <p:nvCxnSpPr>
              <p:cNvPr id="86" name="Straight Connector 85"/>
              <p:cNvCxnSpPr>
                <a:stCxn id="76" idx="2"/>
              </p:cNvCxnSpPr>
              <p:nvPr/>
            </p:nvCxnSpPr>
            <p:spPr bwMode="auto">
              <a:xfrm rot="10800000" flipV="1">
                <a:off x="1307576" y="1220713"/>
                <a:ext cx="3802095" cy="3782892"/>
              </a:xfrm>
              <a:prstGeom prst="line">
                <a:avLst/>
              </a:prstGeom>
              <a:solidFill>
                <a:schemeClr val="accent1"/>
              </a:solidFill>
              <a:ln w="12700" cap="sq" cmpd="sng" algn="ctr">
                <a:solidFill>
                  <a:schemeClr val="tx1"/>
                </a:solidFill>
                <a:prstDash val="solid"/>
                <a:round/>
                <a:headEnd type="none" w="sm" len="sm"/>
                <a:tailEnd type="none" w="sm" len="sm"/>
              </a:ln>
              <a:effectLst/>
            </p:spPr>
          </p:cxnSp>
          <p:grpSp>
            <p:nvGrpSpPr>
              <p:cNvPr id="59" name="Group 184"/>
              <p:cNvGrpSpPr/>
              <p:nvPr/>
            </p:nvGrpSpPr>
            <p:grpSpPr>
              <a:xfrm>
                <a:off x="347450" y="2084825"/>
                <a:ext cx="1766630" cy="1757029"/>
                <a:chOff x="6645870" y="1854395"/>
                <a:chExt cx="1766630" cy="1757029"/>
              </a:xfrm>
            </p:grpSpPr>
            <p:sp>
              <p:nvSpPr>
                <p:cNvPr id="60" name="Oval 59"/>
                <p:cNvSpPr/>
                <p:nvPr/>
              </p:nvSpPr>
              <p:spPr bwMode="auto">
                <a:xfrm>
                  <a:off x="6914705" y="3352190"/>
                  <a:ext cx="230430" cy="259234"/>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rgbClr val="118548"/>
                    </a:solidFill>
                    <a:effectLst/>
                    <a:latin typeface="Times New Roman" pitchFamily="18" charset="0"/>
                  </a:endParaRPr>
                </a:p>
              </p:txBody>
            </p:sp>
            <p:sp>
              <p:nvSpPr>
                <p:cNvPr id="61" name="Oval 60"/>
                <p:cNvSpPr/>
                <p:nvPr/>
              </p:nvSpPr>
              <p:spPr bwMode="auto">
                <a:xfrm>
                  <a:off x="7337160" y="2161635"/>
                  <a:ext cx="230430" cy="259234"/>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rgbClr val="118548"/>
                    </a:solidFill>
                    <a:effectLst/>
                    <a:latin typeface="Times New Roman" pitchFamily="18" charset="0"/>
                  </a:endParaRPr>
                </a:p>
              </p:txBody>
            </p:sp>
            <p:cxnSp>
              <p:nvCxnSpPr>
                <p:cNvPr id="63" name="Shape 13"/>
                <p:cNvCxnSpPr>
                  <a:stCxn id="60" idx="2"/>
                  <a:endCxn id="61" idx="2"/>
                </p:cNvCxnSpPr>
                <p:nvPr/>
              </p:nvCxnSpPr>
              <p:spPr bwMode="auto">
                <a:xfrm rot="10800000" flipH="1">
                  <a:off x="6914704" y="2291253"/>
                  <a:ext cx="422455" cy="1190555"/>
                </a:xfrm>
                <a:prstGeom prst="curvedConnector3">
                  <a:avLst>
                    <a:gd name="adj1" fmla="val -54112"/>
                  </a:avLst>
                </a:prstGeom>
                <a:solidFill>
                  <a:schemeClr val="accent1"/>
                </a:solidFill>
                <a:ln w="31750" cap="sq" cmpd="sng" algn="ctr">
                  <a:solidFill>
                    <a:srgbClr val="FF0000"/>
                  </a:solidFill>
                  <a:prstDash val="solid"/>
                  <a:round/>
                  <a:headEnd type="none" w="sm" len="sm"/>
                  <a:tailEnd type="arrow"/>
                </a:ln>
                <a:effectLst/>
              </p:spPr>
            </p:cxnSp>
            <p:cxnSp>
              <p:nvCxnSpPr>
                <p:cNvPr id="64" name="Curved Connector 68"/>
                <p:cNvCxnSpPr>
                  <a:stCxn id="61" idx="5"/>
                  <a:endCxn id="61" idx="7"/>
                </p:cNvCxnSpPr>
                <p:nvPr/>
              </p:nvCxnSpPr>
              <p:spPr bwMode="auto">
                <a:xfrm rot="5400000" flipH="1">
                  <a:off x="7442191" y="2291252"/>
                  <a:ext cx="183306" cy="1588"/>
                </a:xfrm>
                <a:prstGeom prst="curvedConnector5">
                  <a:avLst>
                    <a:gd name="adj1" fmla="val -124710"/>
                    <a:gd name="adj2" fmla="val -50658328"/>
                    <a:gd name="adj3" fmla="val 287065"/>
                  </a:avLst>
                </a:prstGeom>
                <a:solidFill>
                  <a:schemeClr val="accent1"/>
                </a:solidFill>
                <a:ln w="31750" cap="sq" cmpd="sng" algn="ctr">
                  <a:solidFill>
                    <a:srgbClr val="FF0000"/>
                  </a:solidFill>
                  <a:prstDash val="solid"/>
                  <a:round/>
                  <a:headEnd type="none" w="sm" len="sm"/>
                  <a:tailEnd type="arrow"/>
                </a:ln>
                <a:effectLst/>
              </p:spPr>
            </p:cxnSp>
            <p:sp>
              <p:nvSpPr>
                <p:cNvPr id="65" name="TextBox 64"/>
                <p:cNvSpPr txBox="1"/>
                <p:nvPr/>
              </p:nvSpPr>
              <p:spPr>
                <a:xfrm>
                  <a:off x="6645870" y="2660900"/>
                  <a:ext cx="729695" cy="461665"/>
                </a:xfrm>
                <a:prstGeom prst="rect">
                  <a:avLst/>
                </a:prstGeom>
                <a:noFill/>
              </p:spPr>
              <p:txBody>
                <a:bodyPr wrap="square" rtlCol="0">
                  <a:spAutoFit/>
                </a:bodyPr>
                <a:lstStyle/>
                <a:p>
                  <a:r>
                    <a:rPr lang="en-US" sz="2400" b="1" dirty="0" smtClean="0">
                      <a:solidFill>
                        <a:srgbClr val="118548"/>
                      </a:solidFill>
                      <a:latin typeface="+mn-lt"/>
                    </a:rPr>
                    <a:t>L</a:t>
                  </a:r>
                  <a:r>
                    <a:rPr lang="en-US" sz="2800" b="1" baseline="-12000" dirty="0" smtClean="0">
                      <a:solidFill>
                        <a:srgbClr val="118548"/>
                      </a:solidFill>
                      <a:latin typeface="+mn-lt"/>
                    </a:rPr>
                    <a:t>I</a:t>
                  </a:r>
                  <a:r>
                    <a:rPr lang="en-US" sz="2400" b="1" dirty="0" smtClean="0">
                      <a:solidFill>
                        <a:srgbClr val="118548"/>
                      </a:solidFill>
                      <a:latin typeface="+mn-lt"/>
                    </a:rPr>
                    <a:t> ?</a:t>
                  </a:r>
                  <a:endParaRPr lang="en-US" sz="2400" b="1" dirty="0">
                    <a:solidFill>
                      <a:srgbClr val="118548"/>
                    </a:solidFill>
                    <a:latin typeface="+mn-lt"/>
                  </a:endParaRPr>
                </a:p>
              </p:txBody>
            </p:sp>
            <p:cxnSp>
              <p:nvCxnSpPr>
                <p:cNvPr id="66" name="Shape 65"/>
                <p:cNvCxnSpPr>
                  <a:endCxn id="61" idx="1"/>
                </p:cNvCxnSpPr>
                <p:nvPr/>
              </p:nvCxnSpPr>
              <p:spPr bwMode="auto">
                <a:xfrm>
                  <a:off x="6914705" y="1854395"/>
                  <a:ext cx="456201" cy="345204"/>
                </a:xfrm>
                <a:prstGeom prst="curvedConnector2">
                  <a:avLst/>
                </a:prstGeom>
                <a:solidFill>
                  <a:schemeClr val="accent1"/>
                </a:solidFill>
                <a:ln w="25400" cap="sq" cmpd="sng" algn="ctr">
                  <a:solidFill>
                    <a:srgbClr val="FF0000"/>
                  </a:solidFill>
                  <a:prstDash val="solid"/>
                  <a:round/>
                  <a:headEnd type="none" w="sm" len="sm"/>
                  <a:tailEnd type="arrow"/>
                </a:ln>
                <a:effectLst/>
              </p:spPr>
            </p:cxnSp>
            <p:sp>
              <p:nvSpPr>
                <p:cNvPr id="67" name="TextBox 66"/>
                <p:cNvSpPr txBox="1"/>
                <p:nvPr/>
              </p:nvSpPr>
              <p:spPr>
                <a:xfrm>
                  <a:off x="7682805" y="2008015"/>
                  <a:ext cx="729695" cy="461665"/>
                </a:xfrm>
                <a:prstGeom prst="rect">
                  <a:avLst/>
                </a:prstGeom>
                <a:noFill/>
              </p:spPr>
              <p:txBody>
                <a:bodyPr wrap="square" rtlCol="0">
                  <a:spAutoFit/>
                </a:bodyPr>
                <a:lstStyle/>
                <a:p>
                  <a:r>
                    <a:rPr lang="en-US" sz="2400" b="1" dirty="0" smtClean="0">
                      <a:solidFill>
                        <a:srgbClr val="118548"/>
                      </a:solidFill>
                      <a:latin typeface="+mn-lt"/>
                    </a:rPr>
                    <a:t>L</a:t>
                  </a:r>
                  <a:r>
                    <a:rPr lang="en-US" sz="2800" b="1" baseline="-12000" dirty="0" smtClean="0">
                      <a:solidFill>
                        <a:srgbClr val="118548"/>
                      </a:solidFill>
                      <a:latin typeface="+mn-lt"/>
                    </a:rPr>
                    <a:t>u </a:t>
                  </a:r>
                  <a:r>
                    <a:rPr lang="en-US" sz="2400" b="1" dirty="0" smtClean="0">
                      <a:solidFill>
                        <a:srgbClr val="118548"/>
                      </a:solidFill>
                      <a:latin typeface="+mn-lt"/>
                    </a:rPr>
                    <a:t>!</a:t>
                  </a:r>
                  <a:endParaRPr lang="en-US" sz="2400" b="1" dirty="0">
                    <a:solidFill>
                      <a:srgbClr val="118548"/>
                    </a:solidFill>
                    <a:latin typeface="+mn-lt"/>
                  </a:endParaRPr>
                </a:p>
              </p:txBody>
            </p:sp>
            <p:cxnSp>
              <p:nvCxnSpPr>
                <p:cNvPr id="68" name="Shape 67"/>
                <p:cNvCxnSpPr>
                  <a:stCxn id="61" idx="4"/>
                  <a:endCxn id="60" idx="6"/>
                </p:cNvCxnSpPr>
                <p:nvPr/>
              </p:nvCxnSpPr>
              <p:spPr bwMode="auto">
                <a:xfrm rot="5400000">
                  <a:off x="6768286" y="2797718"/>
                  <a:ext cx="1060938" cy="307240"/>
                </a:xfrm>
                <a:prstGeom prst="curvedConnector2">
                  <a:avLst/>
                </a:prstGeom>
                <a:solidFill>
                  <a:schemeClr val="accent1"/>
                </a:solidFill>
                <a:ln w="31750" cap="sq" cmpd="sng" algn="ctr">
                  <a:solidFill>
                    <a:srgbClr val="FF0000"/>
                  </a:solidFill>
                  <a:prstDash val="solid"/>
                  <a:round/>
                  <a:headEnd type="none" w="sm" len="sm"/>
                  <a:tailEnd type="arrow"/>
                </a:ln>
                <a:effectLst/>
              </p:spPr>
            </p:cxnSp>
            <p:sp>
              <p:nvSpPr>
                <p:cNvPr id="69" name="TextBox 68"/>
                <p:cNvSpPr txBox="1"/>
                <p:nvPr/>
              </p:nvSpPr>
              <p:spPr>
                <a:xfrm>
                  <a:off x="7375565" y="2737710"/>
                  <a:ext cx="576075" cy="523220"/>
                </a:xfrm>
                <a:prstGeom prst="rect">
                  <a:avLst/>
                </a:prstGeom>
                <a:noFill/>
              </p:spPr>
              <p:txBody>
                <a:bodyPr wrap="square" rtlCol="0">
                  <a:spAutoFit/>
                </a:bodyPr>
                <a:lstStyle/>
                <a:p>
                  <a:r>
                    <a:rPr lang="en-US" sz="2800" b="1" i="0" dirty="0" smtClean="0">
                      <a:solidFill>
                        <a:srgbClr val="118548"/>
                      </a:solidFill>
                      <a:latin typeface="+mn-lt"/>
                      <a:sym typeface="Symbol"/>
                    </a:rPr>
                    <a:t></a:t>
                  </a:r>
                  <a:endParaRPr lang="en-US" sz="2000" b="1" dirty="0">
                    <a:solidFill>
                      <a:srgbClr val="118548"/>
                    </a:solidFill>
                    <a:latin typeface="+mn-lt"/>
                  </a:endParaRPr>
                </a:p>
              </p:txBody>
            </p:sp>
          </p:grpSp>
          <p:sp>
            <p:nvSpPr>
              <p:cNvPr id="70" name="TextBox 69"/>
              <p:cNvSpPr txBox="1"/>
              <p:nvPr/>
            </p:nvSpPr>
            <p:spPr>
              <a:xfrm>
                <a:off x="424260" y="1585560"/>
                <a:ext cx="1032655" cy="461665"/>
              </a:xfrm>
              <a:prstGeom prst="rect">
                <a:avLst/>
              </a:prstGeom>
              <a:noFill/>
            </p:spPr>
            <p:txBody>
              <a:bodyPr wrap="none" rtlCol="0">
                <a:spAutoFit/>
              </a:bodyPr>
              <a:lstStyle/>
              <a:p>
                <a:r>
                  <a:rPr lang="en-US" i="0" dirty="0" smtClean="0">
                    <a:solidFill>
                      <a:srgbClr val="0070C0"/>
                    </a:solidFill>
                    <a:latin typeface="+mn-lt"/>
                  </a:rPr>
                  <a:t>chaos </a:t>
                </a:r>
                <a:r>
                  <a:rPr lang="en-US" sz="2400" b="1" i="0" dirty="0" smtClean="0">
                    <a:solidFill>
                      <a:srgbClr val="0070C0"/>
                    </a:solidFill>
                    <a:latin typeface="+mn-lt"/>
                    <a:sym typeface="Symbol"/>
                  </a:rPr>
                  <a:t></a:t>
                </a:r>
                <a:endParaRPr lang="en-US" sz="2400" b="1" i="0" dirty="0">
                  <a:solidFill>
                    <a:srgbClr val="0070C0"/>
                  </a:solidFill>
                  <a:latin typeface="+mn-lt"/>
                </a:endParaRPr>
              </a:p>
            </p:txBody>
          </p:sp>
          <p:sp>
            <p:nvSpPr>
              <p:cNvPr id="76" name="Oval 75"/>
              <p:cNvSpPr/>
              <p:nvPr/>
            </p:nvSpPr>
            <p:spPr bwMode="auto">
              <a:xfrm>
                <a:off x="5109670" y="1124700"/>
                <a:ext cx="192025" cy="192025"/>
              </a:xfrm>
              <a:prstGeom prst="ellipse">
                <a:avLst/>
              </a:prstGeom>
              <a:solidFill>
                <a:srgbClr val="B4DFF0"/>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solidFill>
                    <a:schemeClr val="tx1"/>
                  </a:solidFill>
                  <a:effectLst/>
                </a:endParaRPr>
              </a:p>
            </p:txBody>
          </p:sp>
          <p:cxnSp>
            <p:nvCxnSpPr>
              <p:cNvPr id="88" name="Straight Connector 87"/>
              <p:cNvCxnSpPr>
                <a:stCxn id="76" idx="5"/>
              </p:cNvCxnSpPr>
              <p:nvPr/>
            </p:nvCxnSpPr>
            <p:spPr bwMode="auto">
              <a:xfrm rot="16200000" flipH="1">
                <a:off x="4582283" y="1979894"/>
                <a:ext cx="3868623" cy="2486041"/>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77" name="Straight Arrow Connector 76"/>
              <p:cNvCxnSpPr>
                <a:stCxn id="76" idx="4"/>
                <a:endCxn id="8" idx="0"/>
              </p:cNvCxnSpPr>
              <p:nvPr/>
            </p:nvCxnSpPr>
            <p:spPr bwMode="auto">
              <a:xfrm rot="5400000">
                <a:off x="4821633" y="1623965"/>
                <a:ext cx="691290" cy="76810"/>
              </a:xfrm>
              <a:prstGeom prst="straightConnector1">
                <a:avLst/>
              </a:prstGeom>
              <a:solidFill>
                <a:schemeClr val="accent1"/>
              </a:solidFill>
              <a:ln w="25400" cap="sq" cmpd="sng" algn="ctr">
                <a:solidFill>
                  <a:schemeClr val="tx1"/>
                </a:solidFill>
                <a:prstDash val="sysDot"/>
                <a:round/>
                <a:headEnd type="none" w="sm" len="sm"/>
                <a:tailEnd type="arrow"/>
              </a:ln>
              <a:effectLst/>
            </p:spPr>
          </p:cxnSp>
        </p:grpSp>
      </p:grpSp>
      <p:sp>
        <p:nvSpPr>
          <p:cNvPr id="2" name="Title 1"/>
          <p:cNvSpPr>
            <a:spLocks noGrp="1"/>
          </p:cNvSpPr>
          <p:nvPr>
            <p:ph type="title"/>
          </p:nvPr>
        </p:nvSpPr>
        <p:spPr/>
        <p:txBody>
          <a:bodyPr/>
          <a:lstStyle/>
          <a:p>
            <a:r>
              <a:rPr lang="en-US" dirty="0" smtClean="0"/>
              <a:t>Learning:  Precision</a:t>
            </a:r>
            <a:endParaRPr lang="en-US" dirty="0"/>
          </a:p>
        </p:txBody>
      </p:sp>
      <p:sp>
        <p:nvSpPr>
          <p:cNvPr id="4" name="Slide Number Placeholder 3"/>
          <p:cNvSpPr>
            <a:spLocks noGrp="1"/>
          </p:cNvSpPr>
          <p:nvPr>
            <p:ph type="sldNum" sz="quarter" idx="10"/>
          </p:nvPr>
        </p:nvSpPr>
        <p:spPr/>
        <p:txBody>
          <a:bodyPr/>
          <a:lstStyle/>
          <a:p>
            <a:r>
              <a:rPr lang="en-US" smtClean="0"/>
              <a:t>   </a:t>
            </a:r>
            <a:fld id="{3B030DB6-B95F-4F15-B179-ED7DA24EE6E0}" type="slidenum">
              <a:rPr lang="en-US" smtClean="0"/>
              <a:pPr/>
              <a:t>76</a:t>
            </a:fld>
            <a:endParaRPr lang="en-US"/>
          </a:p>
        </p:txBody>
      </p:sp>
      <p:sp>
        <p:nvSpPr>
          <p:cNvPr id="51" name="TextBox 50"/>
          <p:cNvSpPr txBox="1"/>
          <p:nvPr/>
        </p:nvSpPr>
        <p:spPr>
          <a:xfrm>
            <a:off x="6625362" y="779055"/>
            <a:ext cx="2518638" cy="2200602"/>
          </a:xfrm>
          <a:prstGeom prst="rect">
            <a:avLst/>
          </a:prstGeom>
          <a:noFill/>
        </p:spPr>
        <p:txBody>
          <a:bodyPr wrap="none" rtlCol="0">
            <a:spAutoFit/>
          </a:bodyPr>
          <a:lstStyle/>
          <a:p>
            <a:pPr>
              <a:lnSpc>
                <a:spcPct val="150000"/>
              </a:lnSpc>
            </a:pPr>
            <a:r>
              <a:rPr lang="en-US" i="0" dirty="0" smtClean="0">
                <a:solidFill>
                  <a:srgbClr val="036A66"/>
                </a:solidFill>
                <a:latin typeface="+mn-lt"/>
              </a:rPr>
              <a:t>measure for</a:t>
            </a:r>
          </a:p>
          <a:p>
            <a:r>
              <a:rPr lang="en-US" i="0" dirty="0" smtClean="0">
                <a:solidFill>
                  <a:srgbClr val="036A66"/>
                </a:solidFill>
                <a:latin typeface="+mn-lt"/>
              </a:rPr>
              <a:t>learning precision:</a:t>
            </a:r>
          </a:p>
          <a:p>
            <a:r>
              <a:rPr lang="en-US" i="0" dirty="0" smtClean="0">
                <a:solidFill>
                  <a:srgbClr val="036A66"/>
                </a:solidFill>
                <a:latin typeface="+mn-lt"/>
              </a:rPr>
              <a:t>(</a:t>
            </a:r>
            <a:r>
              <a:rPr lang="en-US" i="0" dirty="0" smtClean="0">
                <a:solidFill>
                  <a:srgbClr val="C00000"/>
                </a:solidFill>
                <a:latin typeface="+mn-lt"/>
              </a:rPr>
              <a:t> A</a:t>
            </a:r>
            <a:r>
              <a:rPr lang="en-US" i="0" dirty="0" smtClean="0">
                <a:solidFill>
                  <a:srgbClr val="036A66"/>
                </a:solidFill>
                <a:latin typeface="+mn-lt"/>
              </a:rPr>
              <a:t> \ </a:t>
            </a:r>
            <a:r>
              <a:rPr lang="en-US" i="0" dirty="0" smtClean="0">
                <a:solidFill>
                  <a:srgbClr val="C00000"/>
                </a:solidFill>
                <a:latin typeface="+mn-lt"/>
              </a:rPr>
              <a:t>B </a:t>
            </a:r>
            <a:r>
              <a:rPr lang="en-US" i="0" dirty="0" smtClean="0">
                <a:solidFill>
                  <a:srgbClr val="036A66"/>
                </a:solidFill>
                <a:latin typeface="+mn-lt"/>
              </a:rPr>
              <a:t>)</a:t>
            </a:r>
            <a:r>
              <a:rPr lang="en-US" i="0" dirty="0" smtClean="0">
                <a:solidFill>
                  <a:srgbClr val="C00000"/>
                </a:solidFill>
                <a:latin typeface="+mn-lt"/>
              </a:rPr>
              <a:t> </a:t>
            </a:r>
            <a:r>
              <a:rPr lang="en-US" i="0" dirty="0" smtClean="0">
                <a:solidFill>
                  <a:srgbClr val="036A66"/>
                </a:solidFill>
                <a:latin typeface="+mn-lt"/>
              </a:rPr>
              <a:t>/</a:t>
            </a:r>
            <a:r>
              <a:rPr lang="en-US" i="0" dirty="0" smtClean="0">
                <a:solidFill>
                  <a:srgbClr val="C00000"/>
                </a:solidFill>
                <a:latin typeface="+mn-lt"/>
              </a:rPr>
              <a:t> A</a:t>
            </a:r>
          </a:p>
          <a:p>
            <a:endParaRPr lang="en-US" i="0" dirty="0" smtClean="0">
              <a:solidFill>
                <a:srgbClr val="C00000"/>
              </a:solidFill>
              <a:latin typeface="+mn-lt"/>
            </a:endParaRPr>
          </a:p>
          <a:p>
            <a:r>
              <a:rPr lang="en-US" b="1" i="0" dirty="0" smtClean="0">
                <a:solidFill>
                  <a:srgbClr val="C00000"/>
                </a:solidFill>
                <a:latin typeface="+mn-lt"/>
              </a:rPr>
              <a:t>S : </a:t>
            </a:r>
            <a:r>
              <a:rPr lang="en-US" i="0" dirty="0" smtClean="0">
                <a:solidFill>
                  <a:srgbClr val="036A66"/>
                </a:solidFill>
                <a:latin typeface="+mn-lt"/>
              </a:rPr>
              <a:t>precise, expensive</a:t>
            </a:r>
          </a:p>
          <a:p>
            <a:r>
              <a:rPr lang="en-US" sz="2000" b="1" i="0" dirty="0" smtClean="0">
                <a:solidFill>
                  <a:srgbClr val="0070C0"/>
                </a:solidFill>
                <a:latin typeface="+mn-lt"/>
                <a:sym typeface="Symbol"/>
              </a:rPr>
              <a:t> </a:t>
            </a:r>
            <a:r>
              <a:rPr lang="en-US" b="1" i="0" dirty="0" smtClean="0">
                <a:solidFill>
                  <a:srgbClr val="0070C0"/>
                </a:solidFill>
                <a:latin typeface="+mn-lt"/>
                <a:sym typeface="Symbol"/>
              </a:rPr>
              <a:t>:</a:t>
            </a:r>
            <a:r>
              <a:rPr lang="en-US" sz="2000" b="1" i="0" dirty="0" smtClean="0">
                <a:solidFill>
                  <a:srgbClr val="0070C0"/>
                </a:solidFill>
                <a:latin typeface="+mn-lt"/>
                <a:sym typeface="Symbol"/>
              </a:rPr>
              <a:t> </a:t>
            </a:r>
            <a:r>
              <a:rPr lang="en-US" i="0" dirty="0" smtClean="0">
                <a:solidFill>
                  <a:srgbClr val="036A66"/>
                </a:solidFill>
                <a:latin typeface="+mn-lt"/>
              </a:rPr>
              <a:t>not precise, cheap</a:t>
            </a:r>
            <a:endParaRPr lang="en-US" b="1" i="0" dirty="0" smtClean="0">
              <a:solidFill>
                <a:srgbClr val="C00000"/>
              </a:solidFill>
              <a:latin typeface="+mn-lt"/>
            </a:endParaRPr>
          </a:p>
          <a:p>
            <a:endParaRPr lang="en-US" i="0" dirty="0" smtClean="0">
              <a:solidFill>
                <a:srgbClr val="036A66"/>
              </a:solidFill>
              <a:latin typeface="+mn-lt"/>
            </a:endParaRPr>
          </a:p>
        </p:txBody>
      </p:sp>
      <p:grpSp>
        <p:nvGrpSpPr>
          <p:cNvPr id="111" name="Group 110"/>
          <p:cNvGrpSpPr/>
          <p:nvPr/>
        </p:nvGrpSpPr>
        <p:grpSpPr>
          <a:xfrm>
            <a:off x="1153955" y="4158695"/>
            <a:ext cx="7617359" cy="2381110"/>
            <a:chOff x="1153955" y="4158695"/>
            <a:chExt cx="7617359" cy="2381110"/>
          </a:xfrm>
        </p:grpSpPr>
        <p:grpSp>
          <p:nvGrpSpPr>
            <p:cNvPr id="97" name="Group 96"/>
            <p:cNvGrpSpPr/>
            <p:nvPr/>
          </p:nvGrpSpPr>
          <p:grpSpPr>
            <a:xfrm>
              <a:off x="1153955" y="4158695"/>
              <a:ext cx="7617359" cy="2381110"/>
              <a:chOff x="1153955" y="4158695"/>
              <a:chExt cx="7617359" cy="2381110"/>
            </a:xfrm>
          </p:grpSpPr>
          <p:sp>
            <p:nvSpPr>
              <p:cNvPr id="40" name="TextBox 39"/>
              <p:cNvSpPr txBox="1"/>
              <p:nvPr/>
            </p:nvSpPr>
            <p:spPr>
              <a:xfrm>
                <a:off x="6906701" y="6103267"/>
                <a:ext cx="1864613" cy="369332"/>
              </a:xfrm>
              <a:prstGeom prst="rect">
                <a:avLst/>
              </a:prstGeom>
              <a:noFill/>
            </p:spPr>
            <p:txBody>
              <a:bodyPr wrap="none" rtlCol="0">
                <a:spAutoFit/>
              </a:bodyPr>
              <a:lstStyle/>
              <a:p>
                <a:r>
                  <a:rPr lang="en-US" dirty="0" smtClean="0">
                    <a:latin typeface="+mn-lt"/>
                  </a:rPr>
                  <a:t>implementations</a:t>
                </a:r>
                <a:endParaRPr lang="en-US" dirty="0">
                  <a:latin typeface="+mn-lt"/>
                </a:endParaRPr>
              </a:p>
            </p:txBody>
          </p:sp>
          <p:sp>
            <p:nvSpPr>
              <p:cNvPr id="5" name="Oval 4"/>
              <p:cNvSpPr/>
              <p:nvPr/>
            </p:nvSpPr>
            <p:spPr bwMode="auto">
              <a:xfrm>
                <a:off x="1153955" y="4158695"/>
                <a:ext cx="6607883" cy="2381110"/>
              </a:xfrm>
              <a:prstGeom prst="ellipse">
                <a:avLst/>
              </a:prstGeom>
              <a:solidFill>
                <a:srgbClr val="B4DFF0"/>
              </a:solidFill>
              <a:ln>
                <a:no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800" dirty="0" smtClean="0">
                  <a:solidFill>
                    <a:schemeClr val="tx1"/>
                  </a:solidFill>
                </a:endParaRPr>
              </a:p>
            </p:txBody>
          </p:sp>
        </p:grpSp>
        <p:sp>
          <p:nvSpPr>
            <p:cNvPr id="57" name="TextBox 56"/>
            <p:cNvSpPr txBox="1"/>
            <p:nvPr/>
          </p:nvSpPr>
          <p:spPr>
            <a:xfrm>
              <a:off x="2037270" y="5464465"/>
              <a:ext cx="389850" cy="738664"/>
            </a:xfrm>
            <a:prstGeom prst="rect">
              <a:avLst/>
            </a:prstGeom>
            <a:noFill/>
          </p:spPr>
          <p:txBody>
            <a:bodyPr wrap="none" rtlCol="0">
              <a:spAutoFit/>
            </a:bodyPr>
            <a:lstStyle/>
            <a:p>
              <a:pPr lvl="0"/>
              <a:r>
                <a:rPr kumimoji="1" lang="en-US" sz="2400" dirty="0" smtClean="0">
                  <a:solidFill>
                    <a:srgbClr val="000066"/>
                  </a:solidFill>
                  <a:latin typeface="Arial"/>
                  <a:ea typeface="+mn-ea"/>
                </a:rPr>
                <a:t>A</a:t>
              </a:r>
              <a:endParaRPr kumimoji="1" lang="en-US" sz="2400" baseline="-10000" dirty="0" smtClean="0">
                <a:solidFill>
                  <a:srgbClr val="000066"/>
                </a:solidFill>
                <a:latin typeface="Arial"/>
                <a:ea typeface="+mn-ea"/>
                <a:cs typeface="+mn-cs"/>
              </a:endParaRPr>
            </a:p>
            <a:p>
              <a:endParaRPr lang="en-US" dirty="0">
                <a:solidFill>
                  <a:srgbClr val="000066"/>
                </a:solidFill>
              </a:endParaRPr>
            </a:p>
          </p:txBody>
        </p:sp>
      </p:grpSp>
      <p:grpSp>
        <p:nvGrpSpPr>
          <p:cNvPr id="107" name="Group 106"/>
          <p:cNvGrpSpPr/>
          <p:nvPr/>
        </p:nvGrpSpPr>
        <p:grpSpPr>
          <a:xfrm>
            <a:off x="2997394" y="1854395"/>
            <a:ext cx="3187615" cy="4224550"/>
            <a:chOff x="2997394" y="1854395"/>
            <a:chExt cx="3187615" cy="4224550"/>
          </a:xfrm>
        </p:grpSpPr>
        <p:cxnSp>
          <p:nvCxnSpPr>
            <p:cNvPr id="37" name="Straight Arrow Connector 36"/>
            <p:cNvCxnSpPr>
              <a:stCxn id="8" idx="4"/>
              <a:endCxn id="7" idx="0"/>
            </p:cNvCxnSpPr>
            <p:nvPr/>
          </p:nvCxnSpPr>
          <p:spPr bwMode="auto">
            <a:xfrm rot="5400000">
              <a:off x="4706419" y="2584090"/>
              <a:ext cx="806505" cy="38405"/>
            </a:xfrm>
            <a:prstGeom prst="straightConnector1">
              <a:avLst/>
            </a:prstGeom>
            <a:solidFill>
              <a:schemeClr val="accent1"/>
            </a:solidFill>
            <a:ln w="25400" cap="sq" cmpd="sng" algn="ctr">
              <a:solidFill>
                <a:schemeClr val="tx1"/>
              </a:solidFill>
              <a:prstDash val="sysDot"/>
              <a:round/>
              <a:headEnd type="none" w="sm" len="sm"/>
              <a:tailEnd type="arrow"/>
            </a:ln>
            <a:effectLst/>
          </p:spPr>
        </p:cxnSp>
        <p:sp>
          <p:nvSpPr>
            <p:cNvPr id="19" name="Oval 18"/>
            <p:cNvSpPr/>
            <p:nvPr/>
          </p:nvSpPr>
          <p:spPr bwMode="auto">
            <a:xfrm>
              <a:off x="2997394" y="4657960"/>
              <a:ext cx="3187615" cy="1420985"/>
            </a:xfrm>
            <a:prstGeom prst="ellipse">
              <a:avLst/>
            </a:prstGeom>
            <a:solidFill>
              <a:schemeClr val="accent1"/>
            </a:solidFill>
            <a:ln>
              <a:no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400" b="0" u="none" strike="noStrike" cap="none" normalizeH="0" baseline="0" dirty="0" smtClean="0">
                  <a:ln>
                    <a:noFill/>
                  </a:ln>
                  <a:solidFill>
                    <a:schemeClr val="bg1"/>
                  </a:solidFill>
                  <a:effectLst/>
                </a:rPr>
                <a:t> </a:t>
              </a:r>
            </a:p>
            <a:p>
              <a:pPr marL="0" marR="0" indent="0" algn="l" defTabSz="914400" rtl="0" eaLnBrk="1" fontAlgn="base" latinLnBrk="0" hangingPunct="1">
                <a:lnSpc>
                  <a:spcPct val="100000"/>
                </a:lnSpc>
                <a:spcBef>
                  <a:spcPct val="0"/>
                </a:spcBef>
                <a:spcAft>
                  <a:spcPct val="0"/>
                </a:spcAft>
                <a:buClrTx/>
                <a:buSzTx/>
                <a:buFontTx/>
                <a:buNone/>
                <a:tabLst/>
              </a:pPr>
              <a:r>
                <a:rPr kumimoji="1" lang="en-US" sz="2800" b="0" u="none" strike="noStrike" cap="none" normalizeH="0" baseline="-10000" dirty="0" smtClean="0">
                  <a:ln>
                    <a:noFill/>
                  </a:ln>
                  <a:solidFill>
                    <a:schemeClr val="bg1"/>
                  </a:solidFill>
                  <a:effectLst/>
                </a:rPr>
                <a:t>B</a:t>
              </a:r>
            </a:p>
          </p:txBody>
        </p:sp>
        <p:sp>
          <p:nvSpPr>
            <p:cNvPr id="8" name="Oval 7"/>
            <p:cNvSpPr/>
            <p:nvPr/>
          </p:nvSpPr>
          <p:spPr bwMode="auto">
            <a:xfrm>
              <a:off x="5032860" y="2008015"/>
              <a:ext cx="192025" cy="192025"/>
            </a:xfrm>
            <a:prstGeom prst="ellipse">
              <a:avLst/>
            </a:prstGeom>
            <a:solidFill>
              <a:schemeClr val="accent1"/>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solidFill>
                  <a:schemeClr val="tx1"/>
                </a:solidFill>
                <a:effectLst/>
              </a:endParaRPr>
            </a:p>
          </p:txBody>
        </p:sp>
        <p:cxnSp>
          <p:nvCxnSpPr>
            <p:cNvPr id="33" name="Straight Connector 32"/>
            <p:cNvCxnSpPr>
              <a:stCxn id="8" idx="1"/>
            </p:cNvCxnSpPr>
            <p:nvPr/>
          </p:nvCxnSpPr>
          <p:spPr bwMode="auto">
            <a:xfrm rot="16200000" flipH="1" flipV="1">
              <a:off x="2449441" y="2622494"/>
              <a:ext cx="3197899" cy="2025181"/>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5" name="Straight Connector 34"/>
            <p:cNvCxnSpPr>
              <a:stCxn id="8" idx="7"/>
              <a:endCxn id="19" idx="6"/>
            </p:cNvCxnSpPr>
            <p:nvPr/>
          </p:nvCxnSpPr>
          <p:spPr bwMode="auto">
            <a:xfrm rot="16200000" flipH="1">
              <a:off x="4024727" y="3208172"/>
              <a:ext cx="3332317" cy="98824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9" name="TextBox 38"/>
            <p:cNvSpPr txBox="1"/>
            <p:nvPr/>
          </p:nvSpPr>
          <p:spPr>
            <a:xfrm>
              <a:off x="4648810" y="1854395"/>
              <a:ext cx="487634" cy="400110"/>
            </a:xfrm>
            <a:prstGeom prst="rect">
              <a:avLst/>
            </a:prstGeom>
            <a:noFill/>
          </p:spPr>
          <p:txBody>
            <a:bodyPr wrap="none" rtlCol="0">
              <a:spAutoFit/>
            </a:bodyPr>
            <a:lstStyle/>
            <a:p>
              <a:r>
                <a:rPr lang="en-US" sz="2000" b="1" i="0" dirty="0" smtClean="0">
                  <a:solidFill>
                    <a:schemeClr val="accent1"/>
                  </a:solidFill>
                  <a:latin typeface="+mn-lt"/>
                </a:rPr>
                <a:t>S’’</a:t>
              </a:r>
              <a:endParaRPr lang="en-US" sz="2000" b="1" i="0" dirty="0">
                <a:solidFill>
                  <a:schemeClr val="accent1"/>
                </a:solidFill>
                <a:latin typeface="+mn-lt"/>
              </a:endParaRPr>
            </a:p>
          </p:txBody>
        </p:sp>
      </p:grpSp>
      <p:grpSp>
        <p:nvGrpSpPr>
          <p:cNvPr id="105" name="Group 104"/>
          <p:cNvGrpSpPr/>
          <p:nvPr/>
        </p:nvGrpSpPr>
        <p:grpSpPr>
          <a:xfrm>
            <a:off x="4149545" y="2814520"/>
            <a:ext cx="1459390" cy="2843189"/>
            <a:chOff x="4149545" y="2814520"/>
            <a:chExt cx="1459390" cy="2843189"/>
          </a:xfrm>
        </p:grpSpPr>
        <p:sp>
          <p:nvSpPr>
            <p:cNvPr id="9" name="Oval 8"/>
            <p:cNvSpPr/>
            <p:nvPr/>
          </p:nvSpPr>
          <p:spPr bwMode="auto">
            <a:xfrm>
              <a:off x="4149545" y="4965200"/>
              <a:ext cx="1459390" cy="692509"/>
            </a:xfrm>
            <a:prstGeom prst="ellipse">
              <a:avLst/>
            </a:prstGeom>
            <a:solidFill>
              <a:schemeClr val="accent1">
                <a:lumMod val="50000"/>
              </a:schemeClr>
            </a:solidFill>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0" u="none" strike="noStrike" cap="none" normalizeH="0" baseline="-10000" dirty="0" smtClean="0">
                <a:ln>
                  <a:noFill/>
                </a:ln>
                <a:solidFill>
                  <a:schemeClr val="bg1"/>
                </a:solidFill>
                <a:effectLst/>
              </a:endParaRPr>
            </a:p>
          </p:txBody>
        </p:sp>
        <p:sp>
          <p:nvSpPr>
            <p:cNvPr id="7" name="Oval 6"/>
            <p:cNvSpPr/>
            <p:nvPr/>
          </p:nvSpPr>
          <p:spPr bwMode="auto">
            <a:xfrm>
              <a:off x="4994455" y="3006545"/>
              <a:ext cx="192025" cy="192025"/>
            </a:xfrm>
            <a:prstGeom prst="ellipse">
              <a:avLst/>
            </a:prstGeom>
            <a:solidFill>
              <a:schemeClr val="accent1">
                <a:lumMod val="50000"/>
              </a:schemeClr>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cxnSp>
          <p:nvCxnSpPr>
            <p:cNvPr id="11" name="Straight Connector 10"/>
            <p:cNvCxnSpPr>
              <a:stCxn id="7" idx="2"/>
              <a:endCxn id="9" idx="2"/>
            </p:cNvCxnSpPr>
            <p:nvPr/>
          </p:nvCxnSpPr>
          <p:spPr bwMode="auto">
            <a:xfrm rot="10800000" flipV="1">
              <a:off x="4149545" y="3102557"/>
              <a:ext cx="844910" cy="2208897"/>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3" name="Straight Connector 12"/>
            <p:cNvCxnSpPr>
              <a:stCxn id="7" idx="6"/>
              <a:endCxn id="9" idx="6"/>
            </p:cNvCxnSpPr>
            <p:nvPr/>
          </p:nvCxnSpPr>
          <p:spPr bwMode="auto">
            <a:xfrm>
              <a:off x="5186480" y="3102558"/>
              <a:ext cx="422455" cy="2208897"/>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44" name="TextBox 43"/>
            <p:cNvSpPr txBox="1"/>
            <p:nvPr/>
          </p:nvSpPr>
          <p:spPr>
            <a:xfrm>
              <a:off x="4687215" y="2814520"/>
              <a:ext cx="426720" cy="400110"/>
            </a:xfrm>
            <a:prstGeom prst="rect">
              <a:avLst/>
            </a:prstGeom>
            <a:noFill/>
          </p:spPr>
          <p:txBody>
            <a:bodyPr wrap="none" rtlCol="0">
              <a:spAutoFit/>
            </a:bodyPr>
            <a:lstStyle/>
            <a:p>
              <a:r>
                <a:rPr lang="en-US" sz="2000" b="1" i="0" dirty="0" smtClean="0">
                  <a:solidFill>
                    <a:schemeClr val="accent1">
                      <a:lumMod val="50000"/>
                    </a:schemeClr>
                  </a:solidFill>
                  <a:latin typeface="+mn-lt"/>
                </a:rPr>
                <a:t>S’</a:t>
              </a:r>
              <a:endParaRPr lang="en-US" sz="2000" b="1" i="0" dirty="0">
                <a:solidFill>
                  <a:schemeClr val="accent1">
                    <a:lumMod val="50000"/>
                  </a:schemeClr>
                </a:solidFill>
                <a:latin typeface="+mn-lt"/>
              </a:endParaRPr>
            </a:p>
          </p:txBody>
        </p:sp>
        <p:cxnSp>
          <p:nvCxnSpPr>
            <p:cNvPr id="47" name="Straight Arrow Connector 46"/>
            <p:cNvCxnSpPr>
              <a:stCxn id="7" idx="4"/>
              <a:endCxn id="31" idx="0"/>
            </p:cNvCxnSpPr>
            <p:nvPr/>
          </p:nvCxnSpPr>
          <p:spPr bwMode="auto">
            <a:xfrm rot="5400000">
              <a:off x="4764026" y="3525012"/>
              <a:ext cx="652885" cy="1588"/>
            </a:xfrm>
            <a:prstGeom prst="straightConnector1">
              <a:avLst/>
            </a:prstGeom>
            <a:solidFill>
              <a:schemeClr val="accent1"/>
            </a:solidFill>
            <a:ln w="25400" cap="sq" cmpd="sng" algn="ctr">
              <a:solidFill>
                <a:schemeClr val="tx1"/>
              </a:solidFill>
              <a:prstDash val="sysDot"/>
              <a:round/>
              <a:headEnd type="none" w="sm" len="sm"/>
              <a:tailEnd type="arrow"/>
            </a:ln>
            <a:effectLst/>
          </p:spPr>
        </p:cxnSp>
      </p:grpSp>
      <p:grpSp>
        <p:nvGrpSpPr>
          <p:cNvPr id="101" name="Group 100"/>
          <p:cNvGrpSpPr/>
          <p:nvPr/>
        </p:nvGrpSpPr>
        <p:grpSpPr>
          <a:xfrm>
            <a:off x="4764025" y="3582620"/>
            <a:ext cx="460860" cy="1705476"/>
            <a:chOff x="4764025" y="3582620"/>
            <a:chExt cx="460860" cy="1705476"/>
          </a:xfrm>
        </p:grpSpPr>
        <p:sp>
          <p:nvSpPr>
            <p:cNvPr id="38" name="TextBox 37"/>
            <p:cNvSpPr txBox="1"/>
            <p:nvPr/>
          </p:nvSpPr>
          <p:spPr>
            <a:xfrm>
              <a:off x="4764025" y="3582620"/>
              <a:ext cx="356188" cy="400110"/>
            </a:xfrm>
            <a:prstGeom prst="rect">
              <a:avLst/>
            </a:prstGeom>
            <a:noFill/>
          </p:spPr>
          <p:txBody>
            <a:bodyPr wrap="square" rtlCol="0">
              <a:spAutoFit/>
            </a:bodyPr>
            <a:lstStyle/>
            <a:p>
              <a:r>
                <a:rPr lang="en-US" sz="2000" b="1" i="0" dirty="0" smtClean="0">
                  <a:solidFill>
                    <a:srgbClr val="FF0000"/>
                  </a:solidFill>
                  <a:latin typeface="+mn-lt"/>
                </a:rPr>
                <a:t>S</a:t>
              </a:r>
              <a:endParaRPr lang="en-US" sz="2000" b="1" i="0" dirty="0">
                <a:solidFill>
                  <a:srgbClr val="FF0000"/>
                </a:solidFill>
                <a:latin typeface="+mn-lt"/>
              </a:endParaRPr>
            </a:p>
          </p:txBody>
        </p:sp>
        <p:sp>
          <p:nvSpPr>
            <p:cNvPr id="31" name="Oval 30"/>
            <p:cNvSpPr/>
            <p:nvPr/>
          </p:nvSpPr>
          <p:spPr bwMode="auto">
            <a:xfrm>
              <a:off x="4994455" y="3851455"/>
              <a:ext cx="192025" cy="192025"/>
            </a:xfrm>
            <a:prstGeom prst="ellipse">
              <a:avLst/>
            </a:prstGeom>
            <a:solidFill>
              <a:srgbClr val="FF0000"/>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cxnSp>
          <p:nvCxnSpPr>
            <p:cNvPr id="34" name="Straight Connector 33"/>
            <p:cNvCxnSpPr>
              <a:stCxn id="31" idx="2"/>
              <a:endCxn id="30" idx="3"/>
            </p:cNvCxnSpPr>
            <p:nvPr/>
          </p:nvCxnSpPr>
          <p:spPr bwMode="auto">
            <a:xfrm rot="10800000" flipH="1" flipV="1">
              <a:off x="4994455" y="3947467"/>
              <a:ext cx="55762" cy="1340629"/>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1" name="Straight Connector 40"/>
            <p:cNvCxnSpPr>
              <a:stCxn id="31" idx="6"/>
              <a:endCxn id="28" idx="6"/>
            </p:cNvCxnSpPr>
            <p:nvPr/>
          </p:nvCxnSpPr>
          <p:spPr bwMode="auto">
            <a:xfrm>
              <a:off x="5186480" y="3947468"/>
              <a:ext cx="38405" cy="1305770"/>
            </a:xfrm>
            <a:prstGeom prst="line">
              <a:avLst/>
            </a:prstGeom>
            <a:solidFill>
              <a:schemeClr val="accent1"/>
            </a:solidFill>
            <a:ln w="12700" cap="sq" cmpd="sng" algn="ctr">
              <a:solidFill>
                <a:schemeClr val="tx1"/>
              </a:solidFill>
              <a:prstDash val="solid"/>
              <a:round/>
              <a:headEnd type="none" w="sm" len="sm"/>
              <a:tailEnd type="none" w="sm" len="sm"/>
            </a:ln>
            <a:effectLst/>
          </p:spPr>
        </p:cxnSp>
      </p:grpSp>
      <p:grpSp>
        <p:nvGrpSpPr>
          <p:cNvPr id="110" name="Group 109"/>
          <p:cNvGrpSpPr/>
          <p:nvPr/>
        </p:nvGrpSpPr>
        <p:grpSpPr>
          <a:xfrm>
            <a:off x="4456785" y="5118820"/>
            <a:ext cx="768100" cy="338554"/>
            <a:chOff x="4456785" y="5118820"/>
            <a:chExt cx="768100" cy="338554"/>
          </a:xfrm>
        </p:grpSpPr>
        <p:sp>
          <p:nvSpPr>
            <p:cNvPr id="30" name="TextBox 29"/>
            <p:cNvSpPr txBox="1"/>
            <p:nvPr/>
          </p:nvSpPr>
          <p:spPr>
            <a:xfrm>
              <a:off x="4456785" y="5118820"/>
              <a:ext cx="593432" cy="338554"/>
            </a:xfrm>
            <a:prstGeom prst="rect">
              <a:avLst/>
            </a:prstGeom>
            <a:noFill/>
          </p:spPr>
          <p:txBody>
            <a:bodyPr wrap="none" rtlCol="0">
              <a:spAutoFit/>
            </a:bodyPr>
            <a:lstStyle/>
            <a:p>
              <a:r>
                <a:rPr lang="en-US" sz="1600" b="1" i="0" dirty="0" smtClean="0">
                  <a:solidFill>
                    <a:srgbClr val="FF0000"/>
                  </a:solidFill>
                  <a:latin typeface="+mn-lt"/>
                </a:rPr>
                <a:t>SUT</a:t>
              </a:r>
              <a:endParaRPr lang="en-US" sz="1600" b="1" i="0" dirty="0">
                <a:solidFill>
                  <a:srgbClr val="FF0000"/>
                </a:solidFill>
                <a:latin typeface="+mn-lt"/>
              </a:endParaRPr>
            </a:p>
          </p:txBody>
        </p:sp>
        <p:sp>
          <p:nvSpPr>
            <p:cNvPr id="28" name="Oval 27"/>
            <p:cNvSpPr/>
            <p:nvPr/>
          </p:nvSpPr>
          <p:spPr bwMode="auto">
            <a:xfrm>
              <a:off x="5032860" y="5157225"/>
              <a:ext cx="192025" cy="192025"/>
            </a:xfrm>
            <a:prstGeom prst="ellipse">
              <a:avLst/>
            </a:prstGeom>
            <a:solidFill>
              <a:srgbClr val="FF0000"/>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500"/>
                                        <p:tgtEl>
                                          <p:spTgt spid="1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153955" y="4120290"/>
            <a:ext cx="6528849" cy="2304300"/>
          </a:xfrm>
          <a:prstGeom prst="ellipse">
            <a:avLst/>
          </a:prstGeom>
          <a:solidFill>
            <a:srgbClr val="9ED6EC"/>
          </a:solidFill>
          <a:ln>
            <a:no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800" dirty="0" smtClean="0">
              <a:solidFill>
                <a:schemeClr val="tx1"/>
              </a:solidFill>
            </a:endParaRPr>
          </a:p>
        </p:txBody>
      </p:sp>
      <p:sp>
        <p:nvSpPr>
          <p:cNvPr id="41" name="Oval 40"/>
          <p:cNvSpPr/>
          <p:nvPr/>
        </p:nvSpPr>
        <p:spPr bwMode="auto">
          <a:xfrm>
            <a:off x="3688685" y="4657960"/>
            <a:ext cx="3187615" cy="1420985"/>
          </a:xfrm>
          <a:prstGeom prst="ellipse">
            <a:avLst/>
          </a:prstGeom>
          <a:solidFill>
            <a:schemeClr val="accent4"/>
          </a:solidFill>
          <a:ln>
            <a:no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u="none" strike="noStrike" cap="none" normalizeH="0" baseline="0" dirty="0" smtClean="0">
              <a:ln>
                <a:noFill/>
              </a:ln>
              <a:solidFill>
                <a:srgbClr val="C00000"/>
              </a:solidFill>
              <a:effectLst/>
            </a:endParaRPr>
          </a:p>
        </p:txBody>
      </p:sp>
      <p:sp>
        <p:nvSpPr>
          <p:cNvPr id="40" name="TextBox 39"/>
          <p:cNvSpPr txBox="1"/>
          <p:nvPr/>
        </p:nvSpPr>
        <p:spPr>
          <a:xfrm>
            <a:off x="6837895" y="6040539"/>
            <a:ext cx="1864613" cy="369332"/>
          </a:xfrm>
          <a:prstGeom prst="rect">
            <a:avLst/>
          </a:prstGeom>
          <a:noFill/>
        </p:spPr>
        <p:txBody>
          <a:bodyPr wrap="none" rtlCol="0">
            <a:spAutoFit/>
          </a:bodyPr>
          <a:lstStyle/>
          <a:p>
            <a:r>
              <a:rPr lang="en-US" dirty="0" smtClean="0">
                <a:latin typeface="+mn-lt"/>
              </a:rPr>
              <a:t>implementations</a:t>
            </a:r>
            <a:endParaRPr lang="en-US" dirty="0">
              <a:latin typeface="+mn-lt"/>
            </a:endParaRPr>
          </a:p>
        </p:txBody>
      </p:sp>
      <p:sp>
        <p:nvSpPr>
          <p:cNvPr id="2" name="Title 1"/>
          <p:cNvSpPr>
            <a:spLocks noGrp="1"/>
          </p:cNvSpPr>
          <p:nvPr>
            <p:ph type="title"/>
          </p:nvPr>
        </p:nvSpPr>
        <p:spPr/>
        <p:txBody>
          <a:bodyPr/>
          <a:lstStyle/>
          <a:p>
            <a:r>
              <a:rPr lang="en-US" dirty="0" smtClean="0"/>
              <a:t>Learning:  Lattice of Models</a:t>
            </a:r>
            <a:endParaRPr lang="en-US" dirty="0"/>
          </a:p>
        </p:txBody>
      </p:sp>
      <p:sp>
        <p:nvSpPr>
          <p:cNvPr id="4" name="Slide Number Placeholder 3"/>
          <p:cNvSpPr>
            <a:spLocks noGrp="1"/>
          </p:cNvSpPr>
          <p:nvPr>
            <p:ph type="sldNum" sz="quarter" idx="10"/>
          </p:nvPr>
        </p:nvSpPr>
        <p:spPr/>
        <p:txBody>
          <a:bodyPr/>
          <a:lstStyle/>
          <a:p>
            <a:r>
              <a:rPr lang="en-US" smtClean="0"/>
              <a:t>   </a:t>
            </a:r>
            <a:fld id="{3B030DB6-B95F-4F15-B179-ED7DA24EE6E0}" type="slidenum">
              <a:rPr lang="en-US" smtClean="0"/>
              <a:pPr/>
              <a:t>77</a:t>
            </a:fld>
            <a:endParaRPr lang="en-US"/>
          </a:p>
        </p:txBody>
      </p:sp>
      <p:sp>
        <p:nvSpPr>
          <p:cNvPr id="49" name="TextBox 48"/>
          <p:cNvSpPr txBox="1"/>
          <p:nvPr/>
        </p:nvSpPr>
        <p:spPr>
          <a:xfrm>
            <a:off x="309045" y="1662370"/>
            <a:ext cx="3126177" cy="1077218"/>
          </a:xfrm>
          <a:prstGeom prst="rect">
            <a:avLst/>
          </a:prstGeom>
          <a:solidFill>
            <a:schemeClr val="accent2">
              <a:lumMod val="40000"/>
              <a:lumOff val="60000"/>
            </a:schemeClr>
          </a:solidFill>
        </p:spPr>
        <p:txBody>
          <a:bodyPr wrap="none" rtlCol="0">
            <a:spAutoFit/>
          </a:bodyPr>
          <a:lstStyle/>
          <a:p>
            <a:pPr>
              <a:spcBef>
                <a:spcPts val="600"/>
              </a:spcBef>
            </a:pPr>
            <a:r>
              <a:rPr lang="en-US" i="0" dirty="0" smtClean="0">
                <a:solidFill>
                  <a:srgbClr val="C00000"/>
                </a:solidFill>
                <a:latin typeface="+mn-lt"/>
                <a:sym typeface="Symbol"/>
              </a:rPr>
              <a:t>s</a:t>
            </a:r>
            <a:r>
              <a:rPr lang="en-US" i="0" baseline="-14000" dirty="0" smtClean="0">
                <a:solidFill>
                  <a:srgbClr val="C00000"/>
                </a:solidFill>
                <a:latin typeface="+mn-lt"/>
                <a:sym typeface="Symbol"/>
              </a:rPr>
              <a:t>1</a:t>
            </a:r>
            <a:r>
              <a:rPr lang="en-US" i="0" dirty="0" smtClean="0">
                <a:solidFill>
                  <a:srgbClr val="036A66"/>
                </a:solidFill>
                <a:latin typeface="+mn-lt"/>
                <a:sym typeface="Symbol"/>
              </a:rPr>
              <a:t> is stronger than </a:t>
            </a:r>
            <a:r>
              <a:rPr lang="en-US" i="0" dirty="0" smtClean="0">
                <a:solidFill>
                  <a:srgbClr val="C00000"/>
                </a:solidFill>
                <a:latin typeface="+mn-lt"/>
                <a:sym typeface="Symbol"/>
              </a:rPr>
              <a:t>s</a:t>
            </a:r>
            <a:r>
              <a:rPr lang="en-US" i="0" baseline="-14000" dirty="0" smtClean="0">
                <a:solidFill>
                  <a:srgbClr val="C00000"/>
                </a:solidFill>
                <a:latin typeface="+mn-lt"/>
                <a:sym typeface="Symbol"/>
              </a:rPr>
              <a:t>2</a:t>
            </a:r>
            <a:r>
              <a:rPr lang="en-US" i="0" dirty="0" smtClean="0">
                <a:solidFill>
                  <a:srgbClr val="C00000"/>
                </a:solidFill>
                <a:latin typeface="+mn-lt"/>
                <a:sym typeface="Symbol"/>
              </a:rPr>
              <a:t> </a:t>
            </a:r>
            <a:r>
              <a:rPr lang="en-US" i="0" dirty="0" smtClean="0">
                <a:solidFill>
                  <a:srgbClr val="036A66"/>
                </a:solidFill>
                <a:latin typeface="+mn-lt"/>
                <a:sym typeface="Symbol"/>
              </a:rPr>
              <a:t>  </a:t>
            </a:r>
            <a:r>
              <a:rPr lang="en-US" b="1" i="0" dirty="0" smtClean="0">
                <a:solidFill>
                  <a:srgbClr val="036A66"/>
                </a:solidFill>
                <a:latin typeface="+mn-lt"/>
                <a:sym typeface="Symbol"/>
              </a:rPr>
              <a:t> </a:t>
            </a:r>
          </a:p>
          <a:p>
            <a:pPr>
              <a:spcBef>
                <a:spcPts val="600"/>
              </a:spcBef>
            </a:pPr>
            <a:r>
              <a:rPr lang="en-US" i="0" dirty="0" smtClean="0">
                <a:solidFill>
                  <a:srgbClr val="C00000"/>
                </a:solidFill>
                <a:latin typeface="+mn-lt"/>
                <a:sym typeface="Symbol"/>
              </a:rPr>
              <a:t>s</a:t>
            </a:r>
            <a:r>
              <a:rPr lang="en-US" i="0" baseline="-14000" dirty="0" smtClean="0">
                <a:solidFill>
                  <a:srgbClr val="C00000"/>
                </a:solidFill>
                <a:latin typeface="+mn-lt"/>
                <a:sym typeface="Symbol"/>
              </a:rPr>
              <a:t>1</a:t>
            </a:r>
            <a:r>
              <a:rPr lang="en-US" i="0" dirty="0" smtClean="0">
                <a:solidFill>
                  <a:srgbClr val="036A66"/>
                </a:solidFill>
                <a:latin typeface="+mn-lt"/>
                <a:sym typeface="Symbol"/>
              </a:rPr>
              <a:t> </a:t>
            </a:r>
            <a:r>
              <a:rPr lang="en-US" b="1" i="0" dirty="0" smtClean="0">
                <a:solidFill>
                  <a:srgbClr val="036A66"/>
                </a:solidFill>
                <a:latin typeface="+mn-lt"/>
                <a:sym typeface="Symbol"/>
              </a:rPr>
              <a:t></a:t>
            </a:r>
            <a:r>
              <a:rPr lang="en-US" i="0" dirty="0" smtClean="0">
                <a:solidFill>
                  <a:srgbClr val="036A66"/>
                </a:solidFill>
                <a:latin typeface="+mn-lt"/>
                <a:sym typeface="Symbol"/>
              </a:rPr>
              <a:t> </a:t>
            </a:r>
            <a:r>
              <a:rPr lang="en-US" i="0" dirty="0" smtClean="0">
                <a:solidFill>
                  <a:srgbClr val="C00000"/>
                </a:solidFill>
                <a:latin typeface="+mn-lt"/>
                <a:sym typeface="Symbol"/>
              </a:rPr>
              <a:t>s</a:t>
            </a:r>
            <a:r>
              <a:rPr lang="en-US" i="0" baseline="-14000" dirty="0" smtClean="0">
                <a:solidFill>
                  <a:srgbClr val="C00000"/>
                </a:solidFill>
                <a:latin typeface="+mn-lt"/>
                <a:sym typeface="Symbol"/>
              </a:rPr>
              <a:t>2 </a:t>
            </a:r>
            <a:r>
              <a:rPr lang="en-US" i="0" dirty="0" smtClean="0">
                <a:solidFill>
                  <a:srgbClr val="C00000"/>
                </a:solidFill>
                <a:latin typeface="+mn-lt"/>
                <a:sym typeface="Symbol"/>
              </a:rPr>
              <a:t>  </a:t>
            </a:r>
            <a:r>
              <a:rPr lang="en-US" b="1" i="0" dirty="0" smtClean="0">
                <a:solidFill>
                  <a:srgbClr val="036A66"/>
                </a:solidFill>
                <a:latin typeface="+mn-lt"/>
                <a:sym typeface="Symbol"/>
              </a:rPr>
              <a:t></a:t>
            </a:r>
          </a:p>
          <a:p>
            <a:pPr>
              <a:spcBef>
                <a:spcPts val="600"/>
              </a:spcBef>
            </a:pPr>
            <a:r>
              <a:rPr lang="en-US" i="0" dirty="0" smtClean="0">
                <a:solidFill>
                  <a:srgbClr val="036A66"/>
                </a:solidFill>
                <a:latin typeface="+mn-lt"/>
              </a:rPr>
              <a:t>{ </a:t>
            </a:r>
            <a:r>
              <a:rPr lang="en-US" i="0" dirty="0" err="1" smtClean="0">
                <a:solidFill>
                  <a:srgbClr val="C00000"/>
                </a:solidFill>
                <a:latin typeface="+mn-lt"/>
              </a:rPr>
              <a:t>i</a:t>
            </a:r>
            <a:r>
              <a:rPr lang="en-US" i="0" dirty="0" smtClean="0">
                <a:solidFill>
                  <a:srgbClr val="036A66"/>
                </a:solidFill>
                <a:latin typeface="+mn-lt"/>
              </a:rPr>
              <a:t> | </a:t>
            </a:r>
            <a:r>
              <a:rPr lang="en-US" i="0" dirty="0" err="1" smtClean="0">
                <a:solidFill>
                  <a:srgbClr val="C00000"/>
                </a:solidFill>
                <a:latin typeface="+mn-lt"/>
              </a:rPr>
              <a:t>i</a:t>
            </a:r>
            <a:r>
              <a:rPr lang="en-US" i="0" dirty="0" smtClean="0">
                <a:solidFill>
                  <a:srgbClr val="036A66"/>
                </a:solidFill>
                <a:latin typeface="+mn-lt"/>
              </a:rPr>
              <a:t> </a:t>
            </a:r>
            <a:r>
              <a:rPr lang="en-US" i="0" dirty="0" err="1" smtClean="0">
                <a:solidFill>
                  <a:srgbClr val="036A66"/>
                </a:solidFill>
                <a:latin typeface="+mn-lt"/>
              </a:rPr>
              <a:t>ioco</a:t>
            </a:r>
            <a:r>
              <a:rPr lang="en-US" i="0" dirty="0" smtClean="0">
                <a:solidFill>
                  <a:srgbClr val="036A66"/>
                </a:solidFill>
                <a:latin typeface="+mn-lt"/>
              </a:rPr>
              <a:t> </a:t>
            </a:r>
            <a:r>
              <a:rPr lang="en-US" i="0" dirty="0" smtClean="0">
                <a:solidFill>
                  <a:srgbClr val="C00000"/>
                </a:solidFill>
                <a:latin typeface="+mn-lt"/>
              </a:rPr>
              <a:t>s</a:t>
            </a:r>
            <a:r>
              <a:rPr lang="en-US" i="0" baseline="-14000" dirty="0" smtClean="0">
                <a:solidFill>
                  <a:srgbClr val="C00000"/>
                </a:solidFill>
                <a:latin typeface="+mn-lt"/>
                <a:sym typeface="Symbol"/>
              </a:rPr>
              <a:t>1</a:t>
            </a:r>
            <a:r>
              <a:rPr lang="en-US" i="0" dirty="0" smtClean="0">
                <a:solidFill>
                  <a:srgbClr val="036A66"/>
                </a:solidFill>
                <a:latin typeface="+mn-lt"/>
              </a:rPr>
              <a:t> } </a:t>
            </a:r>
            <a:r>
              <a:rPr lang="en-US" b="1" i="0" dirty="0" smtClean="0">
                <a:solidFill>
                  <a:srgbClr val="036A66"/>
                </a:solidFill>
                <a:latin typeface="+mn-lt"/>
                <a:sym typeface="Symbol"/>
              </a:rPr>
              <a:t></a:t>
            </a:r>
            <a:r>
              <a:rPr lang="en-US" i="0" dirty="0" smtClean="0">
                <a:solidFill>
                  <a:srgbClr val="036A66"/>
                </a:solidFill>
                <a:latin typeface="+mn-lt"/>
                <a:sym typeface="Symbol"/>
              </a:rPr>
              <a:t> </a:t>
            </a:r>
            <a:r>
              <a:rPr lang="en-US" i="0" dirty="0" smtClean="0">
                <a:solidFill>
                  <a:srgbClr val="036A66"/>
                </a:solidFill>
                <a:latin typeface="+mn-lt"/>
              </a:rPr>
              <a:t>{ </a:t>
            </a:r>
            <a:r>
              <a:rPr lang="en-US" i="0" dirty="0" err="1" smtClean="0">
                <a:solidFill>
                  <a:srgbClr val="C00000"/>
                </a:solidFill>
                <a:latin typeface="+mn-lt"/>
              </a:rPr>
              <a:t>i</a:t>
            </a:r>
            <a:r>
              <a:rPr lang="en-US" i="0" dirty="0" smtClean="0">
                <a:solidFill>
                  <a:srgbClr val="036A66"/>
                </a:solidFill>
                <a:latin typeface="+mn-lt"/>
              </a:rPr>
              <a:t> | </a:t>
            </a:r>
            <a:r>
              <a:rPr lang="en-US" i="0" dirty="0" err="1" smtClean="0">
                <a:solidFill>
                  <a:srgbClr val="C00000"/>
                </a:solidFill>
                <a:latin typeface="+mn-lt"/>
              </a:rPr>
              <a:t>i</a:t>
            </a:r>
            <a:r>
              <a:rPr lang="en-US" i="0" dirty="0" smtClean="0">
                <a:solidFill>
                  <a:srgbClr val="036A66"/>
                </a:solidFill>
                <a:latin typeface="+mn-lt"/>
              </a:rPr>
              <a:t> </a:t>
            </a:r>
            <a:r>
              <a:rPr lang="en-US" i="0" dirty="0" err="1" smtClean="0">
                <a:solidFill>
                  <a:srgbClr val="036A66"/>
                </a:solidFill>
                <a:latin typeface="+mn-lt"/>
              </a:rPr>
              <a:t>ioco</a:t>
            </a:r>
            <a:r>
              <a:rPr lang="en-US" i="0" dirty="0" smtClean="0">
                <a:solidFill>
                  <a:srgbClr val="036A66"/>
                </a:solidFill>
                <a:latin typeface="+mn-lt"/>
              </a:rPr>
              <a:t> </a:t>
            </a:r>
            <a:r>
              <a:rPr lang="en-US" i="0" dirty="0" smtClean="0">
                <a:solidFill>
                  <a:srgbClr val="C00000"/>
                </a:solidFill>
                <a:latin typeface="+mn-lt"/>
              </a:rPr>
              <a:t>s</a:t>
            </a:r>
            <a:r>
              <a:rPr lang="en-US" i="0" baseline="-14000" dirty="0" smtClean="0">
                <a:solidFill>
                  <a:srgbClr val="C00000"/>
                </a:solidFill>
                <a:latin typeface="+mn-lt"/>
                <a:sym typeface="Symbol"/>
              </a:rPr>
              <a:t>2</a:t>
            </a:r>
            <a:r>
              <a:rPr lang="en-US" i="0" dirty="0" smtClean="0">
                <a:solidFill>
                  <a:srgbClr val="036A66"/>
                </a:solidFill>
                <a:latin typeface="+mn-lt"/>
              </a:rPr>
              <a:t> }</a:t>
            </a:r>
          </a:p>
        </p:txBody>
      </p:sp>
      <p:sp>
        <p:nvSpPr>
          <p:cNvPr id="19" name="Oval 18"/>
          <p:cNvSpPr/>
          <p:nvPr/>
        </p:nvSpPr>
        <p:spPr bwMode="auto">
          <a:xfrm>
            <a:off x="2344510" y="4619555"/>
            <a:ext cx="3187615" cy="1420985"/>
          </a:xfrm>
          <a:prstGeom prst="ellipse">
            <a:avLst/>
          </a:prstGeom>
          <a:solidFill>
            <a:schemeClr val="accent1"/>
          </a:solidFill>
          <a:ln>
            <a:no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400" b="0" u="none" strike="noStrike" cap="none" normalizeH="0" baseline="0" dirty="0" smtClean="0">
                <a:ln>
                  <a:noFill/>
                </a:ln>
                <a:solidFill>
                  <a:schemeClr val="bg1"/>
                </a:solidFill>
                <a:effectLst/>
              </a:rPr>
              <a:t> </a:t>
            </a:r>
          </a:p>
        </p:txBody>
      </p:sp>
      <p:sp>
        <p:nvSpPr>
          <p:cNvPr id="7" name="Oval 6"/>
          <p:cNvSpPr/>
          <p:nvPr/>
        </p:nvSpPr>
        <p:spPr bwMode="auto">
          <a:xfrm>
            <a:off x="4879240" y="3006545"/>
            <a:ext cx="192025" cy="192025"/>
          </a:xfrm>
          <a:prstGeom prst="ellipse">
            <a:avLst/>
          </a:prstGeom>
          <a:solidFill>
            <a:srgbClr val="C00000"/>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sp>
        <p:nvSpPr>
          <p:cNvPr id="9" name="Oval 8"/>
          <p:cNvSpPr/>
          <p:nvPr/>
        </p:nvSpPr>
        <p:spPr bwMode="auto">
          <a:xfrm>
            <a:off x="4264760" y="5080415"/>
            <a:ext cx="960126" cy="499264"/>
          </a:xfrm>
          <a:prstGeom prst="ellipse">
            <a:avLst/>
          </a:prstGeom>
          <a:solidFill>
            <a:srgbClr val="AC0000"/>
          </a:solidFill>
          <a:ln>
            <a:no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u="none" strike="noStrike" cap="none" normalizeH="0" baseline="0" dirty="0" smtClean="0">
                <a:ln>
                  <a:noFill/>
                </a:ln>
                <a:solidFill>
                  <a:schemeClr val="bg1"/>
                </a:solidFill>
                <a:effectLst/>
              </a:rPr>
              <a:t>C</a:t>
            </a:r>
            <a:r>
              <a:rPr kumimoji="1" lang="en-US" sz="2800" b="0" u="none" strike="noStrike" cap="none" normalizeH="0" baseline="-10000" dirty="0" smtClean="0">
                <a:ln>
                  <a:noFill/>
                </a:ln>
                <a:solidFill>
                  <a:schemeClr val="bg1"/>
                </a:solidFill>
                <a:effectLst/>
              </a:rPr>
              <a:t>S</a:t>
            </a:r>
            <a:r>
              <a:rPr kumimoji="1" lang="en-US" sz="2800" b="0" u="none" strike="noStrike" cap="none" normalizeH="0" baseline="-20000" dirty="0" smtClean="0">
                <a:ln>
                  <a:noFill/>
                </a:ln>
                <a:solidFill>
                  <a:schemeClr val="bg1"/>
                </a:solidFill>
                <a:effectLst/>
              </a:rPr>
              <a:t>1</a:t>
            </a:r>
          </a:p>
        </p:txBody>
      </p:sp>
      <p:cxnSp>
        <p:nvCxnSpPr>
          <p:cNvPr id="11" name="Straight Connector 10"/>
          <p:cNvCxnSpPr>
            <a:stCxn id="7" idx="3"/>
            <a:endCxn id="9" idx="2"/>
          </p:cNvCxnSpPr>
          <p:nvPr/>
        </p:nvCxnSpPr>
        <p:spPr bwMode="auto">
          <a:xfrm rot="5400000">
            <a:off x="3506262" y="3928948"/>
            <a:ext cx="2159598" cy="642601"/>
          </a:xfrm>
          <a:prstGeom prst="line">
            <a:avLst/>
          </a:prstGeom>
          <a:solidFill>
            <a:schemeClr val="accent1"/>
          </a:solidFill>
          <a:ln w="3175" cap="sq" cmpd="sng" algn="ctr">
            <a:solidFill>
              <a:schemeClr val="tx1"/>
            </a:solidFill>
            <a:prstDash val="dash"/>
            <a:round/>
            <a:headEnd type="none" w="sm" len="sm"/>
            <a:tailEnd type="none" w="sm" len="sm"/>
          </a:ln>
          <a:effectLst/>
        </p:spPr>
      </p:cxnSp>
      <p:sp>
        <p:nvSpPr>
          <p:cNvPr id="38" name="TextBox 37"/>
          <p:cNvSpPr txBox="1"/>
          <p:nvPr/>
        </p:nvSpPr>
        <p:spPr>
          <a:xfrm>
            <a:off x="5109670" y="3198570"/>
            <a:ext cx="503664" cy="461665"/>
          </a:xfrm>
          <a:prstGeom prst="rect">
            <a:avLst/>
          </a:prstGeom>
          <a:noFill/>
        </p:spPr>
        <p:txBody>
          <a:bodyPr wrap="none" rtlCol="0">
            <a:spAutoFit/>
          </a:bodyPr>
          <a:lstStyle/>
          <a:p>
            <a:r>
              <a:rPr lang="en-US" sz="2400" b="1" i="0" dirty="0" smtClean="0">
                <a:solidFill>
                  <a:srgbClr val="C00000"/>
                </a:solidFill>
                <a:latin typeface="+mn-lt"/>
              </a:rPr>
              <a:t>S</a:t>
            </a:r>
            <a:r>
              <a:rPr lang="en-US" sz="2400" b="1" i="0" baseline="-10000" dirty="0" smtClean="0">
                <a:solidFill>
                  <a:srgbClr val="C00000"/>
                </a:solidFill>
                <a:latin typeface="+mn-lt"/>
              </a:rPr>
              <a:t>1</a:t>
            </a:r>
            <a:endParaRPr lang="en-US" sz="2400" b="1" i="0" baseline="-10000" dirty="0">
              <a:solidFill>
                <a:srgbClr val="C00000"/>
              </a:solidFill>
              <a:latin typeface="+mn-lt"/>
            </a:endParaRPr>
          </a:p>
        </p:txBody>
      </p:sp>
      <p:cxnSp>
        <p:nvCxnSpPr>
          <p:cNvPr id="13" name="Straight Connector 12"/>
          <p:cNvCxnSpPr>
            <a:stCxn id="7" idx="5"/>
            <a:endCxn id="9" idx="6"/>
          </p:cNvCxnSpPr>
          <p:nvPr/>
        </p:nvCxnSpPr>
        <p:spPr bwMode="auto">
          <a:xfrm rot="16200000" flipH="1">
            <a:off x="4054216" y="4159377"/>
            <a:ext cx="2159598" cy="181742"/>
          </a:xfrm>
          <a:prstGeom prst="line">
            <a:avLst/>
          </a:prstGeom>
          <a:solidFill>
            <a:schemeClr val="accent1"/>
          </a:solidFill>
          <a:ln w="3175" cap="sq" cmpd="sng" algn="ctr">
            <a:solidFill>
              <a:schemeClr val="tx1"/>
            </a:solidFill>
            <a:prstDash val="dash"/>
            <a:round/>
            <a:headEnd type="none" w="sm" len="sm"/>
            <a:tailEnd type="none" w="sm" len="sm"/>
          </a:ln>
          <a:effectLst/>
        </p:spPr>
      </p:cxnSp>
      <p:sp>
        <p:nvSpPr>
          <p:cNvPr id="8" name="Oval 7"/>
          <p:cNvSpPr/>
          <p:nvPr/>
        </p:nvSpPr>
        <p:spPr bwMode="auto">
          <a:xfrm>
            <a:off x="4456785" y="2584090"/>
            <a:ext cx="192025" cy="192025"/>
          </a:xfrm>
          <a:prstGeom prst="ellipse">
            <a:avLst/>
          </a:prstGeom>
          <a:solidFill>
            <a:schemeClr val="accent1"/>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cxnSp>
        <p:nvCxnSpPr>
          <p:cNvPr id="33" name="Straight Connector 32"/>
          <p:cNvCxnSpPr>
            <a:stCxn id="8" idx="3"/>
          </p:cNvCxnSpPr>
          <p:nvPr/>
        </p:nvCxnSpPr>
        <p:spPr bwMode="auto">
          <a:xfrm rot="5400000">
            <a:off x="2248498" y="2920816"/>
            <a:ext cx="2409231" cy="2063586"/>
          </a:xfrm>
          <a:prstGeom prst="line">
            <a:avLst/>
          </a:prstGeom>
          <a:solidFill>
            <a:schemeClr val="accent1"/>
          </a:solidFill>
          <a:ln w="3175" cap="sq" cmpd="sng" algn="ctr">
            <a:solidFill>
              <a:schemeClr val="tx1"/>
            </a:solidFill>
            <a:prstDash val="dashDot"/>
            <a:round/>
            <a:headEnd type="none" w="sm" len="sm"/>
            <a:tailEnd type="none" w="sm" len="sm"/>
          </a:ln>
          <a:effectLst/>
        </p:spPr>
      </p:cxnSp>
      <p:cxnSp>
        <p:nvCxnSpPr>
          <p:cNvPr id="35" name="Straight Connector 34"/>
          <p:cNvCxnSpPr>
            <a:stCxn id="8" idx="5"/>
            <a:endCxn id="19" idx="6"/>
          </p:cNvCxnSpPr>
          <p:nvPr/>
        </p:nvCxnSpPr>
        <p:spPr bwMode="auto">
          <a:xfrm rot="16200000" flipH="1">
            <a:off x="3785380" y="3583303"/>
            <a:ext cx="2582054" cy="911436"/>
          </a:xfrm>
          <a:prstGeom prst="line">
            <a:avLst/>
          </a:prstGeom>
          <a:solidFill>
            <a:schemeClr val="accent1"/>
          </a:solidFill>
          <a:ln w="3175" cap="sq" cmpd="sng" algn="ctr">
            <a:solidFill>
              <a:schemeClr val="tx1"/>
            </a:solidFill>
            <a:prstDash val="lgDashDot"/>
            <a:round/>
            <a:headEnd type="none" w="sm" len="sm"/>
            <a:tailEnd type="none" w="sm" len="sm"/>
          </a:ln>
          <a:effectLst/>
        </p:spPr>
      </p:cxnSp>
      <p:sp>
        <p:nvSpPr>
          <p:cNvPr id="39" name="TextBox 38"/>
          <p:cNvSpPr txBox="1"/>
          <p:nvPr/>
        </p:nvSpPr>
        <p:spPr>
          <a:xfrm>
            <a:off x="4034330" y="2507280"/>
            <a:ext cx="450764" cy="400110"/>
          </a:xfrm>
          <a:prstGeom prst="rect">
            <a:avLst/>
          </a:prstGeom>
          <a:noFill/>
        </p:spPr>
        <p:txBody>
          <a:bodyPr wrap="none" rtlCol="0">
            <a:spAutoFit/>
          </a:bodyPr>
          <a:lstStyle/>
          <a:p>
            <a:r>
              <a:rPr lang="en-US" sz="2000" b="1" i="0" dirty="0" smtClean="0">
                <a:solidFill>
                  <a:schemeClr val="accent1"/>
                </a:solidFill>
                <a:latin typeface="+mn-lt"/>
              </a:rPr>
              <a:t>S</a:t>
            </a:r>
            <a:r>
              <a:rPr lang="en-US" sz="2000" b="1" i="0" baseline="-10000" dirty="0" smtClean="0">
                <a:solidFill>
                  <a:schemeClr val="accent1"/>
                </a:solidFill>
                <a:latin typeface="+mn-lt"/>
              </a:rPr>
              <a:t>2</a:t>
            </a:r>
            <a:endParaRPr lang="en-US" sz="2000" b="1" i="0" baseline="-10000" dirty="0">
              <a:solidFill>
                <a:schemeClr val="accent1"/>
              </a:solidFill>
              <a:latin typeface="+mn-lt"/>
            </a:endParaRPr>
          </a:p>
        </p:txBody>
      </p:sp>
      <p:sp>
        <p:nvSpPr>
          <p:cNvPr id="28" name="TextBox 27"/>
          <p:cNvSpPr txBox="1"/>
          <p:nvPr/>
        </p:nvSpPr>
        <p:spPr>
          <a:xfrm>
            <a:off x="155425" y="3121760"/>
            <a:ext cx="2590774" cy="830997"/>
          </a:xfrm>
          <a:prstGeom prst="rect">
            <a:avLst/>
          </a:prstGeom>
          <a:solidFill>
            <a:schemeClr val="accent2">
              <a:lumMod val="20000"/>
              <a:lumOff val="80000"/>
            </a:schemeClr>
          </a:solidFill>
        </p:spPr>
        <p:txBody>
          <a:bodyPr wrap="none" rtlCol="0">
            <a:spAutoFit/>
          </a:bodyPr>
          <a:lstStyle/>
          <a:p>
            <a:r>
              <a:rPr lang="en-US" sz="1600" i="0" dirty="0" smtClean="0">
                <a:solidFill>
                  <a:srgbClr val="002060"/>
                </a:solidFill>
                <a:latin typeface="+mn-lt"/>
                <a:sym typeface="Symbol"/>
              </a:rPr>
              <a:t>if  specs are input-enabled</a:t>
            </a:r>
          </a:p>
          <a:p>
            <a:r>
              <a:rPr lang="en-US" sz="1600" i="0" dirty="0" smtClean="0">
                <a:solidFill>
                  <a:srgbClr val="002060"/>
                </a:solidFill>
                <a:latin typeface="+mn-lt"/>
                <a:sym typeface="Symbol"/>
              </a:rPr>
              <a:t>then  </a:t>
            </a:r>
            <a:r>
              <a:rPr lang="en-US" sz="1600" i="0" dirty="0" err="1" smtClean="0">
                <a:solidFill>
                  <a:srgbClr val="002060"/>
                </a:solidFill>
                <a:latin typeface="+mn-lt"/>
                <a:sym typeface="Symbol"/>
              </a:rPr>
              <a:t>ioco</a:t>
            </a:r>
            <a:r>
              <a:rPr lang="en-US" sz="1600" i="0" dirty="0" smtClean="0">
                <a:solidFill>
                  <a:srgbClr val="002060"/>
                </a:solidFill>
                <a:latin typeface="+mn-lt"/>
                <a:sym typeface="Symbol"/>
              </a:rPr>
              <a:t> is preorder</a:t>
            </a:r>
          </a:p>
          <a:p>
            <a:r>
              <a:rPr lang="en-US" sz="1600" i="0" dirty="0" smtClean="0">
                <a:solidFill>
                  <a:srgbClr val="002060"/>
                </a:solidFill>
                <a:latin typeface="+mn-lt"/>
                <a:sym typeface="Symbol"/>
              </a:rPr>
              <a:t>then  </a:t>
            </a:r>
            <a:r>
              <a:rPr lang="en-US" sz="1600" b="1" i="0" dirty="0" smtClean="0">
                <a:solidFill>
                  <a:srgbClr val="002060"/>
                </a:solidFill>
                <a:latin typeface="+mn-lt"/>
                <a:sym typeface="Symbol"/>
              </a:rPr>
              <a:t>    </a:t>
            </a:r>
            <a:r>
              <a:rPr lang="en-US" sz="1600" i="0" dirty="0" err="1" smtClean="0">
                <a:solidFill>
                  <a:srgbClr val="002060"/>
                </a:solidFill>
                <a:latin typeface="+mn-lt"/>
                <a:sym typeface="Symbol"/>
              </a:rPr>
              <a:t>ioco</a:t>
            </a:r>
            <a:r>
              <a:rPr lang="en-US" sz="1600" i="0" dirty="0" smtClean="0">
                <a:solidFill>
                  <a:srgbClr val="002060"/>
                </a:solidFill>
                <a:latin typeface="+mn-lt"/>
                <a:sym typeface="Symbol"/>
              </a:rPr>
              <a:t>`</a:t>
            </a:r>
            <a:endParaRPr lang="en-US" sz="1600" b="1" i="0" dirty="0" smtClean="0">
              <a:solidFill>
                <a:srgbClr val="002060"/>
              </a:solidFill>
              <a:latin typeface="+mn-lt"/>
              <a:sym typeface="Symbol"/>
            </a:endParaRPr>
          </a:p>
        </p:txBody>
      </p:sp>
      <p:sp>
        <p:nvSpPr>
          <p:cNvPr id="31" name="TextBox 30"/>
          <p:cNvSpPr txBox="1"/>
          <p:nvPr/>
        </p:nvSpPr>
        <p:spPr>
          <a:xfrm>
            <a:off x="5608935" y="2545685"/>
            <a:ext cx="450764" cy="400110"/>
          </a:xfrm>
          <a:prstGeom prst="rect">
            <a:avLst/>
          </a:prstGeom>
          <a:noFill/>
        </p:spPr>
        <p:txBody>
          <a:bodyPr wrap="none" rtlCol="0">
            <a:spAutoFit/>
          </a:bodyPr>
          <a:lstStyle/>
          <a:p>
            <a:r>
              <a:rPr lang="en-US" sz="2000" b="1" i="0" dirty="0" smtClean="0">
                <a:solidFill>
                  <a:schemeClr val="accent4"/>
                </a:solidFill>
                <a:latin typeface="+mn-lt"/>
              </a:rPr>
              <a:t>S</a:t>
            </a:r>
            <a:r>
              <a:rPr lang="en-US" sz="2000" b="1" i="0" baseline="-10000" dirty="0" smtClean="0">
                <a:solidFill>
                  <a:schemeClr val="accent4"/>
                </a:solidFill>
                <a:latin typeface="+mn-lt"/>
              </a:rPr>
              <a:t>3</a:t>
            </a:r>
            <a:endParaRPr lang="en-US" sz="2000" b="1" i="0" baseline="-10000" dirty="0">
              <a:solidFill>
                <a:schemeClr val="accent4"/>
              </a:solidFill>
              <a:latin typeface="+mn-lt"/>
            </a:endParaRPr>
          </a:p>
        </p:txBody>
      </p:sp>
      <p:sp>
        <p:nvSpPr>
          <p:cNvPr id="36" name="Oval 35"/>
          <p:cNvSpPr/>
          <p:nvPr/>
        </p:nvSpPr>
        <p:spPr bwMode="auto">
          <a:xfrm>
            <a:off x="3688685" y="4657960"/>
            <a:ext cx="3187615" cy="1420985"/>
          </a:xfrm>
          <a:prstGeom prst="ellipse">
            <a:avLst/>
          </a:prstGeom>
          <a:noFill/>
          <a:ln w="28575">
            <a:solidFill>
              <a:schemeClr val="accent4"/>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u="none" strike="noStrike" cap="none" normalizeH="0" baseline="0" dirty="0" smtClean="0">
              <a:ln>
                <a:noFill/>
              </a:ln>
              <a:solidFill>
                <a:srgbClr val="C00000"/>
              </a:solidFill>
              <a:effectLst/>
            </a:endParaRPr>
          </a:p>
        </p:txBody>
      </p:sp>
      <p:sp>
        <p:nvSpPr>
          <p:cNvPr id="59" name="Oval 58"/>
          <p:cNvSpPr/>
          <p:nvPr/>
        </p:nvSpPr>
        <p:spPr bwMode="auto">
          <a:xfrm>
            <a:off x="5455315" y="2622495"/>
            <a:ext cx="192025" cy="192025"/>
          </a:xfrm>
          <a:prstGeom prst="ellipse">
            <a:avLst/>
          </a:prstGeom>
          <a:solidFill>
            <a:schemeClr val="accent4"/>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sp>
        <p:nvSpPr>
          <p:cNvPr id="67" name="Oval 66"/>
          <p:cNvSpPr/>
          <p:nvPr/>
        </p:nvSpPr>
        <p:spPr bwMode="auto">
          <a:xfrm>
            <a:off x="5148075" y="1316725"/>
            <a:ext cx="192025" cy="192025"/>
          </a:xfrm>
          <a:prstGeom prst="ellipse">
            <a:avLst/>
          </a:prstGeom>
          <a:solidFill>
            <a:srgbClr val="9ED6EC"/>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endParaRPr>
          </a:p>
        </p:txBody>
      </p:sp>
      <p:sp>
        <p:nvSpPr>
          <p:cNvPr id="77" name="TextBox 76"/>
          <p:cNvSpPr txBox="1"/>
          <p:nvPr/>
        </p:nvSpPr>
        <p:spPr>
          <a:xfrm>
            <a:off x="5416910" y="1278320"/>
            <a:ext cx="460382" cy="400110"/>
          </a:xfrm>
          <a:prstGeom prst="rect">
            <a:avLst/>
          </a:prstGeom>
          <a:noFill/>
        </p:spPr>
        <p:txBody>
          <a:bodyPr wrap="none" rtlCol="0">
            <a:spAutoFit/>
          </a:bodyPr>
          <a:lstStyle/>
          <a:p>
            <a:r>
              <a:rPr lang="en-US" sz="2000" b="1" i="0" dirty="0" smtClean="0">
                <a:solidFill>
                  <a:srgbClr val="9ED6EC"/>
                </a:solidFill>
                <a:latin typeface="+mn-lt"/>
              </a:rPr>
              <a:t>S</a:t>
            </a:r>
            <a:r>
              <a:rPr lang="en-US" sz="2000" b="1" i="0" baseline="-10000" dirty="0" smtClean="0">
                <a:solidFill>
                  <a:srgbClr val="9ED6EC"/>
                </a:solidFill>
                <a:latin typeface="+mn-lt"/>
              </a:rPr>
              <a:t>T</a:t>
            </a:r>
            <a:endParaRPr lang="en-US" sz="2000" b="1" i="0" baseline="-10000" dirty="0">
              <a:solidFill>
                <a:srgbClr val="9ED6EC"/>
              </a:solidFill>
              <a:latin typeface="+mn-lt"/>
            </a:endParaRPr>
          </a:p>
        </p:txBody>
      </p:sp>
      <p:cxnSp>
        <p:nvCxnSpPr>
          <p:cNvPr id="79" name="Straight Connector 78"/>
          <p:cNvCxnSpPr/>
          <p:nvPr/>
        </p:nvCxnSpPr>
        <p:spPr bwMode="auto">
          <a:xfrm rot="16200000" flipH="1">
            <a:off x="5032860" y="3429000"/>
            <a:ext cx="2524448" cy="1295488"/>
          </a:xfrm>
          <a:prstGeom prst="line">
            <a:avLst/>
          </a:prstGeom>
          <a:solidFill>
            <a:schemeClr val="accent1"/>
          </a:solidFill>
          <a:ln w="3175" cap="sq" cmpd="sng" algn="ctr">
            <a:solidFill>
              <a:schemeClr val="tx1"/>
            </a:solidFill>
            <a:prstDash val="sysDot"/>
            <a:round/>
            <a:headEnd type="none" w="sm" len="sm"/>
            <a:tailEnd type="none" w="sm" len="sm"/>
          </a:ln>
          <a:effectLst/>
        </p:spPr>
      </p:cxnSp>
      <p:cxnSp>
        <p:nvCxnSpPr>
          <p:cNvPr id="81" name="Straight Connector 80"/>
          <p:cNvCxnSpPr>
            <a:stCxn id="59" idx="3"/>
          </p:cNvCxnSpPr>
          <p:nvPr/>
        </p:nvCxnSpPr>
        <p:spPr bwMode="auto">
          <a:xfrm rot="5400000">
            <a:off x="3381444" y="3132045"/>
            <a:ext cx="2447638" cy="1756346"/>
          </a:xfrm>
          <a:prstGeom prst="line">
            <a:avLst/>
          </a:prstGeom>
          <a:solidFill>
            <a:schemeClr val="accent1"/>
          </a:solidFill>
          <a:ln w="3175" cap="sq" cmpd="sng" algn="ctr">
            <a:solidFill>
              <a:schemeClr val="tx1"/>
            </a:solidFill>
            <a:prstDash val="sysDot"/>
            <a:round/>
            <a:headEnd type="none" w="sm" len="sm"/>
            <a:tailEnd type="none" w="sm" len="sm"/>
          </a:ln>
          <a:effectLst/>
        </p:spPr>
      </p:cxnSp>
      <p:cxnSp>
        <p:nvCxnSpPr>
          <p:cNvPr id="106" name="Straight Connector 105"/>
          <p:cNvCxnSpPr>
            <a:stCxn id="67" idx="5"/>
          </p:cNvCxnSpPr>
          <p:nvPr/>
        </p:nvCxnSpPr>
        <p:spPr bwMode="auto">
          <a:xfrm rot="16200000" flipH="1">
            <a:off x="4678296" y="2114311"/>
            <a:ext cx="3599786" cy="2332421"/>
          </a:xfrm>
          <a:prstGeom prst="line">
            <a:avLst/>
          </a:prstGeom>
          <a:solidFill>
            <a:schemeClr val="accent1"/>
          </a:solidFill>
          <a:ln w="3175" cap="sq" cmpd="sng" algn="ctr">
            <a:solidFill>
              <a:schemeClr val="tx1"/>
            </a:solidFill>
            <a:prstDash val="sysDot"/>
            <a:round/>
            <a:headEnd type="none" w="sm" len="sm"/>
            <a:tailEnd type="none" w="sm" len="sm"/>
          </a:ln>
          <a:effectLst/>
        </p:spPr>
      </p:cxnSp>
      <p:cxnSp>
        <p:nvCxnSpPr>
          <p:cNvPr id="108" name="Straight Connector 107"/>
          <p:cNvCxnSpPr>
            <a:stCxn id="67" idx="3"/>
          </p:cNvCxnSpPr>
          <p:nvPr/>
        </p:nvCxnSpPr>
        <p:spPr bwMode="auto">
          <a:xfrm rot="5400000">
            <a:off x="1557207" y="1269402"/>
            <a:ext cx="3407763" cy="3830216"/>
          </a:xfrm>
          <a:prstGeom prst="line">
            <a:avLst/>
          </a:prstGeom>
          <a:solidFill>
            <a:schemeClr val="accent1"/>
          </a:solidFill>
          <a:ln w="3175" cap="sq" cmpd="sng" algn="ctr">
            <a:solidFill>
              <a:schemeClr val="tx1"/>
            </a:solidFill>
            <a:prstDash val="sysDot"/>
            <a:round/>
            <a:headEnd type="none" w="sm" len="sm"/>
            <a:tailEnd type="none" w="sm" len="sm"/>
          </a:ln>
          <a:effectLst/>
        </p:spPr>
      </p:cxnSp>
      <p:cxnSp>
        <p:nvCxnSpPr>
          <p:cNvPr id="127" name="Straight Arrow Connector 126"/>
          <p:cNvCxnSpPr>
            <a:stCxn id="7" idx="1"/>
            <a:endCxn id="8" idx="5"/>
          </p:cNvCxnSpPr>
          <p:nvPr/>
        </p:nvCxnSpPr>
        <p:spPr bwMode="auto">
          <a:xfrm rot="16200000" flipV="1">
            <a:off x="4620689" y="2747994"/>
            <a:ext cx="286672" cy="286672"/>
          </a:xfrm>
          <a:prstGeom prst="straightConnector1">
            <a:avLst/>
          </a:prstGeom>
          <a:solidFill>
            <a:schemeClr val="accent1"/>
          </a:solidFill>
          <a:ln w="57150" cap="sq" cmpd="sng" algn="ctr">
            <a:solidFill>
              <a:schemeClr val="tx1"/>
            </a:solidFill>
            <a:prstDash val="solid"/>
            <a:round/>
            <a:headEnd type="none" w="sm" len="sm"/>
            <a:tailEnd type="arrow"/>
          </a:ln>
          <a:effectLst/>
        </p:spPr>
      </p:cxnSp>
      <p:cxnSp>
        <p:nvCxnSpPr>
          <p:cNvPr id="132" name="Straight Arrow Connector 131"/>
          <p:cNvCxnSpPr>
            <a:stCxn id="7" idx="7"/>
            <a:endCxn id="59" idx="3"/>
          </p:cNvCxnSpPr>
          <p:nvPr/>
        </p:nvCxnSpPr>
        <p:spPr bwMode="auto">
          <a:xfrm rot="5400000" flipH="1" flipV="1">
            <a:off x="5139157" y="2690387"/>
            <a:ext cx="248267" cy="440292"/>
          </a:xfrm>
          <a:prstGeom prst="straightConnector1">
            <a:avLst/>
          </a:prstGeom>
          <a:solidFill>
            <a:schemeClr val="accent1"/>
          </a:solidFill>
          <a:ln w="57150" cap="sq" cmpd="sng" algn="ctr">
            <a:solidFill>
              <a:schemeClr val="tx1"/>
            </a:solidFill>
            <a:prstDash val="solid"/>
            <a:round/>
            <a:headEnd type="none" w="sm" len="sm"/>
            <a:tailEnd type="arrow"/>
          </a:ln>
          <a:effectLst/>
        </p:spPr>
      </p:cxnSp>
      <p:cxnSp>
        <p:nvCxnSpPr>
          <p:cNvPr id="134" name="Straight Arrow Connector 133"/>
          <p:cNvCxnSpPr>
            <a:stCxn id="59" idx="0"/>
            <a:endCxn id="67" idx="4"/>
          </p:cNvCxnSpPr>
          <p:nvPr/>
        </p:nvCxnSpPr>
        <p:spPr bwMode="auto">
          <a:xfrm rot="16200000" flipV="1">
            <a:off x="4840836" y="1912003"/>
            <a:ext cx="1113745" cy="307240"/>
          </a:xfrm>
          <a:prstGeom prst="straightConnector1">
            <a:avLst/>
          </a:prstGeom>
          <a:solidFill>
            <a:schemeClr val="accent1"/>
          </a:solidFill>
          <a:ln w="57150" cap="sq" cmpd="sng" algn="ctr">
            <a:solidFill>
              <a:schemeClr val="tx1"/>
            </a:solidFill>
            <a:prstDash val="solid"/>
            <a:round/>
            <a:headEnd type="none" w="sm" len="sm"/>
            <a:tailEnd type="arrow"/>
          </a:ln>
          <a:effectLst/>
        </p:spPr>
      </p:cxnSp>
      <p:cxnSp>
        <p:nvCxnSpPr>
          <p:cNvPr id="136" name="Straight Arrow Connector 135"/>
          <p:cNvCxnSpPr>
            <a:stCxn id="8" idx="7"/>
            <a:endCxn id="67" idx="4"/>
          </p:cNvCxnSpPr>
          <p:nvPr/>
        </p:nvCxnSpPr>
        <p:spPr bwMode="auto">
          <a:xfrm rot="5400000" flipH="1" flipV="1">
            <a:off x="4380658" y="1748782"/>
            <a:ext cx="1103461" cy="623399"/>
          </a:xfrm>
          <a:prstGeom prst="straightConnector1">
            <a:avLst/>
          </a:prstGeom>
          <a:solidFill>
            <a:schemeClr val="accent1"/>
          </a:solidFill>
          <a:ln w="57150" cap="sq" cmpd="sng" algn="ctr">
            <a:solidFill>
              <a:schemeClr val="tx1"/>
            </a:solidFill>
            <a:prstDash val="solid"/>
            <a:round/>
            <a:headEnd type="none" w="sm" len="sm"/>
            <a:tailEnd type="arrow"/>
          </a:ln>
          <a:effectLst/>
        </p:spPr>
      </p:cxnSp>
      <p:sp>
        <p:nvSpPr>
          <p:cNvPr id="137" name="TextBox 136"/>
          <p:cNvSpPr txBox="1"/>
          <p:nvPr/>
        </p:nvSpPr>
        <p:spPr>
          <a:xfrm>
            <a:off x="6569060" y="971080"/>
            <a:ext cx="2381110" cy="923330"/>
          </a:xfrm>
          <a:prstGeom prst="rect">
            <a:avLst/>
          </a:prstGeom>
          <a:solidFill>
            <a:schemeClr val="accent2">
              <a:lumMod val="40000"/>
              <a:lumOff val="60000"/>
            </a:schemeClr>
          </a:solidFill>
        </p:spPr>
        <p:txBody>
          <a:bodyPr wrap="square" rtlCol="0">
            <a:spAutoFit/>
          </a:bodyPr>
          <a:lstStyle/>
          <a:p>
            <a:pPr>
              <a:spcBef>
                <a:spcPts val="0"/>
              </a:spcBef>
            </a:pPr>
            <a:r>
              <a:rPr lang="en-US" b="1" i="0" dirty="0" smtClean="0">
                <a:solidFill>
                  <a:srgbClr val="036A66"/>
                </a:solidFill>
                <a:latin typeface="+mn-lt"/>
                <a:sym typeface="Symbol"/>
              </a:rPr>
              <a:t>S</a:t>
            </a:r>
            <a:r>
              <a:rPr lang="en-US" b="1" i="0" baseline="-14000" dirty="0" smtClean="0">
                <a:solidFill>
                  <a:srgbClr val="036A66"/>
                </a:solidFill>
                <a:latin typeface="+mn-lt"/>
                <a:sym typeface="Symbol"/>
              </a:rPr>
              <a:t>T </a:t>
            </a:r>
          </a:p>
          <a:p>
            <a:pPr>
              <a:spcBef>
                <a:spcPts val="0"/>
              </a:spcBef>
            </a:pPr>
            <a:r>
              <a:rPr lang="en-US" b="1" i="0" dirty="0" smtClean="0">
                <a:solidFill>
                  <a:srgbClr val="036A66"/>
                </a:solidFill>
                <a:latin typeface="+mn-lt"/>
                <a:sym typeface="Symbol"/>
              </a:rPr>
              <a:t>  </a:t>
            </a:r>
            <a:r>
              <a:rPr lang="en-US" i="0" dirty="0" smtClean="0">
                <a:solidFill>
                  <a:srgbClr val="036A66"/>
                </a:solidFill>
                <a:latin typeface="+mn-lt"/>
                <a:sym typeface="Symbol"/>
              </a:rPr>
              <a:t>chaos </a:t>
            </a:r>
            <a:endParaRPr lang="en-US" i="0" dirty="0" smtClean="0">
              <a:solidFill>
                <a:srgbClr val="036A66"/>
              </a:solidFill>
              <a:latin typeface="+mn-lt"/>
            </a:endParaRPr>
          </a:p>
          <a:p>
            <a:pPr>
              <a:spcBef>
                <a:spcPts val="0"/>
              </a:spcBef>
              <a:buFont typeface="Symbol"/>
              <a:buChar char="º"/>
            </a:pPr>
            <a:r>
              <a:rPr lang="en-US" i="0" dirty="0" smtClean="0">
                <a:solidFill>
                  <a:srgbClr val="036A66"/>
                </a:solidFill>
                <a:latin typeface="+mn-lt"/>
                <a:sym typeface="Symbol"/>
              </a:rPr>
              <a:t>  model for any SUT</a:t>
            </a:r>
          </a:p>
        </p:txBody>
      </p:sp>
      <p:sp>
        <p:nvSpPr>
          <p:cNvPr id="51" name="TextBox 50"/>
          <p:cNvSpPr txBox="1"/>
          <p:nvPr/>
        </p:nvSpPr>
        <p:spPr>
          <a:xfrm>
            <a:off x="6569060" y="2276850"/>
            <a:ext cx="2381110" cy="923330"/>
          </a:xfrm>
          <a:prstGeom prst="rect">
            <a:avLst/>
          </a:prstGeom>
          <a:solidFill>
            <a:schemeClr val="accent2">
              <a:lumMod val="40000"/>
              <a:lumOff val="60000"/>
            </a:schemeClr>
          </a:solidFill>
        </p:spPr>
        <p:txBody>
          <a:bodyPr wrap="square" rtlCol="0">
            <a:spAutoFit/>
          </a:bodyPr>
          <a:lstStyle/>
          <a:p>
            <a:pPr>
              <a:spcBef>
                <a:spcPts val="0"/>
              </a:spcBef>
            </a:pPr>
            <a:r>
              <a:rPr lang="en-US" i="0" dirty="0" smtClean="0">
                <a:solidFill>
                  <a:srgbClr val="036A66"/>
                </a:solidFill>
                <a:latin typeface="+mn-lt"/>
                <a:sym typeface="Symbol"/>
              </a:rPr>
              <a:t>most precise model</a:t>
            </a:r>
          </a:p>
          <a:p>
            <a:pPr>
              <a:spcBef>
                <a:spcPts val="0"/>
              </a:spcBef>
            </a:pPr>
            <a:r>
              <a:rPr lang="en-US" i="0" dirty="0" smtClean="0">
                <a:solidFill>
                  <a:srgbClr val="036A66"/>
                </a:solidFill>
                <a:latin typeface="+mn-lt"/>
                <a:sym typeface="Symbol"/>
              </a:rPr>
              <a:t>is </a:t>
            </a:r>
            <a:r>
              <a:rPr lang="en-US" dirty="0" smtClean="0">
                <a:solidFill>
                  <a:srgbClr val="036A66"/>
                </a:solidFill>
                <a:latin typeface="+mn-lt"/>
                <a:sym typeface="Symbol"/>
              </a:rPr>
              <a:t>testing equivalent </a:t>
            </a:r>
            <a:r>
              <a:rPr lang="en-US" i="0" dirty="0" smtClean="0">
                <a:solidFill>
                  <a:srgbClr val="036A66"/>
                </a:solidFill>
                <a:latin typeface="+mn-lt"/>
                <a:sym typeface="Symbol"/>
              </a:rPr>
              <a:t>to SUT</a:t>
            </a:r>
            <a:endParaRPr lang="en-US" i="0" dirty="0" smtClean="0">
              <a:solidFill>
                <a:srgbClr val="036A66"/>
              </a:solidFill>
              <a:latin typeface="+mn-lt"/>
            </a:endParaRPr>
          </a:p>
        </p:txBody>
      </p:sp>
      <p:sp>
        <p:nvSpPr>
          <p:cNvPr id="563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0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57200"/>
            <a:ext cx="180975" cy="190500"/>
          </a:xfrm>
          <a:prstGeom prst="rect">
            <a:avLst/>
          </a:prstGeom>
          <a:noFill/>
        </p:spPr>
      </p:pic>
      <p:sp>
        <p:nvSpPr>
          <p:cNvPr id="5632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0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57200"/>
            <a:ext cx="180975" cy="190500"/>
          </a:xfrm>
          <a:prstGeom prst="rect">
            <a:avLst/>
          </a:prstGeom>
          <a:noFill/>
        </p:spPr>
      </p:pic>
      <p:sp>
        <p:nvSpPr>
          <p:cNvPr id="5632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05"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57200"/>
            <a:ext cx="180975" cy="190500"/>
          </a:xfrm>
          <a:prstGeom prst="rect">
            <a:avLst/>
          </a:prstGeom>
          <a:noFill/>
        </p:spPr>
      </p:pic>
      <p:sp>
        <p:nvSpPr>
          <p:cNvPr id="5632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07"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80975" cy="190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dissolve">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5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Learned Models</a:t>
            </a:r>
            <a:endParaRPr lang="en-US" dirty="0"/>
          </a:p>
        </p:txBody>
      </p:sp>
      <p:sp>
        <p:nvSpPr>
          <p:cNvPr id="4" name="Slide Number Placeholder 3"/>
          <p:cNvSpPr>
            <a:spLocks noGrp="1"/>
          </p:cNvSpPr>
          <p:nvPr>
            <p:ph type="sldNum" sz="quarter" idx="10"/>
          </p:nvPr>
        </p:nvSpPr>
        <p:spPr/>
        <p:txBody>
          <a:bodyPr/>
          <a:lstStyle/>
          <a:p>
            <a:r>
              <a:rPr lang="en-US" b="1" dirty="0" smtClean="0"/>
              <a:t>   </a:t>
            </a:r>
            <a:fld id="{3B030DB6-B95F-4F15-B179-ED7DA24EE6E0}" type="slidenum">
              <a:rPr lang="en-US" b="1" smtClean="0"/>
              <a:pPr/>
              <a:t>78</a:t>
            </a:fld>
            <a:endParaRPr lang="en-US" b="1" dirty="0"/>
          </a:p>
        </p:txBody>
      </p:sp>
      <p:grpSp>
        <p:nvGrpSpPr>
          <p:cNvPr id="3" name="Group 132"/>
          <p:cNvGrpSpPr/>
          <p:nvPr/>
        </p:nvGrpSpPr>
        <p:grpSpPr>
          <a:xfrm>
            <a:off x="424260" y="1835192"/>
            <a:ext cx="2198494" cy="1766630"/>
            <a:chOff x="769905" y="1854395"/>
            <a:chExt cx="2198494" cy="1766630"/>
          </a:xfrm>
        </p:grpSpPr>
        <p:sp>
          <p:nvSpPr>
            <p:cNvPr id="14" name="Oval 13"/>
            <p:cNvSpPr/>
            <p:nvPr/>
          </p:nvSpPr>
          <p:spPr bwMode="auto">
            <a:xfrm>
              <a:off x="1653220" y="3346407"/>
              <a:ext cx="284902" cy="274618"/>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15" name="Oval 14"/>
            <p:cNvSpPr/>
            <p:nvPr/>
          </p:nvSpPr>
          <p:spPr bwMode="auto">
            <a:xfrm>
              <a:off x="992423" y="2717630"/>
              <a:ext cx="222518" cy="255774"/>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16" name="Oval 15"/>
            <p:cNvSpPr/>
            <p:nvPr/>
          </p:nvSpPr>
          <p:spPr bwMode="auto">
            <a:xfrm>
              <a:off x="2401700" y="2717630"/>
              <a:ext cx="222518" cy="255774"/>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17" name="Oval 16"/>
            <p:cNvSpPr/>
            <p:nvPr/>
          </p:nvSpPr>
          <p:spPr bwMode="auto">
            <a:xfrm>
              <a:off x="1715604" y="2110169"/>
              <a:ext cx="222518" cy="255774"/>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cxnSp>
          <p:nvCxnSpPr>
            <p:cNvPr id="18" name="Curved Connector 31"/>
            <p:cNvCxnSpPr>
              <a:stCxn id="17" idx="2"/>
              <a:endCxn id="15" idx="0"/>
            </p:cNvCxnSpPr>
            <p:nvPr/>
          </p:nvCxnSpPr>
          <p:spPr bwMode="auto">
            <a:xfrm rot="10800000" flipV="1">
              <a:off x="1103681" y="2238055"/>
              <a:ext cx="611923" cy="479575"/>
            </a:xfrm>
            <a:prstGeom prst="curvedConnector2">
              <a:avLst/>
            </a:prstGeom>
            <a:solidFill>
              <a:schemeClr val="accent1"/>
            </a:solidFill>
            <a:ln w="31750" cap="sq" cmpd="sng" algn="ctr">
              <a:solidFill>
                <a:srgbClr val="FF0000"/>
              </a:solidFill>
              <a:prstDash val="solid"/>
              <a:round/>
              <a:headEnd type="none" w="sm" len="sm"/>
              <a:tailEnd type="arrow"/>
            </a:ln>
            <a:effectLst/>
          </p:spPr>
        </p:cxnSp>
        <p:cxnSp>
          <p:nvCxnSpPr>
            <p:cNvPr id="19" name="Shape 18"/>
            <p:cNvCxnSpPr>
              <a:stCxn id="15" idx="4"/>
              <a:endCxn id="14" idx="2"/>
            </p:cNvCxnSpPr>
            <p:nvPr/>
          </p:nvCxnSpPr>
          <p:spPr bwMode="auto">
            <a:xfrm rot="16200000" flipH="1">
              <a:off x="1123295" y="2953791"/>
              <a:ext cx="510312" cy="549538"/>
            </a:xfrm>
            <a:prstGeom prst="curvedConnector2">
              <a:avLst/>
            </a:prstGeom>
            <a:solidFill>
              <a:schemeClr val="accent1"/>
            </a:solidFill>
            <a:ln w="31750" cap="sq" cmpd="sng" algn="ctr">
              <a:solidFill>
                <a:srgbClr val="FF0000"/>
              </a:solidFill>
              <a:prstDash val="solid"/>
              <a:round/>
              <a:headEnd type="none" w="sm" len="sm"/>
              <a:tailEnd type="arrow"/>
            </a:ln>
            <a:effectLst/>
          </p:spPr>
        </p:cxnSp>
        <p:cxnSp>
          <p:nvCxnSpPr>
            <p:cNvPr id="20" name="Shape 19"/>
            <p:cNvCxnSpPr>
              <a:stCxn id="14" idx="6"/>
              <a:endCxn id="16" idx="4"/>
            </p:cNvCxnSpPr>
            <p:nvPr/>
          </p:nvCxnSpPr>
          <p:spPr bwMode="auto">
            <a:xfrm flipV="1">
              <a:off x="1938122" y="2973404"/>
              <a:ext cx="574837" cy="510312"/>
            </a:xfrm>
            <a:prstGeom prst="curvedConnector2">
              <a:avLst/>
            </a:prstGeom>
            <a:solidFill>
              <a:schemeClr val="accent1"/>
            </a:solidFill>
            <a:ln w="31750" cap="sq" cmpd="sng" algn="ctr">
              <a:solidFill>
                <a:srgbClr val="FF0000"/>
              </a:solidFill>
              <a:prstDash val="solid"/>
              <a:round/>
              <a:headEnd type="none" w="sm" len="sm"/>
              <a:tailEnd type="arrow"/>
            </a:ln>
            <a:effectLst/>
          </p:spPr>
        </p:cxnSp>
        <p:cxnSp>
          <p:nvCxnSpPr>
            <p:cNvPr id="21" name="Shape 20"/>
            <p:cNvCxnSpPr>
              <a:stCxn id="16" idx="0"/>
              <a:endCxn id="17" idx="6"/>
            </p:cNvCxnSpPr>
            <p:nvPr/>
          </p:nvCxnSpPr>
          <p:spPr bwMode="auto">
            <a:xfrm rot="16200000" flipV="1">
              <a:off x="1985754" y="2190424"/>
              <a:ext cx="479574" cy="574837"/>
            </a:xfrm>
            <a:prstGeom prst="curvedConnector2">
              <a:avLst/>
            </a:prstGeom>
            <a:solidFill>
              <a:schemeClr val="accent1"/>
            </a:solidFill>
            <a:ln w="31750" cap="sq" cmpd="sng" algn="ctr">
              <a:solidFill>
                <a:srgbClr val="FF0000"/>
              </a:solidFill>
              <a:prstDash val="solid"/>
              <a:round/>
              <a:headEnd type="none" w="sm" len="sm"/>
              <a:tailEnd type="arrow"/>
            </a:ln>
            <a:effectLst/>
          </p:spPr>
        </p:cxnSp>
        <p:sp>
          <p:nvSpPr>
            <p:cNvPr id="22" name="TextBox 21"/>
            <p:cNvSpPr txBox="1"/>
            <p:nvPr/>
          </p:nvSpPr>
          <p:spPr>
            <a:xfrm>
              <a:off x="2344510" y="3198570"/>
              <a:ext cx="623889" cy="338554"/>
            </a:xfrm>
            <a:prstGeom prst="rect">
              <a:avLst/>
            </a:prstGeom>
            <a:noFill/>
          </p:spPr>
          <p:txBody>
            <a:bodyPr wrap="none" rtlCol="0">
              <a:spAutoFit/>
            </a:bodyPr>
            <a:lstStyle/>
            <a:p>
              <a:r>
                <a:rPr lang="en-US" sz="1600" i="0" dirty="0" smtClean="0">
                  <a:solidFill>
                    <a:srgbClr val="118548"/>
                  </a:solidFill>
                </a:rPr>
                <a:t>but?</a:t>
              </a:r>
              <a:endParaRPr lang="en-US" sz="1600" i="0" dirty="0">
                <a:solidFill>
                  <a:srgbClr val="118548"/>
                </a:solidFill>
              </a:endParaRPr>
            </a:p>
          </p:txBody>
        </p:sp>
        <p:sp>
          <p:nvSpPr>
            <p:cNvPr id="23" name="TextBox 22"/>
            <p:cNvSpPr txBox="1"/>
            <p:nvPr/>
          </p:nvSpPr>
          <p:spPr>
            <a:xfrm>
              <a:off x="806991" y="3281107"/>
              <a:ext cx="511679" cy="338554"/>
            </a:xfrm>
            <a:prstGeom prst="rect">
              <a:avLst/>
            </a:prstGeom>
            <a:noFill/>
          </p:spPr>
          <p:txBody>
            <a:bodyPr wrap="none" rtlCol="0">
              <a:spAutoFit/>
            </a:bodyPr>
            <a:lstStyle/>
            <a:p>
              <a:r>
                <a:rPr lang="en-US" sz="1600" i="0" dirty="0" smtClean="0">
                  <a:solidFill>
                    <a:srgbClr val="118548"/>
                  </a:solidFill>
                </a:rPr>
                <a:t>on!</a:t>
              </a:r>
              <a:endParaRPr lang="en-US" sz="1600" i="0" dirty="0">
                <a:solidFill>
                  <a:srgbClr val="118548"/>
                </a:solidFill>
              </a:endParaRPr>
            </a:p>
          </p:txBody>
        </p:sp>
        <p:sp>
          <p:nvSpPr>
            <p:cNvPr id="24" name="TextBox 23"/>
            <p:cNvSpPr txBox="1"/>
            <p:nvPr/>
          </p:nvSpPr>
          <p:spPr>
            <a:xfrm>
              <a:off x="769905" y="2085754"/>
              <a:ext cx="623889" cy="338554"/>
            </a:xfrm>
            <a:prstGeom prst="rect">
              <a:avLst/>
            </a:prstGeom>
            <a:noFill/>
          </p:spPr>
          <p:txBody>
            <a:bodyPr wrap="none" rtlCol="0">
              <a:spAutoFit/>
            </a:bodyPr>
            <a:lstStyle/>
            <a:p>
              <a:r>
                <a:rPr lang="en-US" sz="1600" i="0" dirty="0" smtClean="0">
                  <a:solidFill>
                    <a:srgbClr val="118548"/>
                  </a:solidFill>
                </a:rPr>
                <a:t>but?</a:t>
              </a:r>
              <a:endParaRPr lang="en-US" sz="1600" i="0" dirty="0">
                <a:solidFill>
                  <a:srgbClr val="118548"/>
                </a:solidFill>
              </a:endParaRPr>
            </a:p>
          </p:txBody>
        </p:sp>
        <p:cxnSp>
          <p:nvCxnSpPr>
            <p:cNvPr id="25" name="Shape 24"/>
            <p:cNvCxnSpPr>
              <a:endCxn id="17" idx="0"/>
            </p:cNvCxnSpPr>
            <p:nvPr/>
          </p:nvCxnSpPr>
          <p:spPr bwMode="auto">
            <a:xfrm>
              <a:off x="1511630" y="1854395"/>
              <a:ext cx="315233" cy="255774"/>
            </a:xfrm>
            <a:prstGeom prst="curvedConnector2">
              <a:avLst/>
            </a:prstGeom>
            <a:solidFill>
              <a:schemeClr val="accent1"/>
            </a:solidFill>
            <a:ln w="25400" cap="sq" cmpd="sng" algn="ctr">
              <a:solidFill>
                <a:srgbClr val="FF0000"/>
              </a:solidFill>
              <a:prstDash val="solid"/>
              <a:round/>
              <a:headEnd type="none" w="sm" len="sm"/>
              <a:tailEnd type="arrow"/>
            </a:ln>
            <a:effectLst/>
          </p:spPr>
        </p:cxnSp>
        <p:sp>
          <p:nvSpPr>
            <p:cNvPr id="26" name="TextBox 25"/>
            <p:cNvSpPr txBox="1"/>
            <p:nvPr/>
          </p:nvSpPr>
          <p:spPr>
            <a:xfrm>
              <a:off x="2253355" y="2124313"/>
              <a:ext cx="529247" cy="338554"/>
            </a:xfrm>
            <a:prstGeom prst="rect">
              <a:avLst/>
            </a:prstGeom>
            <a:noFill/>
          </p:spPr>
          <p:txBody>
            <a:bodyPr wrap="none" rtlCol="0">
              <a:spAutoFit/>
            </a:bodyPr>
            <a:lstStyle/>
            <a:p>
              <a:r>
                <a:rPr lang="en-US" sz="1600" i="0" dirty="0" smtClean="0">
                  <a:solidFill>
                    <a:srgbClr val="118548"/>
                  </a:solidFill>
                </a:rPr>
                <a:t>off!</a:t>
              </a:r>
              <a:endParaRPr lang="en-US" sz="1600" i="0" dirty="0">
                <a:solidFill>
                  <a:srgbClr val="118548"/>
                </a:solidFill>
              </a:endParaRPr>
            </a:p>
          </p:txBody>
        </p:sp>
      </p:grpSp>
      <p:grpSp>
        <p:nvGrpSpPr>
          <p:cNvPr id="5" name="Group 134"/>
          <p:cNvGrpSpPr/>
          <p:nvPr/>
        </p:nvGrpSpPr>
        <p:grpSpPr>
          <a:xfrm>
            <a:off x="4072735" y="1854395"/>
            <a:ext cx="2112275" cy="1805035"/>
            <a:chOff x="3919115" y="1969609"/>
            <a:chExt cx="2112275" cy="1805035"/>
          </a:xfrm>
        </p:grpSpPr>
        <p:sp>
          <p:nvSpPr>
            <p:cNvPr id="6" name="Oval 5"/>
            <p:cNvSpPr/>
            <p:nvPr/>
          </p:nvSpPr>
          <p:spPr bwMode="auto">
            <a:xfrm>
              <a:off x="4342089" y="2195238"/>
              <a:ext cx="217974" cy="270755"/>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7" name="Oval 6"/>
            <p:cNvSpPr/>
            <p:nvPr/>
          </p:nvSpPr>
          <p:spPr bwMode="auto">
            <a:xfrm>
              <a:off x="4342089" y="3503889"/>
              <a:ext cx="217974" cy="270755"/>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cxnSp>
          <p:nvCxnSpPr>
            <p:cNvPr id="8" name="Shape 13"/>
            <p:cNvCxnSpPr>
              <a:stCxn id="6" idx="2"/>
              <a:endCxn id="7" idx="2"/>
            </p:cNvCxnSpPr>
            <p:nvPr/>
          </p:nvCxnSpPr>
          <p:spPr bwMode="auto">
            <a:xfrm rot="10800000" flipV="1">
              <a:off x="4342089" y="2330615"/>
              <a:ext cx="1502" cy="1308650"/>
            </a:xfrm>
            <a:prstGeom prst="curvedConnector3">
              <a:avLst>
                <a:gd name="adj1" fmla="val 28174376"/>
              </a:avLst>
            </a:prstGeom>
            <a:solidFill>
              <a:schemeClr val="accent1"/>
            </a:solidFill>
            <a:ln w="31750" cap="sq" cmpd="sng" algn="ctr">
              <a:solidFill>
                <a:srgbClr val="FF0000"/>
              </a:solidFill>
              <a:prstDash val="solid"/>
              <a:round/>
              <a:headEnd type="none" w="sm" len="sm"/>
              <a:tailEnd type="arrow"/>
            </a:ln>
            <a:effectLst/>
          </p:spPr>
        </p:cxnSp>
        <p:cxnSp>
          <p:nvCxnSpPr>
            <p:cNvPr id="9" name="Curved Connector 8"/>
            <p:cNvCxnSpPr>
              <a:stCxn id="7" idx="6"/>
              <a:endCxn id="6" idx="6"/>
            </p:cNvCxnSpPr>
            <p:nvPr/>
          </p:nvCxnSpPr>
          <p:spPr bwMode="auto">
            <a:xfrm flipV="1">
              <a:off x="4560063" y="2330616"/>
              <a:ext cx="1502" cy="1308650"/>
            </a:xfrm>
            <a:prstGeom prst="curvedConnector3">
              <a:avLst>
                <a:gd name="adj1" fmla="val 23992451"/>
              </a:avLst>
            </a:prstGeom>
            <a:solidFill>
              <a:schemeClr val="accent1"/>
            </a:solidFill>
            <a:ln w="31750" cap="sq" cmpd="sng" algn="ctr">
              <a:solidFill>
                <a:srgbClr val="FF0000"/>
              </a:solidFill>
              <a:prstDash val="solid"/>
              <a:round/>
              <a:headEnd type="none" w="sm" len="sm"/>
              <a:tailEnd type="arrow"/>
            </a:ln>
            <a:effectLst/>
          </p:spPr>
        </p:cxnSp>
        <p:sp>
          <p:nvSpPr>
            <p:cNvPr id="10" name="TextBox 9"/>
            <p:cNvSpPr txBox="1"/>
            <p:nvPr/>
          </p:nvSpPr>
          <p:spPr>
            <a:xfrm>
              <a:off x="3919115" y="2891329"/>
              <a:ext cx="623889" cy="338554"/>
            </a:xfrm>
            <a:prstGeom prst="rect">
              <a:avLst/>
            </a:prstGeom>
            <a:noFill/>
          </p:spPr>
          <p:txBody>
            <a:bodyPr wrap="none" rtlCol="0">
              <a:spAutoFit/>
            </a:bodyPr>
            <a:lstStyle/>
            <a:p>
              <a:r>
                <a:rPr lang="en-US" sz="1600" i="0" dirty="0" smtClean="0">
                  <a:solidFill>
                    <a:srgbClr val="118548"/>
                  </a:solidFill>
                </a:rPr>
                <a:t>but?</a:t>
              </a:r>
              <a:endParaRPr lang="en-US" sz="1600" i="0" dirty="0">
                <a:solidFill>
                  <a:srgbClr val="118548"/>
                </a:solidFill>
              </a:endParaRPr>
            </a:p>
          </p:txBody>
        </p:sp>
        <p:sp>
          <p:nvSpPr>
            <p:cNvPr id="11" name="TextBox 10"/>
            <p:cNvSpPr txBox="1"/>
            <p:nvPr/>
          </p:nvSpPr>
          <p:spPr>
            <a:xfrm>
              <a:off x="4379975" y="2622494"/>
              <a:ext cx="559838" cy="338554"/>
            </a:xfrm>
            <a:prstGeom prst="rect">
              <a:avLst/>
            </a:prstGeom>
            <a:noFill/>
          </p:spPr>
          <p:txBody>
            <a:bodyPr wrap="square" rtlCol="0">
              <a:spAutoFit/>
            </a:bodyPr>
            <a:lstStyle/>
            <a:p>
              <a:r>
                <a:rPr lang="en-US" sz="1600" i="0" dirty="0" smtClean="0">
                  <a:solidFill>
                    <a:srgbClr val="118548"/>
                  </a:solidFill>
                </a:rPr>
                <a:t>on!</a:t>
              </a:r>
              <a:endParaRPr lang="en-US" sz="1600" i="0" dirty="0">
                <a:solidFill>
                  <a:srgbClr val="118548"/>
                </a:solidFill>
              </a:endParaRPr>
            </a:p>
          </p:txBody>
        </p:sp>
        <p:cxnSp>
          <p:nvCxnSpPr>
            <p:cNvPr id="12" name="Shape 11"/>
            <p:cNvCxnSpPr>
              <a:endCxn id="6" idx="0"/>
            </p:cNvCxnSpPr>
            <p:nvPr/>
          </p:nvCxnSpPr>
          <p:spPr bwMode="auto">
            <a:xfrm>
              <a:off x="4178608" y="1969609"/>
              <a:ext cx="272467" cy="225629"/>
            </a:xfrm>
            <a:prstGeom prst="curvedConnector2">
              <a:avLst/>
            </a:prstGeom>
            <a:solidFill>
              <a:schemeClr val="accent1"/>
            </a:solidFill>
            <a:ln w="25400" cap="sq" cmpd="sng" algn="ctr">
              <a:solidFill>
                <a:srgbClr val="FF0000"/>
              </a:solidFill>
              <a:prstDash val="solid"/>
              <a:round/>
              <a:headEnd type="none" w="sm" len="sm"/>
              <a:tailEnd type="arrow"/>
            </a:ln>
            <a:effectLst/>
          </p:spPr>
        </p:cxnSp>
        <p:cxnSp>
          <p:nvCxnSpPr>
            <p:cNvPr id="28" name="Shape 27"/>
            <p:cNvCxnSpPr>
              <a:stCxn id="7" idx="5"/>
              <a:endCxn id="6" idx="7"/>
            </p:cNvCxnSpPr>
            <p:nvPr/>
          </p:nvCxnSpPr>
          <p:spPr bwMode="auto">
            <a:xfrm rot="5400000" flipH="1">
              <a:off x="3778089" y="2985020"/>
              <a:ext cx="1500104" cy="1502"/>
            </a:xfrm>
            <a:prstGeom prst="curvedConnector5">
              <a:avLst>
                <a:gd name="adj1" fmla="val 0"/>
                <a:gd name="adj2" fmla="val -55456944"/>
                <a:gd name="adj3" fmla="val 99115"/>
              </a:avLst>
            </a:prstGeom>
            <a:solidFill>
              <a:schemeClr val="accent1"/>
            </a:solidFill>
            <a:ln w="31750" cap="sq" cmpd="sng" algn="ctr">
              <a:solidFill>
                <a:srgbClr val="FF0000"/>
              </a:solidFill>
              <a:prstDash val="solid"/>
              <a:round/>
              <a:headEnd type="none" w="sm" len="sm"/>
              <a:tailEnd type="arrow"/>
            </a:ln>
            <a:effectLst/>
          </p:spPr>
        </p:cxnSp>
        <p:sp>
          <p:nvSpPr>
            <p:cNvPr id="39" name="TextBox 38"/>
            <p:cNvSpPr txBox="1"/>
            <p:nvPr/>
          </p:nvSpPr>
          <p:spPr>
            <a:xfrm>
              <a:off x="5304809" y="2691623"/>
              <a:ext cx="726581" cy="338554"/>
            </a:xfrm>
            <a:prstGeom prst="rect">
              <a:avLst/>
            </a:prstGeom>
            <a:noFill/>
          </p:spPr>
          <p:txBody>
            <a:bodyPr wrap="square" rtlCol="0">
              <a:spAutoFit/>
            </a:bodyPr>
            <a:lstStyle/>
            <a:p>
              <a:r>
                <a:rPr lang="en-US" sz="1600" i="0" dirty="0" smtClean="0">
                  <a:solidFill>
                    <a:srgbClr val="118548"/>
                  </a:solidFill>
                </a:rPr>
                <a:t>off!</a:t>
              </a:r>
              <a:endParaRPr lang="en-US" sz="1600" i="0" dirty="0">
                <a:solidFill>
                  <a:srgbClr val="118548"/>
                </a:solidFill>
              </a:endParaRPr>
            </a:p>
          </p:txBody>
        </p:sp>
      </p:grpSp>
      <p:grpSp>
        <p:nvGrpSpPr>
          <p:cNvPr id="13" name="Group 122"/>
          <p:cNvGrpSpPr/>
          <p:nvPr/>
        </p:nvGrpSpPr>
        <p:grpSpPr>
          <a:xfrm>
            <a:off x="0" y="4389125"/>
            <a:ext cx="3335172" cy="1785422"/>
            <a:chOff x="1192359" y="4120291"/>
            <a:chExt cx="3335172" cy="1785422"/>
          </a:xfrm>
        </p:grpSpPr>
        <p:sp>
          <p:nvSpPr>
            <p:cNvPr id="94" name="Oval 3"/>
            <p:cNvSpPr>
              <a:spLocks noChangeArrowheads="1"/>
            </p:cNvSpPr>
            <p:nvPr/>
          </p:nvSpPr>
          <p:spPr bwMode="auto">
            <a:xfrm>
              <a:off x="2975313" y="4390537"/>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sp>
          <p:nvSpPr>
            <p:cNvPr id="95" name="Text Box 4"/>
            <p:cNvSpPr txBox="1">
              <a:spLocks noChangeArrowheads="1"/>
            </p:cNvSpPr>
            <p:nvPr/>
          </p:nvSpPr>
          <p:spPr bwMode="auto">
            <a:xfrm>
              <a:off x="3112610" y="4657960"/>
              <a:ext cx="1414921" cy="646331"/>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a:solidFill>
                    <a:srgbClr val="118548"/>
                  </a:solidFill>
                  <a:latin typeface="Arial" pitchFamily="34" charset="0"/>
                </a:rPr>
                <a:t>? </a:t>
              </a:r>
              <a:r>
                <a:rPr lang="en-GB" i="0" dirty="0" smtClean="0">
                  <a:solidFill>
                    <a:srgbClr val="118548"/>
                  </a:solidFill>
                  <a:latin typeface="Arial" pitchFamily="34" charset="0"/>
                </a:rPr>
                <a:t>x</a:t>
              </a:r>
              <a:br>
                <a:rPr lang="en-GB" i="0" dirty="0" smtClean="0">
                  <a:solidFill>
                    <a:srgbClr val="118548"/>
                  </a:solidFill>
                  <a:latin typeface="Arial" pitchFamily="34" charset="0"/>
                </a:rPr>
              </a:br>
              <a:r>
                <a:rPr lang="en-GB" i="0" dirty="0" smtClean="0">
                  <a:solidFill>
                    <a:srgbClr val="118548"/>
                  </a:solidFill>
                  <a:latin typeface="Arial" pitchFamily="34" charset="0"/>
                </a:rPr>
                <a:t>(x </a:t>
              </a:r>
              <a:r>
                <a:rPr lang="en-GB" i="0" dirty="0">
                  <a:solidFill>
                    <a:srgbClr val="118548"/>
                  </a:solidFill>
                  <a:latin typeface="Arial" pitchFamily="34" charset="0"/>
                </a:rPr>
                <a:t>&gt;= 0)</a:t>
              </a:r>
            </a:p>
          </p:txBody>
        </p:sp>
        <p:sp>
          <p:nvSpPr>
            <p:cNvPr id="96" name="Text Box 5"/>
            <p:cNvSpPr txBox="1">
              <a:spLocks noChangeArrowheads="1"/>
            </p:cNvSpPr>
            <p:nvPr/>
          </p:nvSpPr>
          <p:spPr bwMode="auto">
            <a:xfrm>
              <a:off x="1206791" y="5213437"/>
              <a:ext cx="503793" cy="369332"/>
            </a:xfrm>
            <a:prstGeom prst="rect">
              <a:avLst/>
            </a:prstGeom>
            <a:noFill/>
            <a:ln w="12700">
              <a:noFill/>
              <a:miter lim="800000"/>
              <a:headEnd/>
              <a:tailEnd/>
            </a:ln>
            <a:effectLst/>
          </p:spPr>
          <p:txBody>
            <a:bodyPr>
              <a:spAutoFit/>
            </a:bodyPr>
            <a:lstStyle/>
            <a:p>
              <a:pPr defTabSz="762000" eaLnBrk="0" hangingPunct="0">
                <a:spcBef>
                  <a:spcPct val="50000"/>
                </a:spcBef>
              </a:pPr>
              <a:r>
                <a:rPr lang="en-GB" i="0">
                  <a:solidFill>
                    <a:srgbClr val="118548"/>
                  </a:solidFill>
                  <a:latin typeface="Arial" pitchFamily="34" charset="0"/>
                </a:rPr>
                <a:t>! y</a:t>
              </a:r>
            </a:p>
          </p:txBody>
        </p:sp>
        <p:cxnSp>
          <p:nvCxnSpPr>
            <p:cNvPr id="97" name="AutoShape 6"/>
            <p:cNvCxnSpPr>
              <a:cxnSpLocks noChangeShapeType="1"/>
              <a:endCxn id="94" idx="0"/>
            </p:cNvCxnSpPr>
            <p:nvPr/>
          </p:nvCxnSpPr>
          <p:spPr bwMode="auto">
            <a:xfrm rot="16200000" flipH="1">
              <a:off x="2865117" y="4158329"/>
              <a:ext cx="270246" cy="194170"/>
            </a:xfrm>
            <a:prstGeom prst="curvedConnector3">
              <a:avLst>
                <a:gd name="adj1" fmla="val 50000"/>
              </a:avLst>
            </a:prstGeom>
            <a:noFill/>
            <a:ln w="28575">
              <a:solidFill>
                <a:srgbClr val="FF0000"/>
              </a:solidFill>
              <a:round/>
              <a:headEnd/>
              <a:tailEnd type="triangle" w="med" len="med"/>
            </a:ln>
            <a:effectLst/>
          </p:spPr>
        </p:cxnSp>
        <p:cxnSp>
          <p:nvCxnSpPr>
            <p:cNvPr id="98" name="AutoShape 7"/>
            <p:cNvCxnSpPr>
              <a:cxnSpLocks noChangeShapeType="1"/>
              <a:stCxn id="100" idx="2"/>
              <a:endCxn id="94" idx="2"/>
            </p:cNvCxnSpPr>
            <p:nvPr/>
          </p:nvCxnSpPr>
          <p:spPr bwMode="auto">
            <a:xfrm rot="10800000" flipH="1">
              <a:off x="2964817" y="4514850"/>
              <a:ext cx="10496" cy="1048555"/>
            </a:xfrm>
            <a:prstGeom prst="curvedConnector3">
              <a:avLst>
                <a:gd name="adj1" fmla="val -15400000"/>
              </a:avLst>
            </a:prstGeom>
            <a:noFill/>
            <a:ln w="38100">
              <a:solidFill>
                <a:srgbClr val="FF0000"/>
              </a:solidFill>
              <a:round/>
              <a:headEnd/>
              <a:tailEnd type="triangle" w="med" len="med"/>
            </a:ln>
            <a:effectLst/>
          </p:spPr>
        </p:cxnSp>
        <p:sp>
          <p:nvSpPr>
            <p:cNvPr id="99" name="Text Box 8"/>
            <p:cNvSpPr txBox="1">
              <a:spLocks noChangeArrowheads="1"/>
            </p:cNvSpPr>
            <p:nvPr/>
          </p:nvSpPr>
          <p:spPr bwMode="auto">
            <a:xfrm>
              <a:off x="1192359" y="5536381"/>
              <a:ext cx="1651416" cy="369332"/>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a:solidFill>
                    <a:srgbClr val="118548"/>
                  </a:solidFill>
                  <a:latin typeface="Arial" pitchFamily="34" charset="0"/>
                </a:rPr>
                <a:t>(|</a:t>
              </a:r>
              <a:r>
                <a:rPr lang="en-GB" i="0" dirty="0" err="1">
                  <a:solidFill>
                    <a:srgbClr val="118548"/>
                  </a:solidFill>
                  <a:latin typeface="Arial" pitchFamily="34" charset="0"/>
                </a:rPr>
                <a:t>y</a:t>
              </a:r>
              <a:r>
                <a:rPr lang="en-GB" sz="1600" i="0" dirty="0" err="1">
                  <a:solidFill>
                    <a:srgbClr val="118548"/>
                  </a:solidFill>
                  <a:latin typeface="Arial" pitchFamily="34" charset="0"/>
                </a:rPr>
                <a:t>x</a:t>
              </a:r>
              <a:r>
                <a:rPr lang="en-GB" i="0" dirty="0" err="1">
                  <a:solidFill>
                    <a:srgbClr val="118548"/>
                  </a:solidFill>
                  <a:latin typeface="Arial" pitchFamily="34" charset="0"/>
                </a:rPr>
                <a:t>y</a:t>
              </a:r>
              <a:r>
                <a:rPr lang="en-GB" i="0" dirty="0">
                  <a:solidFill>
                    <a:srgbClr val="118548"/>
                  </a:solidFill>
                  <a:latin typeface="Arial" pitchFamily="34" charset="0"/>
                </a:rPr>
                <a:t>–x| &lt; </a:t>
              </a:r>
              <a:r>
                <a:rPr lang="el-GR" i="0" dirty="0">
                  <a:solidFill>
                    <a:srgbClr val="118548"/>
                  </a:solidFill>
                  <a:latin typeface="Arial" pitchFamily="34" charset="0"/>
                </a:rPr>
                <a:t>ε</a:t>
              </a:r>
              <a:r>
                <a:rPr lang="en-US" i="0" dirty="0">
                  <a:solidFill>
                    <a:srgbClr val="118548"/>
                  </a:solidFill>
                  <a:latin typeface="Arial" pitchFamily="34" charset="0"/>
                </a:rPr>
                <a:t>)</a:t>
              </a:r>
              <a:endParaRPr lang="en-GB" i="0" dirty="0">
                <a:solidFill>
                  <a:srgbClr val="118548"/>
                </a:solidFill>
                <a:latin typeface="Arial" pitchFamily="34" charset="0"/>
              </a:endParaRPr>
            </a:p>
          </p:txBody>
        </p:sp>
        <p:sp>
          <p:nvSpPr>
            <p:cNvPr id="100" name="Oval 9"/>
            <p:cNvSpPr>
              <a:spLocks noChangeArrowheads="1"/>
            </p:cNvSpPr>
            <p:nvPr/>
          </p:nvSpPr>
          <p:spPr bwMode="auto">
            <a:xfrm>
              <a:off x="2964817" y="5439092"/>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cxnSp>
          <p:nvCxnSpPr>
            <p:cNvPr id="101" name="AutoShape 10"/>
            <p:cNvCxnSpPr>
              <a:cxnSpLocks noChangeShapeType="1"/>
              <a:stCxn id="94" idx="4"/>
              <a:endCxn id="100" idx="0"/>
            </p:cNvCxnSpPr>
            <p:nvPr/>
          </p:nvCxnSpPr>
          <p:spPr bwMode="auto">
            <a:xfrm flipH="1">
              <a:off x="3086829" y="4639164"/>
              <a:ext cx="10496" cy="799929"/>
            </a:xfrm>
            <a:prstGeom prst="straightConnector1">
              <a:avLst/>
            </a:prstGeom>
            <a:noFill/>
            <a:ln w="38100">
              <a:solidFill>
                <a:srgbClr val="FF0000"/>
              </a:solidFill>
              <a:round/>
              <a:headEnd/>
              <a:tailEnd type="triangle" w="med" len="med"/>
            </a:ln>
            <a:effectLst/>
          </p:spPr>
        </p:cxnSp>
      </p:grpSp>
      <p:grpSp>
        <p:nvGrpSpPr>
          <p:cNvPr id="27" name="Group 123"/>
          <p:cNvGrpSpPr/>
          <p:nvPr/>
        </p:nvGrpSpPr>
        <p:grpSpPr>
          <a:xfrm>
            <a:off x="3727090" y="4389125"/>
            <a:ext cx="3411980" cy="1785422"/>
            <a:chOff x="1192359" y="4120291"/>
            <a:chExt cx="3411980" cy="1785422"/>
          </a:xfrm>
        </p:grpSpPr>
        <p:sp>
          <p:nvSpPr>
            <p:cNvPr id="125" name="Oval 3"/>
            <p:cNvSpPr>
              <a:spLocks noChangeArrowheads="1"/>
            </p:cNvSpPr>
            <p:nvPr/>
          </p:nvSpPr>
          <p:spPr bwMode="auto">
            <a:xfrm>
              <a:off x="2975313" y="4390537"/>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sp>
          <p:nvSpPr>
            <p:cNvPr id="126" name="Text Box 4"/>
            <p:cNvSpPr txBox="1">
              <a:spLocks noChangeArrowheads="1"/>
            </p:cNvSpPr>
            <p:nvPr/>
          </p:nvSpPr>
          <p:spPr bwMode="auto">
            <a:xfrm>
              <a:off x="3074204" y="4734771"/>
              <a:ext cx="1530135" cy="646331"/>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smtClean="0">
                  <a:solidFill>
                    <a:srgbClr val="118548"/>
                  </a:solidFill>
                  <a:latin typeface="Arial" pitchFamily="34" charset="0"/>
                </a:rPr>
                <a:t>?x</a:t>
              </a:r>
              <a:br>
                <a:rPr lang="en-GB" i="0" dirty="0" smtClean="0">
                  <a:solidFill>
                    <a:srgbClr val="118548"/>
                  </a:solidFill>
                  <a:latin typeface="Arial" pitchFamily="34" charset="0"/>
                </a:rPr>
              </a:br>
              <a:r>
                <a:rPr lang="en-GB" i="0" dirty="0" smtClean="0">
                  <a:solidFill>
                    <a:srgbClr val="118548"/>
                  </a:solidFill>
                  <a:latin typeface="Arial" pitchFamily="34" charset="0"/>
                </a:rPr>
                <a:t>(0&lt;x&lt;10)</a:t>
              </a:r>
              <a:endParaRPr lang="en-GB" i="0" dirty="0">
                <a:solidFill>
                  <a:srgbClr val="118548"/>
                </a:solidFill>
                <a:latin typeface="Arial" pitchFamily="34" charset="0"/>
              </a:endParaRPr>
            </a:p>
          </p:txBody>
        </p:sp>
        <p:sp>
          <p:nvSpPr>
            <p:cNvPr id="127" name="Text Box 5"/>
            <p:cNvSpPr txBox="1">
              <a:spLocks noChangeArrowheads="1"/>
            </p:cNvSpPr>
            <p:nvPr/>
          </p:nvSpPr>
          <p:spPr bwMode="auto">
            <a:xfrm>
              <a:off x="1206791" y="5213437"/>
              <a:ext cx="503793" cy="369332"/>
            </a:xfrm>
            <a:prstGeom prst="rect">
              <a:avLst/>
            </a:prstGeom>
            <a:noFill/>
            <a:ln w="12700">
              <a:noFill/>
              <a:miter lim="800000"/>
              <a:headEnd/>
              <a:tailEnd/>
            </a:ln>
            <a:effectLst/>
          </p:spPr>
          <p:txBody>
            <a:bodyPr>
              <a:spAutoFit/>
            </a:bodyPr>
            <a:lstStyle/>
            <a:p>
              <a:pPr defTabSz="762000" eaLnBrk="0" hangingPunct="0">
                <a:spcBef>
                  <a:spcPct val="50000"/>
                </a:spcBef>
              </a:pPr>
              <a:r>
                <a:rPr lang="en-GB" i="0">
                  <a:solidFill>
                    <a:srgbClr val="118548"/>
                  </a:solidFill>
                  <a:latin typeface="Arial" pitchFamily="34" charset="0"/>
                </a:rPr>
                <a:t>! y</a:t>
              </a:r>
            </a:p>
          </p:txBody>
        </p:sp>
        <p:cxnSp>
          <p:nvCxnSpPr>
            <p:cNvPr id="128" name="AutoShape 6"/>
            <p:cNvCxnSpPr>
              <a:cxnSpLocks noChangeShapeType="1"/>
              <a:endCxn id="125" idx="0"/>
            </p:cNvCxnSpPr>
            <p:nvPr/>
          </p:nvCxnSpPr>
          <p:spPr bwMode="auto">
            <a:xfrm rot="16200000" flipH="1">
              <a:off x="2865117" y="4158329"/>
              <a:ext cx="270246" cy="194170"/>
            </a:xfrm>
            <a:prstGeom prst="curvedConnector3">
              <a:avLst>
                <a:gd name="adj1" fmla="val 50000"/>
              </a:avLst>
            </a:prstGeom>
            <a:noFill/>
            <a:ln w="28575">
              <a:solidFill>
                <a:srgbClr val="FF0000"/>
              </a:solidFill>
              <a:round/>
              <a:headEnd/>
              <a:tailEnd type="triangle" w="med" len="med"/>
            </a:ln>
            <a:effectLst/>
          </p:spPr>
        </p:cxnSp>
        <p:cxnSp>
          <p:nvCxnSpPr>
            <p:cNvPr id="129" name="AutoShape 7"/>
            <p:cNvCxnSpPr>
              <a:cxnSpLocks noChangeShapeType="1"/>
              <a:stCxn id="131" idx="2"/>
              <a:endCxn id="125" idx="2"/>
            </p:cNvCxnSpPr>
            <p:nvPr/>
          </p:nvCxnSpPr>
          <p:spPr bwMode="auto">
            <a:xfrm rot="10800000" flipH="1">
              <a:off x="2964817" y="4514850"/>
              <a:ext cx="10496" cy="1048555"/>
            </a:xfrm>
            <a:prstGeom prst="curvedConnector3">
              <a:avLst>
                <a:gd name="adj1" fmla="val -15400000"/>
              </a:avLst>
            </a:prstGeom>
            <a:noFill/>
            <a:ln w="38100">
              <a:solidFill>
                <a:srgbClr val="FF0000"/>
              </a:solidFill>
              <a:round/>
              <a:headEnd/>
              <a:tailEnd type="triangle" w="med" len="med"/>
            </a:ln>
            <a:effectLst/>
          </p:spPr>
        </p:cxnSp>
        <p:sp>
          <p:nvSpPr>
            <p:cNvPr id="130" name="Text Box 8"/>
            <p:cNvSpPr txBox="1">
              <a:spLocks noChangeArrowheads="1"/>
            </p:cNvSpPr>
            <p:nvPr/>
          </p:nvSpPr>
          <p:spPr bwMode="auto">
            <a:xfrm>
              <a:off x="1192359" y="5536381"/>
              <a:ext cx="1651416" cy="369332"/>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a:solidFill>
                    <a:srgbClr val="118548"/>
                  </a:solidFill>
                  <a:latin typeface="Arial" pitchFamily="34" charset="0"/>
                </a:rPr>
                <a:t>(|</a:t>
              </a:r>
              <a:r>
                <a:rPr lang="en-GB" i="0" dirty="0" err="1">
                  <a:solidFill>
                    <a:srgbClr val="118548"/>
                  </a:solidFill>
                  <a:latin typeface="Arial" pitchFamily="34" charset="0"/>
                </a:rPr>
                <a:t>y</a:t>
              </a:r>
              <a:r>
                <a:rPr lang="en-GB" sz="1600" i="0" dirty="0" err="1">
                  <a:solidFill>
                    <a:srgbClr val="118548"/>
                  </a:solidFill>
                  <a:latin typeface="Arial" pitchFamily="34" charset="0"/>
                </a:rPr>
                <a:t>x</a:t>
              </a:r>
              <a:r>
                <a:rPr lang="en-GB" i="0" dirty="0" err="1">
                  <a:solidFill>
                    <a:srgbClr val="118548"/>
                  </a:solidFill>
                  <a:latin typeface="Arial" pitchFamily="34" charset="0"/>
                </a:rPr>
                <a:t>y</a:t>
              </a:r>
              <a:r>
                <a:rPr lang="en-GB" i="0" dirty="0">
                  <a:solidFill>
                    <a:srgbClr val="118548"/>
                  </a:solidFill>
                  <a:latin typeface="Arial" pitchFamily="34" charset="0"/>
                </a:rPr>
                <a:t>–x| &lt; </a:t>
              </a:r>
              <a:r>
                <a:rPr lang="en-GB" i="0" dirty="0" smtClean="0">
                  <a:solidFill>
                    <a:srgbClr val="118548"/>
                  </a:solidFill>
                  <a:latin typeface="Arial" pitchFamily="34" charset="0"/>
                </a:rPr>
                <a:t>2</a:t>
              </a:r>
              <a:r>
                <a:rPr lang="el-GR" i="0" dirty="0" smtClean="0">
                  <a:solidFill>
                    <a:srgbClr val="118548"/>
                  </a:solidFill>
                  <a:latin typeface="Arial" pitchFamily="34" charset="0"/>
                </a:rPr>
                <a:t>ε</a:t>
              </a:r>
              <a:r>
                <a:rPr lang="en-US" i="0" dirty="0">
                  <a:solidFill>
                    <a:srgbClr val="118548"/>
                  </a:solidFill>
                  <a:latin typeface="Arial" pitchFamily="34" charset="0"/>
                </a:rPr>
                <a:t>)</a:t>
              </a:r>
              <a:endParaRPr lang="en-GB" i="0" dirty="0">
                <a:solidFill>
                  <a:srgbClr val="118548"/>
                </a:solidFill>
                <a:latin typeface="Arial" pitchFamily="34" charset="0"/>
              </a:endParaRPr>
            </a:p>
          </p:txBody>
        </p:sp>
        <p:sp>
          <p:nvSpPr>
            <p:cNvPr id="131" name="Oval 9"/>
            <p:cNvSpPr>
              <a:spLocks noChangeArrowheads="1"/>
            </p:cNvSpPr>
            <p:nvPr/>
          </p:nvSpPr>
          <p:spPr bwMode="auto">
            <a:xfrm>
              <a:off x="2964817" y="5439092"/>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cxnSp>
          <p:nvCxnSpPr>
            <p:cNvPr id="132" name="AutoShape 10"/>
            <p:cNvCxnSpPr>
              <a:cxnSpLocks noChangeShapeType="1"/>
              <a:stCxn id="125" idx="4"/>
              <a:endCxn id="131" idx="0"/>
            </p:cNvCxnSpPr>
            <p:nvPr/>
          </p:nvCxnSpPr>
          <p:spPr bwMode="auto">
            <a:xfrm flipH="1">
              <a:off x="3086829" y="4639164"/>
              <a:ext cx="10496" cy="799929"/>
            </a:xfrm>
            <a:prstGeom prst="straightConnector1">
              <a:avLst/>
            </a:prstGeom>
            <a:noFill/>
            <a:ln w="38100">
              <a:solidFill>
                <a:srgbClr val="FF0000"/>
              </a:solidFill>
              <a:round/>
              <a:headEnd/>
              <a:tailEnd type="triangle" w="med" len="med"/>
            </a:ln>
            <a:effectLst/>
          </p:spPr>
        </p:cxnSp>
      </p:grpSp>
      <p:sp>
        <p:nvSpPr>
          <p:cNvPr id="178" name="Right Arrow 177"/>
          <p:cNvSpPr/>
          <p:nvPr/>
        </p:nvSpPr>
        <p:spPr bwMode="auto">
          <a:xfrm rot="10800000">
            <a:off x="2997395" y="508041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grpSp>
        <p:nvGrpSpPr>
          <p:cNvPr id="29" name="Group 184"/>
          <p:cNvGrpSpPr/>
          <p:nvPr/>
        </p:nvGrpSpPr>
        <p:grpSpPr>
          <a:xfrm>
            <a:off x="7145136" y="3006545"/>
            <a:ext cx="1805034" cy="1766629"/>
            <a:chOff x="6645870" y="1854395"/>
            <a:chExt cx="1766630" cy="1757029"/>
          </a:xfrm>
        </p:grpSpPr>
        <p:sp>
          <p:nvSpPr>
            <p:cNvPr id="66" name="Oval 65"/>
            <p:cNvSpPr/>
            <p:nvPr/>
          </p:nvSpPr>
          <p:spPr bwMode="auto">
            <a:xfrm>
              <a:off x="6914705" y="3352190"/>
              <a:ext cx="230430" cy="259234"/>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0" i="0" u="none" strike="noStrike" cap="none" normalizeH="0" baseline="0" smtClean="0">
                <a:ln>
                  <a:noFill/>
                </a:ln>
                <a:solidFill>
                  <a:srgbClr val="118548"/>
                </a:solidFill>
                <a:effectLst/>
                <a:latin typeface="Times New Roman" pitchFamily="18" charset="0"/>
              </a:endParaRPr>
            </a:p>
          </p:txBody>
        </p:sp>
        <p:sp>
          <p:nvSpPr>
            <p:cNvPr id="67" name="Oval 66"/>
            <p:cNvSpPr/>
            <p:nvPr/>
          </p:nvSpPr>
          <p:spPr bwMode="auto">
            <a:xfrm>
              <a:off x="7337160" y="2161635"/>
              <a:ext cx="230430" cy="259234"/>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0" i="0" u="none" strike="noStrike" cap="none" normalizeH="0" baseline="0" smtClean="0">
                <a:ln>
                  <a:noFill/>
                </a:ln>
                <a:solidFill>
                  <a:srgbClr val="118548"/>
                </a:solidFill>
                <a:effectLst/>
                <a:latin typeface="Times New Roman" pitchFamily="18" charset="0"/>
              </a:endParaRPr>
            </a:p>
          </p:txBody>
        </p:sp>
        <p:cxnSp>
          <p:nvCxnSpPr>
            <p:cNvPr id="68" name="Shape 13"/>
            <p:cNvCxnSpPr>
              <a:stCxn id="66" idx="2"/>
              <a:endCxn id="67" idx="2"/>
            </p:cNvCxnSpPr>
            <p:nvPr/>
          </p:nvCxnSpPr>
          <p:spPr bwMode="auto">
            <a:xfrm rot="10800000" flipH="1">
              <a:off x="6914704" y="2291253"/>
              <a:ext cx="422455" cy="1190555"/>
            </a:xfrm>
            <a:prstGeom prst="curvedConnector3">
              <a:avLst>
                <a:gd name="adj1" fmla="val -54112"/>
              </a:avLst>
            </a:prstGeom>
            <a:solidFill>
              <a:schemeClr val="accent1"/>
            </a:solidFill>
            <a:ln w="31750" cap="sq" cmpd="sng" algn="ctr">
              <a:solidFill>
                <a:srgbClr val="FF0000"/>
              </a:solidFill>
              <a:prstDash val="solid"/>
              <a:round/>
              <a:headEnd type="none" w="sm" len="sm"/>
              <a:tailEnd type="arrow"/>
            </a:ln>
            <a:effectLst/>
          </p:spPr>
        </p:cxnSp>
        <p:cxnSp>
          <p:nvCxnSpPr>
            <p:cNvPr id="69" name="Curved Connector 68"/>
            <p:cNvCxnSpPr>
              <a:stCxn id="67" idx="5"/>
              <a:endCxn id="67" idx="7"/>
            </p:cNvCxnSpPr>
            <p:nvPr/>
          </p:nvCxnSpPr>
          <p:spPr bwMode="auto">
            <a:xfrm rot="5400000" flipH="1">
              <a:off x="7442191" y="2291252"/>
              <a:ext cx="183306" cy="1588"/>
            </a:xfrm>
            <a:prstGeom prst="curvedConnector5">
              <a:avLst>
                <a:gd name="adj1" fmla="val -124710"/>
                <a:gd name="adj2" fmla="val -50658328"/>
                <a:gd name="adj3" fmla="val 287065"/>
              </a:avLst>
            </a:prstGeom>
            <a:solidFill>
              <a:schemeClr val="accent1"/>
            </a:solidFill>
            <a:ln w="31750" cap="sq" cmpd="sng" algn="ctr">
              <a:solidFill>
                <a:srgbClr val="FF0000"/>
              </a:solidFill>
              <a:prstDash val="solid"/>
              <a:round/>
              <a:headEnd type="none" w="sm" len="sm"/>
              <a:tailEnd type="arrow"/>
            </a:ln>
            <a:effectLst/>
          </p:spPr>
        </p:cxnSp>
        <p:sp>
          <p:nvSpPr>
            <p:cNvPr id="71" name="TextBox 70"/>
            <p:cNvSpPr txBox="1"/>
            <p:nvPr/>
          </p:nvSpPr>
          <p:spPr>
            <a:xfrm>
              <a:off x="6645870" y="2660900"/>
              <a:ext cx="729695" cy="416024"/>
            </a:xfrm>
            <a:prstGeom prst="rect">
              <a:avLst/>
            </a:prstGeom>
            <a:noFill/>
          </p:spPr>
          <p:txBody>
            <a:bodyPr wrap="square" rtlCol="0">
              <a:spAutoFit/>
            </a:bodyPr>
            <a:lstStyle/>
            <a:p>
              <a:r>
                <a:rPr lang="en-US" sz="2000" b="1" dirty="0" smtClean="0">
                  <a:solidFill>
                    <a:srgbClr val="118548"/>
                  </a:solidFill>
                  <a:latin typeface="+mn-lt"/>
                </a:rPr>
                <a:t>L</a:t>
              </a:r>
              <a:r>
                <a:rPr lang="en-US" sz="2400" b="1" baseline="-12000" dirty="0" smtClean="0">
                  <a:solidFill>
                    <a:srgbClr val="118548"/>
                  </a:solidFill>
                  <a:latin typeface="+mn-lt"/>
                </a:rPr>
                <a:t>I</a:t>
              </a:r>
              <a:r>
                <a:rPr lang="en-US" sz="2000" b="1" dirty="0" smtClean="0">
                  <a:solidFill>
                    <a:srgbClr val="118548"/>
                  </a:solidFill>
                  <a:latin typeface="+mn-lt"/>
                </a:rPr>
                <a:t> ?</a:t>
              </a:r>
              <a:endParaRPr lang="en-US" sz="2000" b="1" dirty="0">
                <a:solidFill>
                  <a:srgbClr val="118548"/>
                </a:solidFill>
                <a:latin typeface="+mn-lt"/>
              </a:endParaRPr>
            </a:p>
          </p:txBody>
        </p:sp>
        <p:cxnSp>
          <p:nvCxnSpPr>
            <p:cNvPr id="72" name="Shape 71"/>
            <p:cNvCxnSpPr>
              <a:endCxn id="67" idx="1"/>
            </p:cNvCxnSpPr>
            <p:nvPr/>
          </p:nvCxnSpPr>
          <p:spPr bwMode="auto">
            <a:xfrm>
              <a:off x="6914705" y="1854395"/>
              <a:ext cx="456201" cy="345204"/>
            </a:xfrm>
            <a:prstGeom prst="curvedConnector2">
              <a:avLst/>
            </a:prstGeom>
            <a:solidFill>
              <a:schemeClr val="accent1"/>
            </a:solidFill>
            <a:ln w="25400" cap="sq" cmpd="sng" algn="ctr">
              <a:solidFill>
                <a:srgbClr val="FF0000"/>
              </a:solidFill>
              <a:prstDash val="solid"/>
              <a:round/>
              <a:headEnd type="none" w="sm" len="sm"/>
              <a:tailEnd type="arrow"/>
            </a:ln>
            <a:effectLst/>
          </p:spPr>
        </p:cxnSp>
        <p:sp>
          <p:nvSpPr>
            <p:cNvPr id="91" name="TextBox 90"/>
            <p:cNvSpPr txBox="1"/>
            <p:nvPr/>
          </p:nvSpPr>
          <p:spPr>
            <a:xfrm>
              <a:off x="7682805" y="2008015"/>
              <a:ext cx="729695" cy="416024"/>
            </a:xfrm>
            <a:prstGeom prst="rect">
              <a:avLst/>
            </a:prstGeom>
            <a:noFill/>
          </p:spPr>
          <p:txBody>
            <a:bodyPr wrap="square" rtlCol="0">
              <a:spAutoFit/>
            </a:bodyPr>
            <a:lstStyle/>
            <a:p>
              <a:r>
                <a:rPr lang="en-US" sz="2000" b="1" dirty="0" smtClean="0">
                  <a:solidFill>
                    <a:srgbClr val="118548"/>
                  </a:solidFill>
                  <a:latin typeface="+mn-lt"/>
                </a:rPr>
                <a:t>L</a:t>
              </a:r>
              <a:r>
                <a:rPr lang="en-US" sz="2400" b="1" baseline="-12000" dirty="0" smtClean="0">
                  <a:solidFill>
                    <a:srgbClr val="118548"/>
                  </a:solidFill>
                  <a:latin typeface="+mn-lt"/>
                </a:rPr>
                <a:t>u </a:t>
              </a:r>
              <a:r>
                <a:rPr lang="en-US" sz="2000" b="1" dirty="0" smtClean="0">
                  <a:solidFill>
                    <a:srgbClr val="118548"/>
                  </a:solidFill>
                  <a:latin typeface="+mn-lt"/>
                </a:rPr>
                <a:t>!</a:t>
              </a:r>
              <a:endParaRPr lang="en-US" sz="2000" b="1" dirty="0">
                <a:solidFill>
                  <a:srgbClr val="118548"/>
                </a:solidFill>
                <a:latin typeface="+mn-lt"/>
              </a:endParaRPr>
            </a:p>
          </p:txBody>
        </p:sp>
        <p:cxnSp>
          <p:nvCxnSpPr>
            <p:cNvPr id="177" name="Shape 176"/>
            <p:cNvCxnSpPr>
              <a:stCxn id="67" idx="4"/>
              <a:endCxn id="66" idx="6"/>
            </p:cNvCxnSpPr>
            <p:nvPr/>
          </p:nvCxnSpPr>
          <p:spPr bwMode="auto">
            <a:xfrm rot="5400000">
              <a:off x="6768286" y="2797718"/>
              <a:ext cx="1060938" cy="307240"/>
            </a:xfrm>
            <a:prstGeom prst="curvedConnector2">
              <a:avLst/>
            </a:prstGeom>
            <a:solidFill>
              <a:schemeClr val="accent1"/>
            </a:solidFill>
            <a:ln w="31750" cap="sq" cmpd="sng" algn="ctr">
              <a:solidFill>
                <a:srgbClr val="FF0000"/>
              </a:solidFill>
              <a:prstDash val="solid"/>
              <a:round/>
              <a:headEnd type="none" w="sm" len="sm"/>
              <a:tailEnd type="arrow"/>
            </a:ln>
            <a:effectLst/>
          </p:spPr>
        </p:cxnSp>
        <p:sp>
          <p:nvSpPr>
            <p:cNvPr id="184" name="TextBox 183"/>
            <p:cNvSpPr txBox="1"/>
            <p:nvPr/>
          </p:nvSpPr>
          <p:spPr>
            <a:xfrm>
              <a:off x="7375565" y="2737710"/>
              <a:ext cx="576075" cy="480027"/>
            </a:xfrm>
            <a:prstGeom prst="rect">
              <a:avLst/>
            </a:prstGeom>
            <a:noFill/>
          </p:spPr>
          <p:txBody>
            <a:bodyPr wrap="square" rtlCol="0">
              <a:spAutoFit/>
            </a:bodyPr>
            <a:lstStyle/>
            <a:p>
              <a:r>
                <a:rPr lang="en-US" sz="2400" b="1" i="0" dirty="0" smtClean="0">
                  <a:solidFill>
                    <a:srgbClr val="118548"/>
                  </a:solidFill>
                  <a:latin typeface="+mn-lt"/>
                  <a:sym typeface="Symbol"/>
                </a:rPr>
                <a:t></a:t>
              </a:r>
              <a:endParaRPr lang="en-US" b="1" dirty="0">
                <a:solidFill>
                  <a:srgbClr val="118548"/>
                </a:solidFill>
                <a:latin typeface="+mn-lt"/>
              </a:endParaRPr>
            </a:p>
          </p:txBody>
        </p:sp>
      </p:grpSp>
      <p:sp>
        <p:nvSpPr>
          <p:cNvPr id="186" name="Right Arrow 185"/>
          <p:cNvSpPr/>
          <p:nvPr/>
        </p:nvSpPr>
        <p:spPr bwMode="auto">
          <a:xfrm flipH="1">
            <a:off x="2997395" y="246887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sp>
        <p:nvSpPr>
          <p:cNvPr id="187" name="Right Arrow 186"/>
          <p:cNvSpPr/>
          <p:nvPr/>
        </p:nvSpPr>
        <p:spPr bwMode="auto">
          <a:xfrm rot="12556312">
            <a:off x="6330556" y="2838112"/>
            <a:ext cx="688128"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
        <p:nvSpPr>
          <p:cNvPr id="188" name="Right Arrow 187"/>
          <p:cNvSpPr/>
          <p:nvPr/>
        </p:nvSpPr>
        <p:spPr bwMode="auto">
          <a:xfrm rot="9090893">
            <a:off x="6328940" y="4440177"/>
            <a:ext cx="701957"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
        <p:nvSpPr>
          <p:cNvPr id="60" name="TextBox 59"/>
          <p:cNvSpPr txBox="1"/>
          <p:nvPr/>
        </p:nvSpPr>
        <p:spPr>
          <a:xfrm>
            <a:off x="7490780" y="2276850"/>
            <a:ext cx="1083951" cy="461665"/>
          </a:xfrm>
          <a:prstGeom prst="rect">
            <a:avLst/>
          </a:prstGeom>
          <a:noFill/>
        </p:spPr>
        <p:txBody>
          <a:bodyPr wrap="none" rtlCol="0">
            <a:spAutoFit/>
          </a:bodyPr>
          <a:lstStyle/>
          <a:p>
            <a:r>
              <a:rPr lang="en-US" b="1" i="0" dirty="0" smtClean="0">
                <a:latin typeface="+mn-lt"/>
              </a:rPr>
              <a:t>chaos </a:t>
            </a:r>
            <a:r>
              <a:rPr lang="en-US" sz="2400" b="1" i="0" dirty="0" smtClean="0">
                <a:latin typeface="+mn-lt"/>
                <a:sym typeface="Symbol"/>
              </a:rPr>
              <a:t></a:t>
            </a:r>
            <a:endParaRPr lang="en-US" sz="2400" b="1" i="0" dirty="0">
              <a:latin typeface="+mn-lt"/>
            </a:endParaRPr>
          </a:p>
        </p:txBody>
      </p:sp>
      <p:sp>
        <p:nvSpPr>
          <p:cNvPr id="61" name="Right Arrow 60"/>
          <p:cNvSpPr/>
          <p:nvPr/>
        </p:nvSpPr>
        <p:spPr bwMode="auto">
          <a:xfrm rot="10800000" flipH="1">
            <a:off x="3074205" y="246887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sp>
        <p:nvSpPr>
          <p:cNvPr id="62" name="Right Arrow 61"/>
          <p:cNvSpPr/>
          <p:nvPr/>
        </p:nvSpPr>
        <p:spPr bwMode="auto">
          <a:xfrm rot="10800000" flipH="1">
            <a:off x="3112610" y="508041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sp>
        <p:nvSpPr>
          <p:cNvPr id="63" name="Right Arrow 62"/>
          <p:cNvSpPr/>
          <p:nvPr/>
        </p:nvSpPr>
        <p:spPr bwMode="auto">
          <a:xfrm rot="1846843">
            <a:off x="6477287" y="2928240"/>
            <a:ext cx="688128"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
        <p:nvSpPr>
          <p:cNvPr id="64" name="Right Arrow 63"/>
          <p:cNvSpPr/>
          <p:nvPr/>
        </p:nvSpPr>
        <p:spPr bwMode="auto">
          <a:xfrm rot="20027826">
            <a:off x="6445424" y="4381778"/>
            <a:ext cx="701957"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6"/>
                                        </p:tgtEl>
                                        <p:attrNameLst>
                                          <p:attrName>style.visibility</p:attrName>
                                        </p:attrNameLst>
                                      </p:cBhvr>
                                      <p:to>
                                        <p:strVal val="visible"/>
                                      </p:to>
                                    </p:set>
                                    <p:animEffect transition="in" filter="dissolve">
                                      <p:cBhvr>
                                        <p:cTn id="11" dur="500"/>
                                        <p:tgtEl>
                                          <p:spTgt spid="186"/>
                                        </p:tgtEl>
                                      </p:cBhvr>
                                    </p:animEffect>
                                  </p:childTnLst>
                                </p:cTn>
                              </p:par>
                            </p:childTnLst>
                          </p:cTn>
                        </p:par>
                        <p:par>
                          <p:cTn id="12" fill="hold">
                            <p:stCondLst>
                              <p:cond delay="1000"/>
                            </p:stCondLst>
                            <p:childTnLst>
                              <p:par>
                                <p:cTn id="13" presetID="9" presetClass="exit" presetSubtype="0" fill="hold" grpId="0" nodeType="afterEffect">
                                  <p:stCondLst>
                                    <p:cond delay="0"/>
                                  </p:stCondLst>
                                  <p:childTnLst>
                                    <p:animEffect transition="out" filter="dissolve">
                                      <p:cBhvr>
                                        <p:cTn id="14" dur="500"/>
                                        <p:tgtEl>
                                          <p:spTgt spid="63"/>
                                        </p:tgtEl>
                                      </p:cBhvr>
                                    </p:animEffect>
                                    <p:set>
                                      <p:cBhvr>
                                        <p:cTn id="15" dur="1" fill="hold">
                                          <p:stCondLst>
                                            <p:cond delay="499"/>
                                          </p:stCondLst>
                                        </p:cTn>
                                        <p:tgtEl>
                                          <p:spTgt spid="63"/>
                                        </p:tgtEl>
                                        <p:attrNameLst>
                                          <p:attrName>style.visibility</p:attrName>
                                        </p:attrNameLst>
                                      </p:cBhvr>
                                      <p:to>
                                        <p:strVal val="hidden"/>
                                      </p:to>
                                    </p:se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dissolve">
                                      <p:cBhvr>
                                        <p:cTn id="19" dur="500"/>
                                        <p:tgtEl>
                                          <p:spTgt spid="187"/>
                                        </p:tgtEl>
                                      </p:cBhvr>
                                    </p:animEffect>
                                  </p:childTnLst>
                                </p:cTn>
                              </p:par>
                            </p:childTnLst>
                          </p:cTn>
                        </p:par>
                        <p:par>
                          <p:cTn id="20" fill="hold">
                            <p:stCondLst>
                              <p:cond delay="2000"/>
                            </p:stCondLst>
                            <p:childTnLst>
                              <p:par>
                                <p:cTn id="21" presetID="9" presetClass="exit" presetSubtype="0" fill="hold" grpId="0" nodeType="afterEffect">
                                  <p:stCondLst>
                                    <p:cond delay="0"/>
                                  </p:stCondLst>
                                  <p:childTnLst>
                                    <p:animEffect transition="out" filter="dissolve">
                                      <p:cBhvr>
                                        <p:cTn id="22" dur="500"/>
                                        <p:tgtEl>
                                          <p:spTgt spid="62"/>
                                        </p:tgtEl>
                                      </p:cBhvr>
                                    </p:animEffect>
                                    <p:set>
                                      <p:cBhvr>
                                        <p:cTn id="23" dur="1" fill="hold">
                                          <p:stCondLst>
                                            <p:cond delay="499"/>
                                          </p:stCondLst>
                                        </p:cTn>
                                        <p:tgtEl>
                                          <p:spTgt spid="62"/>
                                        </p:tgtEl>
                                        <p:attrNameLst>
                                          <p:attrName>style.visibility</p:attrName>
                                        </p:attrNameLst>
                                      </p:cBhvr>
                                      <p:to>
                                        <p:strVal val="hidden"/>
                                      </p:to>
                                    </p:se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dissolve">
                                      <p:cBhvr>
                                        <p:cTn id="27" dur="500"/>
                                        <p:tgtEl>
                                          <p:spTgt spid="178"/>
                                        </p:tgtEl>
                                      </p:cBhvr>
                                    </p:animEffect>
                                  </p:childTnLst>
                                </p:cTn>
                              </p:par>
                            </p:childTnLst>
                          </p:cTn>
                        </p:par>
                        <p:par>
                          <p:cTn id="28" fill="hold">
                            <p:stCondLst>
                              <p:cond delay="3000"/>
                            </p:stCondLst>
                            <p:childTnLst>
                              <p:par>
                                <p:cTn id="29" presetID="9" presetClass="exit" presetSubtype="0" fill="hold" grpId="0" nodeType="afterEffect">
                                  <p:stCondLst>
                                    <p:cond delay="0"/>
                                  </p:stCondLst>
                                  <p:childTnLst>
                                    <p:animEffect transition="out" filter="dissolve">
                                      <p:cBhvr>
                                        <p:cTn id="30" dur="500"/>
                                        <p:tgtEl>
                                          <p:spTgt spid="64"/>
                                        </p:tgtEl>
                                      </p:cBhvr>
                                    </p:animEffect>
                                    <p:set>
                                      <p:cBhvr>
                                        <p:cTn id="31" dur="1" fill="hold">
                                          <p:stCondLst>
                                            <p:cond delay="499"/>
                                          </p:stCondLst>
                                        </p:cTn>
                                        <p:tgtEl>
                                          <p:spTgt spid="64"/>
                                        </p:tgtEl>
                                        <p:attrNameLst>
                                          <p:attrName>style.visibility</p:attrName>
                                        </p:attrNameLst>
                                      </p:cBhvr>
                                      <p:to>
                                        <p:strVal val="hidden"/>
                                      </p:to>
                                    </p:se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dissolve">
                                      <p:cBhvr>
                                        <p:cTn id="35"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86" grpId="0" animBg="1"/>
      <p:bldP spid="187" grpId="0" animBg="1"/>
      <p:bldP spid="188" grpId="0" animBg="1"/>
      <p:bldP spid="61" grpId="0" animBg="1"/>
      <p:bldP spid="62" grpId="0" animBg="1"/>
      <p:bldP spid="63" grpId="0" animBg="1"/>
      <p:bldP spid="6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Learned Models</a:t>
            </a:r>
            <a:endParaRPr lang="en-US" dirty="0"/>
          </a:p>
        </p:txBody>
      </p:sp>
      <p:sp>
        <p:nvSpPr>
          <p:cNvPr id="4" name="Slide Number Placeholder 3"/>
          <p:cNvSpPr>
            <a:spLocks noGrp="1"/>
          </p:cNvSpPr>
          <p:nvPr>
            <p:ph type="sldNum" sz="quarter" idx="10"/>
          </p:nvPr>
        </p:nvSpPr>
        <p:spPr/>
        <p:txBody>
          <a:bodyPr/>
          <a:lstStyle/>
          <a:p>
            <a:r>
              <a:rPr lang="en-US" b="1" dirty="0" smtClean="0"/>
              <a:t>   </a:t>
            </a:r>
            <a:fld id="{3B030DB6-B95F-4F15-B179-ED7DA24EE6E0}" type="slidenum">
              <a:rPr lang="en-US" b="1" smtClean="0"/>
              <a:pPr/>
              <a:t>79</a:t>
            </a:fld>
            <a:endParaRPr lang="en-US" b="1" dirty="0"/>
          </a:p>
        </p:txBody>
      </p:sp>
      <p:grpSp>
        <p:nvGrpSpPr>
          <p:cNvPr id="3" name="Group 132"/>
          <p:cNvGrpSpPr/>
          <p:nvPr/>
        </p:nvGrpSpPr>
        <p:grpSpPr>
          <a:xfrm>
            <a:off x="424260" y="1835192"/>
            <a:ext cx="2198494" cy="1766630"/>
            <a:chOff x="769905" y="1854395"/>
            <a:chExt cx="2198494" cy="1766630"/>
          </a:xfrm>
        </p:grpSpPr>
        <p:sp>
          <p:nvSpPr>
            <p:cNvPr id="14" name="Oval 13"/>
            <p:cNvSpPr/>
            <p:nvPr/>
          </p:nvSpPr>
          <p:spPr bwMode="auto">
            <a:xfrm>
              <a:off x="1653220" y="3346407"/>
              <a:ext cx="284902" cy="274618"/>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15" name="Oval 14"/>
            <p:cNvSpPr/>
            <p:nvPr/>
          </p:nvSpPr>
          <p:spPr bwMode="auto">
            <a:xfrm>
              <a:off x="992423" y="2717630"/>
              <a:ext cx="222518" cy="255774"/>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16" name="Oval 15"/>
            <p:cNvSpPr/>
            <p:nvPr/>
          </p:nvSpPr>
          <p:spPr bwMode="auto">
            <a:xfrm>
              <a:off x="2401700" y="2717630"/>
              <a:ext cx="222518" cy="255774"/>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17" name="Oval 16"/>
            <p:cNvSpPr/>
            <p:nvPr/>
          </p:nvSpPr>
          <p:spPr bwMode="auto">
            <a:xfrm>
              <a:off x="1715604" y="2110169"/>
              <a:ext cx="222518" cy="255774"/>
            </a:xfrm>
            <a:prstGeom prst="ellipse">
              <a:avLst/>
            </a:prstGeom>
            <a:solidFill>
              <a:srgbClr val="990033"/>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cxnSp>
          <p:nvCxnSpPr>
            <p:cNvPr id="18" name="Curved Connector 31"/>
            <p:cNvCxnSpPr>
              <a:stCxn id="17" idx="2"/>
              <a:endCxn id="15" idx="0"/>
            </p:cNvCxnSpPr>
            <p:nvPr/>
          </p:nvCxnSpPr>
          <p:spPr bwMode="auto">
            <a:xfrm rot="10800000" flipV="1">
              <a:off x="1103681" y="2238055"/>
              <a:ext cx="611923" cy="479575"/>
            </a:xfrm>
            <a:prstGeom prst="curvedConnector2">
              <a:avLst/>
            </a:prstGeom>
            <a:solidFill>
              <a:schemeClr val="accent1"/>
            </a:solidFill>
            <a:ln w="31750" cap="sq" cmpd="sng" algn="ctr">
              <a:solidFill>
                <a:srgbClr val="FF0000"/>
              </a:solidFill>
              <a:prstDash val="solid"/>
              <a:round/>
              <a:headEnd type="none" w="sm" len="sm"/>
              <a:tailEnd type="arrow"/>
            </a:ln>
            <a:effectLst/>
          </p:spPr>
        </p:cxnSp>
        <p:cxnSp>
          <p:nvCxnSpPr>
            <p:cNvPr id="19" name="Shape 18"/>
            <p:cNvCxnSpPr>
              <a:stCxn id="15" idx="4"/>
              <a:endCxn id="14" idx="2"/>
            </p:cNvCxnSpPr>
            <p:nvPr/>
          </p:nvCxnSpPr>
          <p:spPr bwMode="auto">
            <a:xfrm rot="16200000" flipH="1">
              <a:off x="1123295" y="2953791"/>
              <a:ext cx="510312" cy="549538"/>
            </a:xfrm>
            <a:prstGeom prst="curvedConnector2">
              <a:avLst/>
            </a:prstGeom>
            <a:solidFill>
              <a:schemeClr val="accent1"/>
            </a:solidFill>
            <a:ln w="31750" cap="sq" cmpd="sng" algn="ctr">
              <a:solidFill>
                <a:srgbClr val="FF0000"/>
              </a:solidFill>
              <a:prstDash val="solid"/>
              <a:round/>
              <a:headEnd type="none" w="sm" len="sm"/>
              <a:tailEnd type="arrow"/>
            </a:ln>
            <a:effectLst/>
          </p:spPr>
        </p:cxnSp>
        <p:cxnSp>
          <p:nvCxnSpPr>
            <p:cNvPr id="20" name="Shape 19"/>
            <p:cNvCxnSpPr>
              <a:stCxn id="14" idx="6"/>
              <a:endCxn id="16" idx="4"/>
            </p:cNvCxnSpPr>
            <p:nvPr/>
          </p:nvCxnSpPr>
          <p:spPr bwMode="auto">
            <a:xfrm flipV="1">
              <a:off x="1938122" y="2973404"/>
              <a:ext cx="574837" cy="510312"/>
            </a:xfrm>
            <a:prstGeom prst="curvedConnector2">
              <a:avLst/>
            </a:prstGeom>
            <a:solidFill>
              <a:schemeClr val="accent1"/>
            </a:solidFill>
            <a:ln w="31750" cap="sq" cmpd="sng" algn="ctr">
              <a:solidFill>
                <a:srgbClr val="FF0000"/>
              </a:solidFill>
              <a:prstDash val="solid"/>
              <a:round/>
              <a:headEnd type="none" w="sm" len="sm"/>
              <a:tailEnd type="arrow"/>
            </a:ln>
            <a:effectLst/>
          </p:spPr>
        </p:cxnSp>
        <p:cxnSp>
          <p:nvCxnSpPr>
            <p:cNvPr id="21" name="Shape 20"/>
            <p:cNvCxnSpPr>
              <a:stCxn id="16" idx="0"/>
              <a:endCxn id="17" idx="6"/>
            </p:cNvCxnSpPr>
            <p:nvPr/>
          </p:nvCxnSpPr>
          <p:spPr bwMode="auto">
            <a:xfrm rot="16200000" flipV="1">
              <a:off x="1985754" y="2190424"/>
              <a:ext cx="479574" cy="574837"/>
            </a:xfrm>
            <a:prstGeom prst="curvedConnector2">
              <a:avLst/>
            </a:prstGeom>
            <a:solidFill>
              <a:schemeClr val="accent1"/>
            </a:solidFill>
            <a:ln w="31750" cap="sq" cmpd="sng" algn="ctr">
              <a:solidFill>
                <a:srgbClr val="FF0000"/>
              </a:solidFill>
              <a:prstDash val="solid"/>
              <a:round/>
              <a:headEnd type="none" w="sm" len="sm"/>
              <a:tailEnd type="arrow"/>
            </a:ln>
            <a:effectLst/>
          </p:spPr>
        </p:cxnSp>
        <p:sp>
          <p:nvSpPr>
            <p:cNvPr id="22" name="TextBox 21"/>
            <p:cNvSpPr txBox="1"/>
            <p:nvPr/>
          </p:nvSpPr>
          <p:spPr>
            <a:xfrm>
              <a:off x="2344510" y="3198570"/>
              <a:ext cx="623889" cy="338554"/>
            </a:xfrm>
            <a:prstGeom prst="rect">
              <a:avLst/>
            </a:prstGeom>
            <a:noFill/>
          </p:spPr>
          <p:txBody>
            <a:bodyPr wrap="none" rtlCol="0">
              <a:spAutoFit/>
            </a:bodyPr>
            <a:lstStyle/>
            <a:p>
              <a:r>
                <a:rPr lang="en-US" sz="1600" i="0" dirty="0" smtClean="0">
                  <a:solidFill>
                    <a:srgbClr val="118548"/>
                  </a:solidFill>
                </a:rPr>
                <a:t>but?</a:t>
              </a:r>
              <a:endParaRPr lang="en-US" sz="1600" i="0" dirty="0">
                <a:solidFill>
                  <a:srgbClr val="118548"/>
                </a:solidFill>
              </a:endParaRPr>
            </a:p>
          </p:txBody>
        </p:sp>
        <p:sp>
          <p:nvSpPr>
            <p:cNvPr id="23" name="TextBox 22"/>
            <p:cNvSpPr txBox="1"/>
            <p:nvPr/>
          </p:nvSpPr>
          <p:spPr>
            <a:xfrm>
              <a:off x="806991" y="3281107"/>
              <a:ext cx="511679" cy="338554"/>
            </a:xfrm>
            <a:prstGeom prst="rect">
              <a:avLst/>
            </a:prstGeom>
            <a:noFill/>
          </p:spPr>
          <p:txBody>
            <a:bodyPr wrap="none" rtlCol="0">
              <a:spAutoFit/>
            </a:bodyPr>
            <a:lstStyle/>
            <a:p>
              <a:r>
                <a:rPr lang="en-US" sz="1600" i="0" dirty="0" smtClean="0">
                  <a:solidFill>
                    <a:srgbClr val="118548"/>
                  </a:solidFill>
                </a:rPr>
                <a:t>on!</a:t>
              </a:r>
              <a:endParaRPr lang="en-US" sz="1600" i="0" dirty="0">
                <a:solidFill>
                  <a:srgbClr val="118548"/>
                </a:solidFill>
              </a:endParaRPr>
            </a:p>
          </p:txBody>
        </p:sp>
        <p:sp>
          <p:nvSpPr>
            <p:cNvPr id="24" name="TextBox 23"/>
            <p:cNvSpPr txBox="1"/>
            <p:nvPr/>
          </p:nvSpPr>
          <p:spPr>
            <a:xfrm>
              <a:off x="769905" y="2085754"/>
              <a:ext cx="623889" cy="338554"/>
            </a:xfrm>
            <a:prstGeom prst="rect">
              <a:avLst/>
            </a:prstGeom>
            <a:noFill/>
          </p:spPr>
          <p:txBody>
            <a:bodyPr wrap="none" rtlCol="0">
              <a:spAutoFit/>
            </a:bodyPr>
            <a:lstStyle/>
            <a:p>
              <a:r>
                <a:rPr lang="en-US" sz="1600" i="0" dirty="0" smtClean="0">
                  <a:solidFill>
                    <a:srgbClr val="118548"/>
                  </a:solidFill>
                </a:rPr>
                <a:t>but?</a:t>
              </a:r>
              <a:endParaRPr lang="en-US" sz="1600" i="0" dirty="0">
                <a:solidFill>
                  <a:srgbClr val="118548"/>
                </a:solidFill>
              </a:endParaRPr>
            </a:p>
          </p:txBody>
        </p:sp>
        <p:cxnSp>
          <p:nvCxnSpPr>
            <p:cNvPr id="25" name="Shape 24"/>
            <p:cNvCxnSpPr>
              <a:endCxn id="17" idx="0"/>
            </p:cNvCxnSpPr>
            <p:nvPr/>
          </p:nvCxnSpPr>
          <p:spPr bwMode="auto">
            <a:xfrm>
              <a:off x="1511630" y="1854395"/>
              <a:ext cx="315233" cy="255774"/>
            </a:xfrm>
            <a:prstGeom prst="curvedConnector2">
              <a:avLst/>
            </a:prstGeom>
            <a:solidFill>
              <a:schemeClr val="accent1"/>
            </a:solidFill>
            <a:ln w="25400" cap="sq" cmpd="sng" algn="ctr">
              <a:solidFill>
                <a:srgbClr val="FF0000"/>
              </a:solidFill>
              <a:prstDash val="solid"/>
              <a:round/>
              <a:headEnd type="none" w="sm" len="sm"/>
              <a:tailEnd type="arrow"/>
            </a:ln>
            <a:effectLst/>
          </p:spPr>
        </p:cxnSp>
        <p:sp>
          <p:nvSpPr>
            <p:cNvPr id="26" name="TextBox 25"/>
            <p:cNvSpPr txBox="1"/>
            <p:nvPr/>
          </p:nvSpPr>
          <p:spPr>
            <a:xfrm>
              <a:off x="2253355" y="2124313"/>
              <a:ext cx="529247" cy="338554"/>
            </a:xfrm>
            <a:prstGeom prst="rect">
              <a:avLst/>
            </a:prstGeom>
            <a:noFill/>
          </p:spPr>
          <p:txBody>
            <a:bodyPr wrap="none" rtlCol="0">
              <a:spAutoFit/>
            </a:bodyPr>
            <a:lstStyle/>
            <a:p>
              <a:r>
                <a:rPr lang="en-US" sz="1600" i="0" dirty="0" smtClean="0">
                  <a:solidFill>
                    <a:srgbClr val="118548"/>
                  </a:solidFill>
                </a:rPr>
                <a:t>off!</a:t>
              </a:r>
              <a:endParaRPr lang="en-US" sz="1600" i="0" dirty="0">
                <a:solidFill>
                  <a:srgbClr val="118548"/>
                </a:solidFill>
              </a:endParaRPr>
            </a:p>
          </p:txBody>
        </p:sp>
      </p:grpSp>
      <p:grpSp>
        <p:nvGrpSpPr>
          <p:cNvPr id="5" name="Group 134"/>
          <p:cNvGrpSpPr/>
          <p:nvPr/>
        </p:nvGrpSpPr>
        <p:grpSpPr>
          <a:xfrm>
            <a:off x="4072735" y="1854395"/>
            <a:ext cx="2112275" cy="1805035"/>
            <a:chOff x="3919115" y="1969609"/>
            <a:chExt cx="2112275" cy="1805035"/>
          </a:xfrm>
        </p:grpSpPr>
        <p:sp>
          <p:nvSpPr>
            <p:cNvPr id="6" name="Oval 5"/>
            <p:cNvSpPr/>
            <p:nvPr/>
          </p:nvSpPr>
          <p:spPr bwMode="auto">
            <a:xfrm>
              <a:off x="4342089" y="2195238"/>
              <a:ext cx="217974" cy="270755"/>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sp>
          <p:nvSpPr>
            <p:cNvPr id="7" name="Oval 6"/>
            <p:cNvSpPr/>
            <p:nvPr/>
          </p:nvSpPr>
          <p:spPr bwMode="auto">
            <a:xfrm>
              <a:off x="4342089" y="3503889"/>
              <a:ext cx="217974" cy="270755"/>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600" i="0" u="none" strike="noStrike" cap="none" normalizeH="0" baseline="0" smtClean="0">
                <a:ln>
                  <a:noFill/>
                </a:ln>
                <a:solidFill>
                  <a:srgbClr val="118548"/>
                </a:solidFill>
                <a:effectLst/>
                <a:latin typeface="Times New Roman" pitchFamily="18" charset="0"/>
              </a:endParaRPr>
            </a:p>
          </p:txBody>
        </p:sp>
        <p:cxnSp>
          <p:nvCxnSpPr>
            <p:cNvPr id="8" name="Shape 13"/>
            <p:cNvCxnSpPr>
              <a:stCxn id="6" idx="2"/>
              <a:endCxn id="7" idx="2"/>
            </p:cNvCxnSpPr>
            <p:nvPr/>
          </p:nvCxnSpPr>
          <p:spPr bwMode="auto">
            <a:xfrm rot="10800000" flipV="1">
              <a:off x="4342089" y="2330615"/>
              <a:ext cx="1502" cy="1308650"/>
            </a:xfrm>
            <a:prstGeom prst="curvedConnector3">
              <a:avLst>
                <a:gd name="adj1" fmla="val 28174376"/>
              </a:avLst>
            </a:prstGeom>
            <a:solidFill>
              <a:schemeClr val="accent1"/>
            </a:solidFill>
            <a:ln w="31750" cap="sq" cmpd="sng" algn="ctr">
              <a:solidFill>
                <a:srgbClr val="FF0000"/>
              </a:solidFill>
              <a:prstDash val="solid"/>
              <a:round/>
              <a:headEnd type="none" w="sm" len="sm"/>
              <a:tailEnd type="arrow"/>
            </a:ln>
            <a:effectLst/>
          </p:spPr>
        </p:cxnSp>
        <p:cxnSp>
          <p:nvCxnSpPr>
            <p:cNvPr id="9" name="Curved Connector 8"/>
            <p:cNvCxnSpPr>
              <a:stCxn id="7" idx="6"/>
              <a:endCxn id="6" idx="6"/>
            </p:cNvCxnSpPr>
            <p:nvPr/>
          </p:nvCxnSpPr>
          <p:spPr bwMode="auto">
            <a:xfrm flipV="1">
              <a:off x="4560063" y="2330616"/>
              <a:ext cx="1502" cy="1308650"/>
            </a:xfrm>
            <a:prstGeom prst="curvedConnector3">
              <a:avLst>
                <a:gd name="adj1" fmla="val 23992451"/>
              </a:avLst>
            </a:prstGeom>
            <a:solidFill>
              <a:schemeClr val="accent1"/>
            </a:solidFill>
            <a:ln w="31750" cap="sq" cmpd="sng" algn="ctr">
              <a:solidFill>
                <a:srgbClr val="FF0000"/>
              </a:solidFill>
              <a:prstDash val="solid"/>
              <a:round/>
              <a:headEnd type="none" w="sm" len="sm"/>
              <a:tailEnd type="arrow"/>
            </a:ln>
            <a:effectLst/>
          </p:spPr>
        </p:cxnSp>
        <p:sp>
          <p:nvSpPr>
            <p:cNvPr id="10" name="TextBox 9"/>
            <p:cNvSpPr txBox="1"/>
            <p:nvPr/>
          </p:nvSpPr>
          <p:spPr>
            <a:xfrm>
              <a:off x="3919115" y="2891329"/>
              <a:ext cx="623889" cy="338554"/>
            </a:xfrm>
            <a:prstGeom prst="rect">
              <a:avLst/>
            </a:prstGeom>
            <a:noFill/>
          </p:spPr>
          <p:txBody>
            <a:bodyPr wrap="none" rtlCol="0">
              <a:spAutoFit/>
            </a:bodyPr>
            <a:lstStyle/>
            <a:p>
              <a:r>
                <a:rPr lang="en-US" sz="1600" i="0" dirty="0" smtClean="0">
                  <a:solidFill>
                    <a:srgbClr val="118548"/>
                  </a:solidFill>
                </a:rPr>
                <a:t>but?</a:t>
              </a:r>
              <a:endParaRPr lang="en-US" sz="1600" i="0" dirty="0">
                <a:solidFill>
                  <a:srgbClr val="118548"/>
                </a:solidFill>
              </a:endParaRPr>
            </a:p>
          </p:txBody>
        </p:sp>
        <p:sp>
          <p:nvSpPr>
            <p:cNvPr id="11" name="TextBox 10"/>
            <p:cNvSpPr txBox="1"/>
            <p:nvPr/>
          </p:nvSpPr>
          <p:spPr>
            <a:xfrm>
              <a:off x="4379975" y="2622494"/>
              <a:ext cx="559838" cy="338554"/>
            </a:xfrm>
            <a:prstGeom prst="rect">
              <a:avLst/>
            </a:prstGeom>
            <a:noFill/>
          </p:spPr>
          <p:txBody>
            <a:bodyPr wrap="square" rtlCol="0">
              <a:spAutoFit/>
            </a:bodyPr>
            <a:lstStyle/>
            <a:p>
              <a:r>
                <a:rPr lang="en-US" sz="1600" i="0" dirty="0" smtClean="0">
                  <a:solidFill>
                    <a:srgbClr val="118548"/>
                  </a:solidFill>
                </a:rPr>
                <a:t>on!</a:t>
              </a:r>
              <a:endParaRPr lang="en-US" sz="1600" i="0" dirty="0">
                <a:solidFill>
                  <a:srgbClr val="118548"/>
                </a:solidFill>
              </a:endParaRPr>
            </a:p>
          </p:txBody>
        </p:sp>
        <p:cxnSp>
          <p:nvCxnSpPr>
            <p:cNvPr id="12" name="Shape 11"/>
            <p:cNvCxnSpPr>
              <a:endCxn id="6" idx="0"/>
            </p:cNvCxnSpPr>
            <p:nvPr/>
          </p:nvCxnSpPr>
          <p:spPr bwMode="auto">
            <a:xfrm>
              <a:off x="4178608" y="1969609"/>
              <a:ext cx="272467" cy="225629"/>
            </a:xfrm>
            <a:prstGeom prst="curvedConnector2">
              <a:avLst/>
            </a:prstGeom>
            <a:solidFill>
              <a:schemeClr val="accent1"/>
            </a:solidFill>
            <a:ln w="25400" cap="sq" cmpd="sng" algn="ctr">
              <a:solidFill>
                <a:srgbClr val="FF0000"/>
              </a:solidFill>
              <a:prstDash val="solid"/>
              <a:round/>
              <a:headEnd type="none" w="sm" len="sm"/>
              <a:tailEnd type="arrow"/>
            </a:ln>
            <a:effectLst/>
          </p:spPr>
        </p:cxnSp>
        <p:cxnSp>
          <p:nvCxnSpPr>
            <p:cNvPr id="28" name="Shape 27"/>
            <p:cNvCxnSpPr>
              <a:stCxn id="7" idx="5"/>
              <a:endCxn id="6" idx="7"/>
            </p:cNvCxnSpPr>
            <p:nvPr/>
          </p:nvCxnSpPr>
          <p:spPr bwMode="auto">
            <a:xfrm rot="5400000" flipH="1">
              <a:off x="3778089" y="2985020"/>
              <a:ext cx="1500104" cy="1502"/>
            </a:xfrm>
            <a:prstGeom prst="curvedConnector5">
              <a:avLst>
                <a:gd name="adj1" fmla="val 0"/>
                <a:gd name="adj2" fmla="val -55456944"/>
                <a:gd name="adj3" fmla="val 99115"/>
              </a:avLst>
            </a:prstGeom>
            <a:solidFill>
              <a:schemeClr val="accent1"/>
            </a:solidFill>
            <a:ln w="31750" cap="sq" cmpd="sng" algn="ctr">
              <a:solidFill>
                <a:srgbClr val="FF0000"/>
              </a:solidFill>
              <a:prstDash val="solid"/>
              <a:round/>
              <a:headEnd type="none" w="sm" len="sm"/>
              <a:tailEnd type="arrow"/>
            </a:ln>
            <a:effectLst/>
          </p:spPr>
        </p:cxnSp>
        <p:sp>
          <p:nvSpPr>
            <p:cNvPr id="39" name="TextBox 38"/>
            <p:cNvSpPr txBox="1"/>
            <p:nvPr/>
          </p:nvSpPr>
          <p:spPr>
            <a:xfrm>
              <a:off x="5304809" y="2691623"/>
              <a:ext cx="726581" cy="338554"/>
            </a:xfrm>
            <a:prstGeom prst="rect">
              <a:avLst/>
            </a:prstGeom>
            <a:noFill/>
          </p:spPr>
          <p:txBody>
            <a:bodyPr wrap="square" rtlCol="0">
              <a:spAutoFit/>
            </a:bodyPr>
            <a:lstStyle/>
            <a:p>
              <a:r>
                <a:rPr lang="en-US" sz="1600" i="0" dirty="0" smtClean="0">
                  <a:solidFill>
                    <a:srgbClr val="118548"/>
                  </a:solidFill>
                </a:rPr>
                <a:t>off!</a:t>
              </a:r>
              <a:endParaRPr lang="en-US" sz="1600" i="0" dirty="0">
                <a:solidFill>
                  <a:srgbClr val="118548"/>
                </a:solidFill>
              </a:endParaRPr>
            </a:p>
          </p:txBody>
        </p:sp>
      </p:grpSp>
      <p:grpSp>
        <p:nvGrpSpPr>
          <p:cNvPr id="13" name="Group 122"/>
          <p:cNvGrpSpPr/>
          <p:nvPr/>
        </p:nvGrpSpPr>
        <p:grpSpPr>
          <a:xfrm>
            <a:off x="0" y="4389125"/>
            <a:ext cx="3335172" cy="1785422"/>
            <a:chOff x="1192359" y="4120291"/>
            <a:chExt cx="3335172" cy="1785422"/>
          </a:xfrm>
        </p:grpSpPr>
        <p:sp>
          <p:nvSpPr>
            <p:cNvPr id="94" name="Oval 3"/>
            <p:cNvSpPr>
              <a:spLocks noChangeArrowheads="1"/>
            </p:cNvSpPr>
            <p:nvPr/>
          </p:nvSpPr>
          <p:spPr bwMode="auto">
            <a:xfrm>
              <a:off x="2975313" y="4390537"/>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sp>
          <p:nvSpPr>
            <p:cNvPr id="95" name="Text Box 4"/>
            <p:cNvSpPr txBox="1">
              <a:spLocks noChangeArrowheads="1"/>
            </p:cNvSpPr>
            <p:nvPr/>
          </p:nvSpPr>
          <p:spPr bwMode="auto">
            <a:xfrm>
              <a:off x="3112610" y="4657960"/>
              <a:ext cx="1414921" cy="646331"/>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a:solidFill>
                    <a:srgbClr val="118548"/>
                  </a:solidFill>
                  <a:latin typeface="Arial" pitchFamily="34" charset="0"/>
                </a:rPr>
                <a:t>? </a:t>
              </a:r>
              <a:r>
                <a:rPr lang="en-GB" i="0" dirty="0" smtClean="0">
                  <a:solidFill>
                    <a:srgbClr val="118548"/>
                  </a:solidFill>
                  <a:latin typeface="Arial" pitchFamily="34" charset="0"/>
                </a:rPr>
                <a:t>x</a:t>
              </a:r>
              <a:br>
                <a:rPr lang="en-GB" i="0" dirty="0" smtClean="0">
                  <a:solidFill>
                    <a:srgbClr val="118548"/>
                  </a:solidFill>
                  <a:latin typeface="Arial" pitchFamily="34" charset="0"/>
                </a:rPr>
              </a:br>
              <a:r>
                <a:rPr lang="en-GB" i="0" dirty="0" smtClean="0">
                  <a:solidFill>
                    <a:srgbClr val="118548"/>
                  </a:solidFill>
                  <a:latin typeface="Arial" pitchFamily="34" charset="0"/>
                </a:rPr>
                <a:t>(x </a:t>
              </a:r>
              <a:r>
                <a:rPr lang="en-GB" i="0" dirty="0">
                  <a:solidFill>
                    <a:srgbClr val="118548"/>
                  </a:solidFill>
                  <a:latin typeface="Arial" pitchFamily="34" charset="0"/>
                </a:rPr>
                <a:t>&gt;= 0)</a:t>
              </a:r>
            </a:p>
          </p:txBody>
        </p:sp>
        <p:sp>
          <p:nvSpPr>
            <p:cNvPr id="96" name="Text Box 5"/>
            <p:cNvSpPr txBox="1">
              <a:spLocks noChangeArrowheads="1"/>
            </p:cNvSpPr>
            <p:nvPr/>
          </p:nvSpPr>
          <p:spPr bwMode="auto">
            <a:xfrm>
              <a:off x="1206791" y="5213437"/>
              <a:ext cx="503793" cy="369332"/>
            </a:xfrm>
            <a:prstGeom prst="rect">
              <a:avLst/>
            </a:prstGeom>
            <a:noFill/>
            <a:ln w="12700">
              <a:noFill/>
              <a:miter lim="800000"/>
              <a:headEnd/>
              <a:tailEnd/>
            </a:ln>
            <a:effectLst/>
          </p:spPr>
          <p:txBody>
            <a:bodyPr>
              <a:spAutoFit/>
            </a:bodyPr>
            <a:lstStyle/>
            <a:p>
              <a:pPr defTabSz="762000" eaLnBrk="0" hangingPunct="0">
                <a:spcBef>
                  <a:spcPct val="50000"/>
                </a:spcBef>
              </a:pPr>
              <a:r>
                <a:rPr lang="en-GB" i="0">
                  <a:solidFill>
                    <a:srgbClr val="118548"/>
                  </a:solidFill>
                  <a:latin typeface="Arial" pitchFamily="34" charset="0"/>
                </a:rPr>
                <a:t>! y</a:t>
              </a:r>
            </a:p>
          </p:txBody>
        </p:sp>
        <p:cxnSp>
          <p:nvCxnSpPr>
            <p:cNvPr id="97" name="AutoShape 6"/>
            <p:cNvCxnSpPr>
              <a:cxnSpLocks noChangeShapeType="1"/>
              <a:endCxn id="94" idx="0"/>
            </p:cNvCxnSpPr>
            <p:nvPr/>
          </p:nvCxnSpPr>
          <p:spPr bwMode="auto">
            <a:xfrm rot="16200000" flipH="1">
              <a:off x="2865117" y="4158329"/>
              <a:ext cx="270246" cy="194170"/>
            </a:xfrm>
            <a:prstGeom prst="curvedConnector3">
              <a:avLst>
                <a:gd name="adj1" fmla="val 50000"/>
              </a:avLst>
            </a:prstGeom>
            <a:noFill/>
            <a:ln w="28575">
              <a:solidFill>
                <a:srgbClr val="FF0000"/>
              </a:solidFill>
              <a:round/>
              <a:headEnd/>
              <a:tailEnd type="triangle" w="med" len="med"/>
            </a:ln>
            <a:effectLst/>
          </p:spPr>
        </p:cxnSp>
        <p:cxnSp>
          <p:nvCxnSpPr>
            <p:cNvPr id="98" name="AutoShape 7"/>
            <p:cNvCxnSpPr>
              <a:cxnSpLocks noChangeShapeType="1"/>
              <a:stCxn id="100" idx="2"/>
              <a:endCxn id="94" idx="2"/>
            </p:cNvCxnSpPr>
            <p:nvPr/>
          </p:nvCxnSpPr>
          <p:spPr bwMode="auto">
            <a:xfrm rot="10800000" flipH="1">
              <a:off x="2964817" y="4514850"/>
              <a:ext cx="10496" cy="1048555"/>
            </a:xfrm>
            <a:prstGeom prst="curvedConnector3">
              <a:avLst>
                <a:gd name="adj1" fmla="val -15400000"/>
              </a:avLst>
            </a:prstGeom>
            <a:noFill/>
            <a:ln w="38100">
              <a:solidFill>
                <a:srgbClr val="FF0000"/>
              </a:solidFill>
              <a:round/>
              <a:headEnd/>
              <a:tailEnd type="triangle" w="med" len="med"/>
            </a:ln>
            <a:effectLst/>
          </p:spPr>
        </p:cxnSp>
        <p:sp>
          <p:nvSpPr>
            <p:cNvPr id="99" name="Text Box 8"/>
            <p:cNvSpPr txBox="1">
              <a:spLocks noChangeArrowheads="1"/>
            </p:cNvSpPr>
            <p:nvPr/>
          </p:nvSpPr>
          <p:spPr bwMode="auto">
            <a:xfrm>
              <a:off x="1192359" y="5536381"/>
              <a:ext cx="1651416" cy="369332"/>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a:solidFill>
                    <a:srgbClr val="118548"/>
                  </a:solidFill>
                  <a:latin typeface="Arial" pitchFamily="34" charset="0"/>
                </a:rPr>
                <a:t>(|</a:t>
              </a:r>
              <a:r>
                <a:rPr lang="en-GB" i="0" dirty="0" err="1">
                  <a:solidFill>
                    <a:srgbClr val="118548"/>
                  </a:solidFill>
                  <a:latin typeface="Arial" pitchFamily="34" charset="0"/>
                </a:rPr>
                <a:t>y</a:t>
              </a:r>
              <a:r>
                <a:rPr lang="en-GB" sz="1600" i="0" dirty="0" err="1">
                  <a:solidFill>
                    <a:srgbClr val="118548"/>
                  </a:solidFill>
                  <a:latin typeface="Arial" pitchFamily="34" charset="0"/>
                </a:rPr>
                <a:t>x</a:t>
              </a:r>
              <a:r>
                <a:rPr lang="en-GB" i="0" dirty="0" err="1">
                  <a:solidFill>
                    <a:srgbClr val="118548"/>
                  </a:solidFill>
                  <a:latin typeface="Arial" pitchFamily="34" charset="0"/>
                </a:rPr>
                <a:t>y</a:t>
              </a:r>
              <a:r>
                <a:rPr lang="en-GB" i="0" dirty="0">
                  <a:solidFill>
                    <a:srgbClr val="118548"/>
                  </a:solidFill>
                  <a:latin typeface="Arial" pitchFamily="34" charset="0"/>
                </a:rPr>
                <a:t>–x| &lt; </a:t>
              </a:r>
              <a:r>
                <a:rPr lang="el-GR" i="0" dirty="0">
                  <a:solidFill>
                    <a:srgbClr val="118548"/>
                  </a:solidFill>
                  <a:latin typeface="Arial" pitchFamily="34" charset="0"/>
                </a:rPr>
                <a:t>ε</a:t>
              </a:r>
              <a:r>
                <a:rPr lang="en-US" i="0" dirty="0">
                  <a:solidFill>
                    <a:srgbClr val="118548"/>
                  </a:solidFill>
                  <a:latin typeface="Arial" pitchFamily="34" charset="0"/>
                </a:rPr>
                <a:t>)</a:t>
              </a:r>
              <a:endParaRPr lang="en-GB" i="0" dirty="0">
                <a:solidFill>
                  <a:srgbClr val="118548"/>
                </a:solidFill>
                <a:latin typeface="Arial" pitchFamily="34" charset="0"/>
              </a:endParaRPr>
            </a:p>
          </p:txBody>
        </p:sp>
        <p:sp>
          <p:nvSpPr>
            <p:cNvPr id="100" name="Oval 9"/>
            <p:cNvSpPr>
              <a:spLocks noChangeArrowheads="1"/>
            </p:cNvSpPr>
            <p:nvPr/>
          </p:nvSpPr>
          <p:spPr bwMode="auto">
            <a:xfrm>
              <a:off x="2964817" y="5439092"/>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cxnSp>
          <p:nvCxnSpPr>
            <p:cNvPr id="101" name="AutoShape 10"/>
            <p:cNvCxnSpPr>
              <a:cxnSpLocks noChangeShapeType="1"/>
              <a:stCxn id="94" idx="4"/>
              <a:endCxn id="100" idx="0"/>
            </p:cNvCxnSpPr>
            <p:nvPr/>
          </p:nvCxnSpPr>
          <p:spPr bwMode="auto">
            <a:xfrm flipH="1">
              <a:off x="3086829" y="4639164"/>
              <a:ext cx="10496" cy="799929"/>
            </a:xfrm>
            <a:prstGeom prst="straightConnector1">
              <a:avLst/>
            </a:prstGeom>
            <a:noFill/>
            <a:ln w="38100">
              <a:solidFill>
                <a:srgbClr val="FF0000"/>
              </a:solidFill>
              <a:round/>
              <a:headEnd/>
              <a:tailEnd type="triangle" w="med" len="med"/>
            </a:ln>
            <a:effectLst/>
          </p:spPr>
        </p:cxnSp>
      </p:grpSp>
      <p:grpSp>
        <p:nvGrpSpPr>
          <p:cNvPr id="27" name="Group 123"/>
          <p:cNvGrpSpPr/>
          <p:nvPr/>
        </p:nvGrpSpPr>
        <p:grpSpPr>
          <a:xfrm>
            <a:off x="3727090" y="4389125"/>
            <a:ext cx="3411980" cy="1785422"/>
            <a:chOff x="1192359" y="4120291"/>
            <a:chExt cx="3411980" cy="1785422"/>
          </a:xfrm>
        </p:grpSpPr>
        <p:sp>
          <p:nvSpPr>
            <p:cNvPr id="125" name="Oval 3"/>
            <p:cNvSpPr>
              <a:spLocks noChangeArrowheads="1"/>
            </p:cNvSpPr>
            <p:nvPr/>
          </p:nvSpPr>
          <p:spPr bwMode="auto">
            <a:xfrm>
              <a:off x="2975313" y="4390537"/>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sp>
          <p:nvSpPr>
            <p:cNvPr id="126" name="Text Box 4"/>
            <p:cNvSpPr txBox="1">
              <a:spLocks noChangeArrowheads="1"/>
            </p:cNvSpPr>
            <p:nvPr/>
          </p:nvSpPr>
          <p:spPr bwMode="auto">
            <a:xfrm>
              <a:off x="3074204" y="4734771"/>
              <a:ext cx="1530135" cy="646331"/>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smtClean="0">
                  <a:solidFill>
                    <a:srgbClr val="118548"/>
                  </a:solidFill>
                  <a:latin typeface="Arial" pitchFamily="34" charset="0"/>
                </a:rPr>
                <a:t>?x</a:t>
              </a:r>
              <a:br>
                <a:rPr lang="en-GB" i="0" dirty="0" smtClean="0">
                  <a:solidFill>
                    <a:srgbClr val="118548"/>
                  </a:solidFill>
                  <a:latin typeface="Arial" pitchFamily="34" charset="0"/>
                </a:rPr>
              </a:br>
              <a:r>
                <a:rPr lang="en-GB" i="0" dirty="0" smtClean="0">
                  <a:solidFill>
                    <a:srgbClr val="118548"/>
                  </a:solidFill>
                  <a:latin typeface="Arial" pitchFamily="34" charset="0"/>
                </a:rPr>
                <a:t>(0&lt;x&lt;10)</a:t>
              </a:r>
              <a:endParaRPr lang="en-GB" i="0" dirty="0">
                <a:solidFill>
                  <a:srgbClr val="118548"/>
                </a:solidFill>
                <a:latin typeface="Arial" pitchFamily="34" charset="0"/>
              </a:endParaRPr>
            </a:p>
          </p:txBody>
        </p:sp>
        <p:sp>
          <p:nvSpPr>
            <p:cNvPr id="127" name="Text Box 5"/>
            <p:cNvSpPr txBox="1">
              <a:spLocks noChangeArrowheads="1"/>
            </p:cNvSpPr>
            <p:nvPr/>
          </p:nvSpPr>
          <p:spPr bwMode="auto">
            <a:xfrm>
              <a:off x="1206791" y="5213437"/>
              <a:ext cx="503793" cy="369332"/>
            </a:xfrm>
            <a:prstGeom prst="rect">
              <a:avLst/>
            </a:prstGeom>
            <a:noFill/>
            <a:ln w="12700">
              <a:noFill/>
              <a:miter lim="800000"/>
              <a:headEnd/>
              <a:tailEnd/>
            </a:ln>
            <a:effectLst/>
          </p:spPr>
          <p:txBody>
            <a:bodyPr>
              <a:spAutoFit/>
            </a:bodyPr>
            <a:lstStyle/>
            <a:p>
              <a:pPr defTabSz="762000" eaLnBrk="0" hangingPunct="0">
                <a:spcBef>
                  <a:spcPct val="50000"/>
                </a:spcBef>
              </a:pPr>
              <a:r>
                <a:rPr lang="en-GB" i="0">
                  <a:solidFill>
                    <a:srgbClr val="118548"/>
                  </a:solidFill>
                  <a:latin typeface="Arial" pitchFamily="34" charset="0"/>
                </a:rPr>
                <a:t>! y</a:t>
              </a:r>
            </a:p>
          </p:txBody>
        </p:sp>
        <p:cxnSp>
          <p:nvCxnSpPr>
            <p:cNvPr id="128" name="AutoShape 6"/>
            <p:cNvCxnSpPr>
              <a:cxnSpLocks noChangeShapeType="1"/>
              <a:endCxn id="125" idx="0"/>
            </p:cNvCxnSpPr>
            <p:nvPr/>
          </p:nvCxnSpPr>
          <p:spPr bwMode="auto">
            <a:xfrm rot="16200000" flipH="1">
              <a:off x="2865117" y="4158329"/>
              <a:ext cx="270246" cy="194170"/>
            </a:xfrm>
            <a:prstGeom prst="curvedConnector3">
              <a:avLst>
                <a:gd name="adj1" fmla="val 50000"/>
              </a:avLst>
            </a:prstGeom>
            <a:noFill/>
            <a:ln w="28575">
              <a:solidFill>
                <a:srgbClr val="FF0000"/>
              </a:solidFill>
              <a:round/>
              <a:headEnd/>
              <a:tailEnd type="triangle" w="med" len="med"/>
            </a:ln>
            <a:effectLst/>
          </p:spPr>
        </p:cxnSp>
        <p:cxnSp>
          <p:nvCxnSpPr>
            <p:cNvPr id="129" name="AutoShape 7"/>
            <p:cNvCxnSpPr>
              <a:cxnSpLocks noChangeShapeType="1"/>
              <a:stCxn id="131" idx="2"/>
              <a:endCxn id="125" idx="2"/>
            </p:cNvCxnSpPr>
            <p:nvPr/>
          </p:nvCxnSpPr>
          <p:spPr bwMode="auto">
            <a:xfrm rot="10800000" flipH="1">
              <a:off x="2964817" y="4514850"/>
              <a:ext cx="10496" cy="1048555"/>
            </a:xfrm>
            <a:prstGeom prst="curvedConnector3">
              <a:avLst>
                <a:gd name="adj1" fmla="val -15400000"/>
              </a:avLst>
            </a:prstGeom>
            <a:noFill/>
            <a:ln w="38100">
              <a:solidFill>
                <a:srgbClr val="FF0000"/>
              </a:solidFill>
              <a:round/>
              <a:headEnd/>
              <a:tailEnd type="triangle" w="med" len="med"/>
            </a:ln>
            <a:effectLst/>
          </p:spPr>
        </p:cxnSp>
        <p:sp>
          <p:nvSpPr>
            <p:cNvPr id="130" name="Text Box 8"/>
            <p:cNvSpPr txBox="1">
              <a:spLocks noChangeArrowheads="1"/>
            </p:cNvSpPr>
            <p:nvPr/>
          </p:nvSpPr>
          <p:spPr bwMode="auto">
            <a:xfrm>
              <a:off x="1192359" y="5536381"/>
              <a:ext cx="1651416" cy="369332"/>
            </a:xfrm>
            <a:prstGeom prst="rect">
              <a:avLst/>
            </a:prstGeom>
            <a:noFill/>
            <a:ln w="12700">
              <a:noFill/>
              <a:miter lim="800000"/>
              <a:headEnd/>
              <a:tailEnd/>
            </a:ln>
            <a:effectLst/>
          </p:spPr>
          <p:txBody>
            <a:bodyPr wrap="square">
              <a:spAutoFit/>
            </a:bodyPr>
            <a:lstStyle/>
            <a:p>
              <a:pPr defTabSz="762000" eaLnBrk="0" hangingPunct="0">
                <a:spcBef>
                  <a:spcPct val="50000"/>
                </a:spcBef>
              </a:pPr>
              <a:r>
                <a:rPr lang="en-GB" i="0" dirty="0">
                  <a:solidFill>
                    <a:srgbClr val="118548"/>
                  </a:solidFill>
                  <a:latin typeface="Arial" pitchFamily="34" charset="0"/>
                </a:rPr>
                <a:t>(|</a:t>
              </a:r>
              <a:r>
                <a:rPr lang="en-GB" i="0" dirty="0" err="1">
                  <a:solidFill>
                    <a:srgbClr val="118548"/>
                  </a:solidFill>
                  <a:latin typeface="Arial" pitchFamily="34" charset="0"/>
                </a:rPr>
                <a:t>y</a:t>
              </a:r>
              <a:r>
                <a:rPr lang="en-GB" sz="1600" i="0" dirty="0" err="1">
                  <a:solidFill>
                    <a:srgbClr val="118548"/>
                  </a:solidFill>
                  <a:latin typeface="Arial" pitchFamily="34" charset="0"/>
                </a:rPr>
                <a:t>x</a:t>
              </a:r>
              <a:r>
                <a:rPr lang="en-GB" i="0" dirty="0" err="1">
                  <a:solidFill>
                    <a:srgbClr val="118548"/>
                  </a:solidFill>
                  <a:latin typeface="Arial" pitchFamily="34" charset="0"/>
                </a:rPr>
                <a:t>y</a:t>
              </a:r>
              <a:r>
                <a:rPr lang="en-GB" i="0" dirty="0">
                  <a:solidFill>
                    <a:srgbClr val="118548"/>
                  </a:solidFill>
                  <a:latin typeface="Arial" pitchFamily="34" charset="0"/>
                </a:rPr>
                <a:t>–x| &lt; </a:t>
              </a:r>
              <a:r>
                <a:rPr lang="en-GB" i="0" dirty="0" smtClean="0">
                  <a:solidFill>
                    <a:srgbClr val="118548"/>
                  </a:solidFill>
                  <a:latin typeface="Arial" pitchFamily="34" charset="0"/>
                </a:rPr>
                <a:t>2</a:t>
              </a:r>
              <a:r>
                <a:rPr lang="el-GR" i="0" dirty="0" smtClean="0">
                  <a:solidFill>
                    <a:srgbClr val="118548"/>
                  </a:solidFill>
                  <a:latin typeface="Arial" pitchFamily="34" charset="0"/>
                </a:rPr>
                <a:t>ε</a:t>
              </a:r>
              <a:r>
                <a:rPr lang="en-US" i="0" dirty="0">
                  <a:solidFill>
                    <a:srgbClr val="118548"/>
                  </a:solidFill>
                  <a:latin typeface="Arial" pitchFamily="34" charset="0"/>
                </a:rPr>
                <a:t>)</a:t>
              </a:r>
              <a:endParaRPr lang="en-GB" i="0" dirty="0">
                <a:solidFill>
                  <a:srgbClr val="118548"/>
                </a:solidFill>
                <a:latin typeface="Arial" pitchFamily="34" charset="0"/>
              </a:endParaRPr>
            </a:p>
          </p:txBody>
        </p:sp>
        <p:sp>
          <p:nvSpPr>
            <p:cNvPr id="131" name="Oval 9"/>
            <p:cNvSpPr>
              <a:spLocks noChangeArrowheads="1"/>
            </p:cNvSpPr>
            <p:nvPr/>
          </p:nvSpPr>
          <p:spPr bwMode="auto">
            <a:xfrm>
              <a:off x="2964817" y="5439092"/>
              <a:ext cx="242713" cy="248626"/>
            </a:xfrm>
            <a:prstGeom prst="ellipse">
              <a:avLst/>
            </a:prstGeom>
            <a:solidFill>
              <a:srgbClr val="990033"/>
            </a:solidFill>
            <a:ln w="12700">
              <a:noFill/>
              <a:round/>
              <a:headEnd/>
              <a:tailEnd/>
            </a:ln>
            <a:effectLst/>
          </p:spPr>
          <p:txBody>
            <a:bodyPr wrap="none" anchor="ctr"/>
            <a:lstStyle/>
            <a:p>
              <a:pPr algn="ctr" defTabSz="762000" eaLnBrk="0" hangingPunct="0"/>
              <a:endParaRPr lang="en-GB" i="0">
                <a:solidFill>
                  <a:srgbClr val="118548"/>
                </a:solidFill>
                <a:latin typeface="Arial" pitchFamily="34" charset="0"/>
              </a:endParaRPr>
            </a:p>
          </p:txBody>
        </p:sp>
        <p:cxnSp>
          <p:nvCxnSpPr>
            <p:cNvPr id="132" name="AutoShape 10"/>
            <p:cNvCxnSpPr>
              <a:cxnSpLocks noChangeShapeType="1"/>
              <a:stCxn id="125" idx="4"/>
              <a:endCxn id="131" idx="0"/>
            </p:cNvCxnSpPr>
            <p:nvPr/>
          </p:nvCxnSpPr>
          <p:spPr bwMode="auto">
            <a:xfrm flipH="1">
              <a:off x="3086829" y="4639164"/>
              <a:ext cx="10496" cy="799929"/>
            </a:xfrm>
            <a:prstGeom prst="straightConnector1">
              <a:avLst/>
            </a:prstGeom>
            <a:noFill/>
            <a:ln w="38100">
              <a:solidFill>
                <a:srgbClr val="FF0000"/>
              </a:solidFill>
              <a:round/>
              <a:headEnd/>
              <a:tailEnd type="triangle" w="med" len="med"/>
            </a:ln>
            <a:effectLst/>
          </p:spPr>
        </p:cxnSp>
      </p:grpSp>
      <p:sp>
        <p:nvSpPr>
          <p:cNvPr id="178" name="Right Arrow 177"/>
          <p:cNvSpPr/>
          <p:nvPr/>
        </p:nvSpPr>
        <p:spPr bwMode="auto">
          <a:xfrm rot="10800000">
            <a:off x="2997395" y="508041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grpSp>
        <p:nvGrpSpPr>
          <p:cNvPr id="29" name="Group 184"/>
          <p:cNvGrpSpPr/>
          <p:nvPr/>
        </p:nvGrpSpPr>
        <p:grpSpPr>
          <a:xfrm>
            <a:off x="7145136" y="3006545"/>
            <a:ext cx="1805034" cy="1766629"/>
            <a:chOff x="6645870" y="1854395"/>
            <a:chExt cx="1766630" cy="1757029"/>
          </a:xfrm>
        </p:grpSpPr>
        <p:sp>
          <p:nvSpPr>
            <p:cNvPr id="66" name="Oval 65"/>
            <p:cNvSpPr/>
            <p:nvPr/>
          </p:nvSpPr>
          <p:spPr bwMode="auto">
            <a:xfrm>
              <a:off x="6914705" y="3352190"/>
              <a:ext cx="230430" cy="259234"/>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0" i="0" u="none" strike="noStrike" cap="none" normalizeH="0" baseline="0" smtClean="0">
                <a:ln>
                  <a:noFill/>
                </a:ln>
                <a:solidFill>
                  <a:srgbClr val="118548"/>
                </a:solidFill>
                <a:effectLst/>
                <a:latin typeface="Times New Roman" pitchFamily="18" charset="0"/>
              </a:endParaRPr>
            </a:p>
          </p:txBody>
        </p:sp>
        <p:sp>
          <p:nvSpPr>
            <p:cNvPr id="67" name="Oval 66"/>
            <p:cNvSpPr/>
            <p:nvPr/>
          </p:nvSpPr>
          <p:spPr bwMode="auto">
            <a:xfrm>
              <a:off x="7337160" y="2161635"/>
              <a:ext cx="230430" cy="259234"/>
            </a:xfrm>
            <a:prstGeom prst="ellipse">
              <a:avLst/>
            </a:prstGeom>
            <a:solidFill>
              <a:srgbClr val="C0000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0" i="0" u="none" strike="noStrike" cap="none" normalizeH="0" baseline="0" smtClean="0">
                <a:ln>
                  <a:noFill/>
                </a:ln>
                <a:solidFill>
                  <a:srgbClr val="118548"/>
                </a:solidFill>
                <a:effectLst/>
                <a:latin typeface="Times New Roman" pitchFamily="18" charset="0"/>
              </a:endParaRPr>
            </a:p>
          </p:txBody>
        </p:sp>
        <p:cxnSp>
          <p:nvCxnSpPr>
            <p:cNvPr id="68" name="Shape 13"/>
            <p:cNvCxnSpPr>
              <a:stCxn id="66" idx="2"/>
              <a:endCxn id="67" idx="2"/>
            </p:cNvCxnSpPr>
            <p:nvPr/>
          </p:nvCxnSpPr>
          <p:spPr bwMode="auto">
            <a:xfrm rot="10800000" flipH="1">
              <a:off x="6914704" y="2291253"/>
              <a:ext cx="422455" cy="1190555"/>
            </a:xfrm>
            <a:prstGeom prst="curvedConnector3">
              <a:avLst>
                <a:gd name="adj1" fmla="val -54112"/>
              </a:avLst>
            </a:prstGeom>
            <a:solidFill>
              <a:schemeClr val="accent1"/>
            </a:solidFill>
            <a:ln w="31750" cap="sq" cmpd="sng" algn="ctr">
              <a:solidFill>
                <a:srgbClr val="FF0000"/>
              </a:solidFill>
              <a:prstDash val="solid"/>
              <a:round/>
              <a:headEnd type="none" w="sm" len="sm"/>
              <a:tailEnd type="arrow"/>
            </a:ln>
            <a:effectLst/>
          </p:spPr>
        </p:cxnSp>
        <p:cxnSp>
          <p:nvCxnSpPr>
            <p:cNvPr id="69" name="Curved Connector 68"/>
            <p:cNvCxnSpPr>
              <a:stCxn id="67" idx="5"/>
              <a:endCxn id="67" idx="7"/>
            </p:cNvCxnSpPr>
            <p:nvPr/>
          </p:nvCxnSpPr>
          <p:spPr bwMode="auto">
            <a:xfrm rot="5400000" flipH="1">
              <a:off x="7442191" y="2291252"/>
              <a:ext cx="183306" cy="1588"/>
            </a:xfrm>
            <a:prstGeom prst="curvedConnector5">
              <a:avLst>
                <a:gd name="adj1" fmla="val -124710"/>
                <a:gd name="adj2" fmla="val -50658328"/>
                <a:gd name="adj3" fmla="val 287065"/>
              </a:avLst>
            </a:prstGeom>
            <a:solidFill>
              <a:schemeClr val="accent1"/>
            </a:solidFill>
            <a:ln w="31750" cap="sq" cmpd="sng" algn="ctr">
              <a:solidFill>
                <a:srgbClr val="FF0000"/>
              </a:solidFill>
              <a:prstDash val="solid"/>
              <a:round/>
              <a:headEnd type="none" w="sm" len="sm"/>
              <a:tailEnd type="arrow"/>
            </a:ln>
            <a:effectLst/>
          </p:spPr>
        </p:cxnSp>
        <p:sp>
          <p:nvSpPr>
            <p:cNvPr id="71" name="TextBox 70"/>
            <p:cNvSpPr txBox="1"/>
            <p:nvPr/>
          </p:nvSpPr>
          <p:spPr>
            <a:xfrm>
              <a:off x="6645870" y="2660900"/>
              <a:ext cx="729695" cy="416024"/>
            </a:xfrm>
            <a:prstGeom prst="rect">
              <a:avLst/>
            </a:prstGeom>
            <a:noFill/>
          </p:spPr>
          <p:txBody>
            <a:bodyPr wrap="square" rtlCol="0">
              <a:spAutoFit/>
            </a:bodyPr>
            <a:lstStyle/>
            <a:p>
              <a:r>
                <a:rPr lang="en-US" sz="2000" b="1" dirty="0" smtClean="0">
                  <a:solidFill>
                    <a:srgbClr val="118548"/>
                  </a:solidFill>
                  <a:latin typeface="+mn-lt"/>
                </a:rPr>
                <a:t>L</a:t>
              </a:r>
              <a:r>
                <a:rPr lang="en-US" sz="2400" b="1" baseline="-12000" dirty="0" smtClean="0">
                  <a:solidFill>
                    <a:srgbClr val="118548"/>
                  </a:solidFill>
                  <a:latin typeface="+mn-lt"/>
                </a:rPr>
                <a:t>I</a:t>
              </a:r>
              <a:r>
                <a:rPr lang="en-US" sz="2000" b="1" dirty="0" smtClean="0">
                  <a:solidFill>
                    <a:srgbClr val="118548"/>
                  </a:solidFill>
                  <a:latin typeface="+mn-lt"/>
                </a:rPr>
                <a:t> ?</a:t>
              </a:r>
              <a:endParaRPr lang="en-US" sz="2000" b="1" dirty="0">
                <a:solidFill>
                  <a:srgbClr val="118548"/>
                </a:solidFill>
                <a:latin typeface="+mn-lt"/>
              </a:endParaRPr>
            </a:p>
          </p:txBody>
        </p:sp>
        <p:cxnSp>
          <p:nvCxnSpPr>
            <p:cNvPr id="72" name="Shape 71"/>
            <p:cNvCxnSpPr>
              <a:endCxn id="67" idx="1"/>
            </p:cNvCxnSpPr>
            <p:nvPr/>
          </p:nvCxnSpPr>
          <p:spPr bwMode="auto">
            <a:xfrm>
              <a:off x="6914705" y="1854395"/>
              <a:ext cx="456201" cy="345204"/>
            </a:xfrm>
            <a:prstGeom prst="curvedConnector2">
              <a:avLst/>
            </a:prstGeom>
            <a:solidFill>
              <a:schemeClr val="accent1"/>
            </a:solidFill>
            <a:ln w="25400" cap="sq" cmpd="sng" algn="ctr">
              <a:solidFill>
                <a:srgbClr val="FF0000"/>
              </a:solidFill>
              <a:prstDash val="solid"/>
              <a:round/>
              <a:headEnd type="none" w="sm" len="sm"/>
              <a:tailEnd type="arrow"/>
            </a:ln>
            <a:effectLst/>
          </p:spPr>
        </p:cxnSp>
        <p:sp>
          <p:nvSpPr>
            <p:cNvPr id="91" name="TextBox 90"/>
            <p:cNvSpPr txBox="1"/>
            <p:nvPr/>
          </p:nvSpPr>
          <p:spPr>
            <a:xfrm>
              <a:off x="7682805" y="2008015"/>
              <a:ext cx="729695" cy="416024"/>
            </a:xfrm>
            <a:prstGeom prst="rect">
              <a:avLst/>
            </a:prstGeom>
            <a:noFill/>
          </p:spPr>
          <p:txBody>
            <a:bodyPr wrap="square" rtlCol="0">
              <a:spAutoFit/>
            </a:bodyPr>
            <a:lstStyle/>
            <a:p>
              <a:r>
                <a:rPr lang="en-US" sz="2000" b="1" dirty="0" smtClean="0">
                  <a:solidFill>
                    <a:srgbClr val="118548"/>
                  </a:solidFill>
                  <a:latin typeface="+mn-lt"/>
                </a:rPr>
                <a:t>L</a:t>
              </a:r>
              <a:r>
                <a:rPr lang="en-US" sz="2400" b="1" baseline="-12000" dirty="0" smtClean="0">
                  <a:solidFill>
                    <a:srgbClr val="118548"/>
                  </a:solidFill>
                  <a:latin typeface="+mn-lt"/>
                </a:rPr>
                <a:t>u </a:t>
              </a:r>
              <a:r>
                <a:rPr lang="en-US" sz="2000" b="1" dirty="0" smtClean="0">
                  <a:solidFill>
                    <a:srgbClr val="118548"/>
                  </a:solidFill>
                  <a:latin typeface="+mn-lt"/>
                </a:rPr>
                <a:t>!</a:t>
              </a:r>
              <a:endParaRPr lang="en-US" sz="2000" b="1" dirty="0">
                <a:solidFill>
                  <a:srgbClr val="118548"/>
                </a:solidFill>
                <a:latin typeface="+mn-lt"/>
              </a:endParaRPr>
            </a:p>
          </p:txBody>
        </p:sp>
        <p:cxnSp>
          <p:nvCxnSpPr>
            <p:cNvPr id="177" name="Shape 176"/>
            <p:cNvCxnSpPr>
              <a:stCxn id="67" idx="4"/>
              <a:endCxn id="66" idx="6"/>
            </p:cNvCxnSpPr>
            <p:nvPr/>
          </p:nvCxnSpPr>
          <p:spPr bwMode="auto">
            <a:xfrm rot="5400000">
              <a:off x="6768286" y="2797718"/>
              <a:ext cx="1060938" cy="307240"/>
            </a:xfrm>
            <a:prstGeom prst="curvedConnector2">
              <a:avLst/>
            </a:prstGeom>
            <a:solidFill>
              <a:schemeClr val="accent1"/>
            </a:solidFill>
            <a:ln w="31750" cap="sq" cmpd="sng" algn="ctr">
              <a:solidFill>
                <a:srgbClr val="FF0000"/>
              </a:solidFill>
              <a:prstDash val="solid"/>
              <a:round/>
              <a:headEnd type="none" w="sm" len="sm"/>
              <a:tailEnd type="arrow"/>
            </a:ln>
            <a:effectLst/>
          </p:spPr>
        </p:cxnSp>
        <p:sp>
          <p:nvSpPr>
            <p:cNvPr id="184" name="TextBox 183"/>
            <p:cNvSpPr txBox="1"/>
            <p:nvPr/>
          </p:nvSpPr>
          <p:spPr>
            <a:xfrm>
              <a:off x="7375565" y="2737710"/>
              <a:ext cx="576075" cy="480027"/>
            </a:xfrm>
            <a:prstGeom prst="rect">
              <a:avLst/>
            </a:prstGeom>
            <a:noFill/>
          </p:spPr>
          <p:txBody>
            <a:bodyPr wrap="square" rtlCol="0">
              <a:spAutoFit/>
            </a:bodyPr>
            <a:lstStyle/>
            <a:p>
              <a:r>
                <a:rPr lang="en-US" sz="2400" b="1" i="0" dirty="0" smtClean="0">
                  <a:solidFill>
                    <a:srgbClr val="118548"/>
                  </a:solidFill>
                  <a:latin typeface="+mn-lt"/>
                  <a:sym typeface="Symbol"/>
                </a:rPr>
                <a:t></a:t>
              </a:r>
              <a:endParaRPr lang="en-US" b="1" dirty="0">
                <a:solidFill>
                  <a:srgbClr val="118548"/>
                </a:solidFill>
                <a:latin typeface="+mn-lt"/>
              </a:endParaRPr>
            </a:p>
          </p:txBody>
        </p:sp>
      </p:grpSp>
      <p:sp>
        <p:nvSpPr>
          <p:cNvPr id="186" name="Right Arrow 185"/>
          <p:cNvSpPr/>
          <p:nvPr/>
        </p:nvSpPr>
        <p:spPr bwMode="auto">
          <a:xfrm flipH="1">
            <a:off x="2997395" y="246887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sp>
        <p:nvSpPr>
          <p:cNvPr id="187" name="Right Arrow 186"/>
          <p:cNvSpPr/>
          <p:nvPr/>
        </p:nvSpPr>
        <p:spPr bwMode="auto">
          <a:xfrm rot="12556312">
            <a:off x="6330556" y="2838112"/>
            <a:ext cx="688128"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
        <p:nvSpPr>
          <p:cNvPr id="188" name="Right Arrow 187"/>
          <p:cNvSpPr/>
          <p:nvPr/>
        </p:nvSpPr>
        <p:spPr bwMode="auto">
          <a:xfrm rot="9090893">
            <a:off x="6328940" y="4440177"/>
            <a:ext cx="701957"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
        <p:nvSpPr>
          <p:cNvPr id="60" name="TextBox 59"/>
          <p:cNvSpPr txBox="1"/>
          <p:nvPr/>
        </p:nvSpPr>
        <p:spPr>
          <a:xfrm>
            <a:off x="7490780" y="2276850"/>
            <a:ext cx="1083951" cy="461665"/>
          </a:xfrm>
          <a:prstGeom prst="rect">
            <a:avLst/>
          </a:prstGeom>
          <a:noFill/>
        </p:spPr>
        <p:txBody>
          <a:bodyPr wrap="none" rtlCol="0">
            <a:spAutoFit/>
          </a:bodyPr>
          <a:lstStyle/>
          <a:p>
            <a:r>
              <a:rPr lang="en-US" b="1" i="0" dirty="0" smtClean="0">
                <a:latin typeface="+mn-lt"/>
              </a:rPr>
              <a:t>chaos </a:t>
            </a:r>
            <a:r>
              <a:rPr lang="en-US" sz="2400" b="1" i="0" dirty="0" smtClean="0">
                <a:latin typeface="+mn-lt"/>
                <a:sym typeface="Symbol"/>
              </a:rPr>
              <a:t></a:t>
            </a:r>
            <a:endParaRPr lang="en-US" sz="2400" b="1" i="0" dirty="0">
              <a:latin typeface="+mn-lt"/>
            </a:endParaRPr>
          </a:p>
        </p:txBody>
      </p:sp>
      <p:sp>
        <p:nvSpPr>
          <p:cNvPr id="61" name="Right Arrow 60"/>
          <p:cNvSpPr/>
          <p:nvPr/>
        </p:nvSpPr>
        <p:spPr bwMode="auto">
          <a:xfrm rot="10800000" flipH="1">
            <a:off x="3074205" y="246887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sp>
        <p:nvSpPr>
          <p:cNvPr id="62" name="Right Arrow 61"/>
          <p:cNvSpPr/>
          <p:nvPr/>
        </p:nvSpPr>
        <p:spPr bwMode="auto">
          <a:xfrm rot="10800000" flipH="1">
            <a:off x="3112610" y="5080415"/>
            <a:ext cx="652885"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i="0" u="none" strike="noStrike" cap="none" normalizeH="0" baseline="0" smtClean="0">
              <a:ln>
                <a:noFill/>
              </a:ln>
              <a:solidFill>
                <a:schemeClr val="tx1"/>
              </a:solidFill>
              <a:effectLst/>
              <a:latin typeface="Times New Roman" pitchFamily="18" charset="0"/>
            </a:endParaRPr>
          </a:p>
        </p:txBody>
      </p:sp>
      <p:sp>
        <p:nvSpPr>
          <p:cNvPr id="63" name="Right Arrow 62"/>
          <p:cNvSpPr/>
          <p:nvPr/>
        </p:nvSpPr>
        <p:spPr bwMode="auto">
          <a:xfrm rot="1846843">
            <a:off x="6477287" y="2928240"/>
            <a:ext cx="688128"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sp>
        <p:nvSpPr>
          <p:cNvPr id="64" name="Right Arrow 63"/>
          <p:cNvSpPr/>
          <p:nvPr/>
        </p:nvSpPr>
        <p:spPr bwMode="auto">
          <a:xfrm rot="20027826">
            <a:off x="6445424" y="4381778"/>
            <a:ext cx="701957" cy="460860"/>
          </a:xfrm>
          <a:prstGeom prst="rightArrow">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1" i="0" u="none" strike="noStrike" cap="none" normalizeH="0" baseline="0" smtClean="0">
              <a:ln>
                <a:noFill/>
              </a:ln>
              <a:solidFill>
                <a:schemeClr val="tx1"/>
              </a:solidFill>
              <a:effectLst/>
              <a:latin typeface="Times New Roman" pitchFamily="18" charset="0"/>
            </a:endParaRPr>
          </a:p>
        </p:txBody>
      </p:sp>
      <p:grpSp>
        <p:nvGrpSpPr>
          <p:cNvPr id="30" name="Group 72"/>
          <p:cNvGrpSpPr/>
          <p:nvPr/>
        </p:nvGrpSpPr>
        <p:grpSpPr>
          <a:xfrm>
            <a:off x="1768435" y="2622495"/>
            <a:ext cx="5491915" cy="2515527"/>
            <a:chOff x="3074205" y="3525013"/>
            <a:chExt cx="5491915" cy="2515527"/>
          </a:xfrm>
        </p:grpSpPr>
        <p:sp>
          <p:nvSpPr>
            <p:cNvPr id="70" name="Rectangle 69"/>
            <p:cNvSpPr/>
            <p:nvPr/>
          </p:nvSpPr>
          <p:spPr bwMode="auto">
            <a:xfrm>
              <a:off x="3074205" y="3525013"/>
              <a:ext cx="5491915" cy="2515527"/>
            </a:xfrm>
            <a:prstGeom prst="rect">
              <a:avLst/>
            </a:prstGeom>
            <a:solidFill>
              <a:schemeClr val="accent2">
                <a:lumMod val="40000"/>
                <a:lumOff val="60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a:xfrm>
              <a:off x="3919115" y="4173011"/>
              <a:ext cx="3813830" cy="1209562"/>
            </a:xfrm>
            <a:prstGeom prst="rect">
              <a:avLst/>
            </a:prstGeom>
            <a:solidFill>
              <a:schemeClr val="accent2">
                <a:lumMod val="60000"/>
                <a:lumOff val="40000"/>
              </a:schemeClr>
            </a:solidFill>
            <a:ln>
              <a:noFill/>
            </a:ln>
          </p:spPr>
          <p:txBody>
            <a:bodyPr wrap="square">
              <a:spAutoFit/>
            </a:bodyPr>
            <a:lstStyle/>
            <a:p>
              <a:pPr algn="ctr">
                <a:lnSpc>
                  <a:spcPct val="150000"/>
                </a:lnSpc>
              </a:pPr>
              <a:r>
                <a:rPr lang="en-US" sz="2400" b="1" i="0" dirty="0" smtClean="0">
                  <a:solidFill>
                    <a:srgbClr val="036A66"/>
                  </a:solidFill>
                  <a:latin typeface="+mn-lt"/>
                </a:rPr>
                <a:t>MBT and TBM:</a:t>
              </a:r>
            </a:p>
            <a:p>
              <a:pPr algn="ctr">
                <a:lnSpc>
                  <a:spcPct val="150000"/>
                </a:lnSpc>
              </a:pPr>
              <a:r>
                <a:rPr lang="en-US" sz="2400" b="1" i="0" dirty="0" smtClean="0">
                  <a:solidFill>
                    <a:srgbClr val="036A66"/>
                  </a:solidFill>
                  <a:latin typeface="+mn-lt"/>
                </a:rPr>
                <a:t>two sides of same coin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6"/>
                                        </p:tgtEl>
                                        <p:attrNameLst>
                                          <p:attrName>style.visibility</p:attrName>
                                        </p:attrNameLst>
                                      </p:cBhvr>
                                      <p:to>
                                        <p:strVal val="visible"/>
                                      </p:to>
                                    </p:set>
                                    <p:animEffect transition="in" filter="dissolve">
                                      <p:cBhvr>
                                        <p:cTn id="11" dur="500"/>
                                        <p:tgtEl>
                                          <p:spTgt spid="186"/>
                                        </p:tgtEl>
                                      </p:cBhvr>
                                    </p:animEffect>
                                  </p:childTnLst>
                                </p:cTn>
                              </p:par>
                            </p:childTnLst>
                          </p:cTn>
                        </p:par>
                        <p:par>
                          <p:cTn id="12" fill="hold">
                            <p:stCondLst>
                              <p:cond delay="1000"/>
                            </p:stCondLst>
                            <p:childTnLst>
                              <p:par>
                                <p:cTn id="13" presetID="9" presetClass="exit" presetSubtype="0" fill="hold" grpId="0" nodeType="afterEffect">
                                  <p:stCondLst>
                                    <p:cond delay="0"/>
                                  </p:stCondLst>
                                  <p:childTnLst>
                                    <p:animEffect transition="out" filter="dissolve">
                                      <p:cBhvr>
                                        <p:cTn id="14" dur="500"/>
                                        <p:tgtEl>
                                          <p:spTgt spid="63"/>
                                        </p:tgtEl>
                                      </p:cBhvr>
                                    </p:animEffect>
                                    <p:set>
                                      <p:cBhvr>
                                        <p:cTn id="15" dur="1" fill="hold">
                                          <p:stCondLst>
                                            <p:cond delay="499"/>
                                          </p:stCondLst>
                                        </p:cTn>
                                        <p:tgtEl>
                                          <p:spTgt spid="63"/>
                                        </p:tgtEl>
                                        <p:attrNameLst>
                                          <p:attrName>style.visibility</p:attrName>
                                        </p:attrNameLst>
                                      </p:cBhvr>
                                      <p:to>
                                        <p:strVal val="hidden"/>
                                      </p:to>
                                    </p:se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dissolve">
                                      <p:cBhvr>
                                        <p:cTn id="19" dur="500"/>
                                        <p:tgtEl>
                                          <p:spTgt spid="187"/>
                                        </p:tgtEl>
                                      </p:cBhvr>
                                    </p:animEffect>
                                  </p:childTnLst>
                                </p:cTn>
                              </p:par>
                            </p:childTnLst>
                          </p:cTn>
                        </p:par>
                        <p:par>
                          <p:cTn id="20" fill="hold">
                            <p:stCondLst>
                              <p:cond delay="2000"/>
                            </p:stCondLst>
                            <p:childTnLst>
                              <p:par>
                                <p:cTn id="21" presetID="9" presetClass="exit" presetSubtype="0" fill="hold" grpId="0" nodeType="afterEffect">
                                  <p:stCondLst>
                                    <p:cond delay="0"/>
                                  </p:stCondLst>
                                  <p:childTnLst>
                                    <p:animEffect transition="out" filter="dissolve">
                                      <p:cBhvr>
                                        <p:cTn id="22" dur="500"/>
                                        <p:tgtEl>
                                          <p:spTgt spid="62"/>
                                        </p:tgtEl>
                                      </p:cBhvr>
                                    </p:animEffect>
                                    <p:set>
                                      <p:cBhvr>
                                        <p:cTn id="23" dur="1" fill="hold">
                                          <p:stCondLst>
                                            <p:cond delay="499"/>
                                          </p:stCondLst>
                                        </p:cTn>
                                        <p:tgtEl>
                                          <p:spTgt spid="62"/>
                                        </p:tgtEl>
                                        <p:attrNameLst>
                                          <p:attrName>style.visibility</p:attrName>
                                        </p:attrNameLst>
                                      </p:cBhvr>
                                      <p:to>
                                        <p:strVal val="hidden"/>
                                      </p:to>
                                    </p:se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dissolve">
                                      <p:cBhvr>
                                        <p:cTn id="27" dur="500"/>
                                        <p:tgtEl>
                                          <p:spTgt spid="178"/>
                                        </p:tgtEl>
                                      </p:cBhvr>
                                    </p:animEffect>
                                  </p:childTnLst>
                                </p:cTn>
                              </p:par>
                            </p:childTnLst>
                          </p:cTn>
                        </p:par>
                        <p:par>
                          <p:cTn id="28" fill="hold">
                            <p:stCondLst>
                              <p:cond delay="3000"/>
                            </p:stCondLst>
                            <p:childTnLst>
                              <p:par>
                                <p:cTn id="29" presetID="9" presetClass="exit" presetSubtype="0" fill="hold" grpId="0" nodeType="afterEffect">
                                  <p:stCondLst>
                                    <p:cond delay="0"/>
                                  </p:stCondLst>
                                  <p:childTnLst>
                                    <p:animEffect transition="out" filter="dissolve">
                                      <p:cBhvr>
                                        <p:cTn id="30" dur="500"/>
                                        <p:tgtEl>
                                          <p:spTgt spid="64"/>
                                        </p:tgtEl>
                                      </p:cBhvr>
                                    </p:animEffect>
                                    <p:set>
                                      <p:cBhvr>
                                        <p:cTn id="31" dur="1" fill="hold">
                                          <p:stCondLst>
                                            <p:cond delay="499"/>
                                          </p:stCondLst>
                                        </p:cTn>
                                        <p:tgtEl>
                                          <p:spTgt spid="64"/>
                                        </p:tgtEl>
                                        <p:attrNameLst>
                                          <p:attrName>style.visibility</p:attrName>
                                        </p:attrNameLst>
                                      </p:cBhvr>
                                      <p:to>
                                        <p:strVal val="hidden"/>
                                      </p:to>
                                    </p:se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dissolve">
                                      <p:cBhvr>
                                        <p:cTn id="35" dur="500"/>
                                        <p:tgtEl>
                                          <p:spTgt spid="18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86" grpId="0" animBg="1"/>
      <p:bldP spid="187" grpId="0" animBg="1"/>
      <p:bldP spid="188" grpId="0" animBg="1"/>
      <p:bldP spid="61" grpId="0" animBg="1"/>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r>
              <a:rPr lang="en-US"/>
              <a:t>   </a:t>
            </a:r>
            <a:fld id="{8E4A8233-AE87-4283-AEA1-9E82906C54F5}" type="slidenum">
              <a:rPr lang="en-US"/>
              <a:pPr/>
              <a:t>8</a:t>
            </a:fld>
            <a:endParaRPr lang="en-US"/>
          </a:p>
        </p:txBody>
      </p:sp>
      <p:sp>
        <p:nvSpPr>
          <p:cNvPr id="18435" name="Rectangle 2"/>
          <p:cNvSpPr>
            <a:spLocks noGrp="1" noChangeArrowheads="1"/>
          </p:cNvSpPr>
          <p:nvPr>
            <p:ph type="ctrTitle"/>
          </p:nvPr>
        </p:nvSpPr>
        <p:spPr>
          <a:xfrm>
            <a:off x="673100" y="2130425"/>
            <a:ext cx="7772400" cy="2155825"/>
          </a:xfrm>
        </p:spPr>
        <p:txBody>
          <a:bodyPr/>
          <a:lstStyle/>
          <a:p>
            <a:pPr>
              <a:lnSpc>
                <a:spcPct val="80000"/>
              </a:lnSpc>
            </a:pPr>
            <a:r>
              <a:rPr lang="en-GB" smtClean="0"/>
              <a:t/>
            </a:r>
            <a:br>
              <a:rPr lang="en-GB" smtClean="0"/>
            </a:br>
            <a:r>
              <a:rPr lang="en-GB" smtClean="0"/>
              <a:t>Models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Test-Based </a:t>
            </a:r>
            <a:r>
              <a:rPr lang="en-US" dirty="0" err="1" smtClean="0"/>
              <a:t>Modelling</a:t>
            </a:r>
            <a:endParaRPr lang="en-US" dirty="0"/>
          </a:p>
        </p:txBody>
      </p:sp>
      <p:sp>
        <p:nvSpPr>
          <p:cNvPr id="3" name="Content Placeholder 2"/>
          <p:cNvSpPr>
            <a:spLocks noGrp="1"/>
          </p:cNvSpPr>
          <p:nvPr>
            <p:ph idx="1"/>
          </p:nvPr>
        </p:nvSpPr>
        <p:spPr/>
        <p:txBody>
          <a:bodyPr/>
          <a:lstStyle/>
          <a:p>
            <a:r>
              <a:rPr lang="en-US" dirty="0" smtClean="0">
                <a:solidFill>
                  <a:srgbClr val="C00000"/>
                </a:solidFill>
                <a:sym typeface="Symbol"/>
              </a:rPr>
              <a:t>Algorithms, Active</a:t>
            </a:r>
            <a:r>
              <a:rPr lang="en-US" dirty="0" smtClean="0">
                <a:sym typeface="Symbol"/>
              </a:rPr>
              <a:t>:</a:t>
            </a:r>
          </a:p>
          <a:p>
            <a:pPr lvl="1"/>
            <a:r>
              <a:rPr lang="en-US" dirty="0" smtClean="0">
                <a:sym typeface="Symbol"/>
              </a:rPr>
              <a:t>D. </a:t>
            </a:r>
            <a:r>
              <a:rPr lang="en-US" dirty="0" err="1" smtClean="0">
                <a:sym typeface="Symbol"/>
              </a:rPr>
              <a:t>Angluin</a:t>
            </a:r>
            <a:r>
              <a:rPr lang="en-US" dirty="0" smtClean="0">
                <a:sym typeface="Symbol"/>
              </a:rPr>
              <a:t>  (1987) :</a:t>
            </a:r>
            <a:br>
              <a:rPr lang="en-US" dirty="0" smtClean="0">
                <a:sym typeface="Symbol"/>
              </a:rPr>
            </a:br>
            <a:r>
              <a:rPr lang="en-US" i="1" dirty="0" smtClean="0">
                <a:sym typeface="Symbol"/>
              </a:rPr>
              <a:t>Learning regular sets from queries and counter-examples</a:t>
            </a:r>
          </a:p>
          <a:p>
            <a:pPr lvl="1"/>
            <a:r>
              <a:rPr lang="en-US" i="1" dirty="0" err="1" smtClean="0">
                <a:sym typeface="Symbol"/>
              </a:rPr>
              <a:t>LearnLib</a:t>
            </a:r>
            <a:r>
              <a:rPr lang="en-US" dirty="0" smtClean="0">
                <a:sym typeface="Symbol"/>
              </a:rPr>
              <a:t>: Adaption of </a:t>
            </a:r>
            <a:r>
              <a:rPr lang="en-US" dirty="0" err="1" smtClean="0">
                <a:sym typeface="Symbol"/>
              </a:rPr>
              <a:t>Angluin</a:t>
            </a:r>
            <a:r>
              <a:rPr lang="en-US" dirty="0" smtClean="0">
                <a:sym typeface="Symbol"/>
              </a:rPr>
              <a:t> for FSM  -  Tool</a:t>
            </a:r>
          </a:p>
          <a:p>
            <a:pPr lvl="2"/>
            <a:r>
              <a:rPr lang="en-US" dirty="0" smtClean="0">
                <a:solidFill>
                  <a:srgbClr val="C00000"/>
                </a:solidFill>
                <a:sym typeface="Symbol"/>
              </a:rPr>
              <a:t>searching for unique, precise model</a:t>
            </a:r>
          </a:p>
          <a:p>
            <a:pPr lvl="1"/>
            <a:r>
              <a:rPr lang="en-US" dirty="0" smtClean="0">
                <a:sym typeface="Symbol"/>
              </a:rPr>
              <a:t>T. </a:t>
            </a:r>
            <a:r>
              <a:rPr lang="en-US" dirty="0" err="1" smtClean="0">
                <a:sym typeface="Symbol"/>
              </a:rPr>
              <a:t>Willemse</a:t>
            </a:r>
            <a:r>
              <a:rPr lang="en-US" dirty="0" smtClean="0">
                <a:sym typeface="Symbol"/>
              </a:rPr>
              <a:t>  (2007) :</a:t>
            </a:r>
            <a:br>
              <a:rPr lang="en-US" dirty="0" smtClean="0">
                <a:sym typeface="Symbol"/>
              </a:rPr>
            </a:br>
            <a:r>
              <a:rPr lang="en-US" i="1" dirty="0" smtClean="0">
                <a:sym typeface="Symbol"/>
              </a:rPr>
              <a:t>TBM</a:t>
            </a:r>
            <a:r>
              <a:rPr lang="en-US" dirty="0" smtClean="0">
                <a:sym typeface="Symbol"/>
              </a:rPr>
              <a:t> – </a:t>
            </a:r>
            <a:r>
              <a:rPr lang="en-US" b="1" dirty="0" err="1" smtClean="0">
                <a:sym typeface="Symbol"/>
              </a:rPr>
              <a:t>ioco</a:t>
            </a:r>
            <a:r>
              <a:rPr lang="en-US" dirty="0" smtClean="0">
                <a:sym typeface="Symbol"/>
              </a:rPr>
              <a:t>-based Test-Based </a:t>
            </a:r>
            <a:r>
              <a:rPr lang="en-US" dirty="0" err="1" smtClean="0">
                <a:sym typeface="Symbol"/>
              </a:rPr>
              <a:t>Modelling</a:t>
            </a:r>
            <a:r>
              <a:rPr lang="en-US" dirty="0" smtClean="0">
                <a:sym typeface="Symbol"/>
              </a:rPr>
              <a:t> </a:t>
            </a:r>
          </a:p>
          <a:p>
            <a:pPr lvl="2"/>
            <a:r>
              <a:rPr lang="en-US" dirty="0" smtClean="0">
                <a:solidFill>
                  <a:srgbClr val="C00000"/>
                </a:solidFill>
                <a:sym typeface="Symbol"/>
              </a:rPr>
              <a:t>approximation via </a:t>
            </a:r>
            <a:r>
              <a:rPr lang="en-US" i="1" dirty="0" smtClean="0">
                <a:solidFill>
                  <a:srgbClr val="C00000"/>
                </a:solidFill>
                <a:sym typeface="Symbol"/>
              </a:rPr>
              <a:t>n-bounded </a:t>
            </a:r>
            <a:r>
              <a:rPr lang="en-US" i="1" dirty="0" err="1" smtClean="0">
                <a:solidFill>
                  <a:srgbClr val="C00000"/>
                </a:solidFill>
                <a:sym typeface="Symbol"/>
              </a:rPr>
              <a:t>ioco</a:t>
            </a:r>
            <a:endParaRPr lang="en-US" i="1" dirty="0" smtClean="0">
              <a:solidFill>
                <a:srgbClr val="C00000"/>
              </a:solidFill>
              <a:sym typeface="Symbol"/>
            </a:endParaRPr>
          </a:p>
          <a:p>
            <a:pPr lvl="1"/>
            <a:endParaRPr lang="en-US" sz="1100" dirty="0" smtClean="0">
              <a:sym typeface="Symbol"/>
            </a:endParaRPr>
          </a:p>
          <a:p>
            <a:r>
              <a:rPr lang="en-US" dirty="0" smtClean="0">
                <a:solidFill>
                  <a:srgbClr val="C00000"/>
                </a:solidFill>
                <a:sym typeface="Symbol"/>
              </a:rPr>
              <a:t>Algorithms, Passive</a:t>
            </a:r>
            <a:r>
              <a:rPr lang="en-US" dirty="0" smtClean="0">
                <a:sym typeface="Symbol"/>
              </a:rPr>
              <a:t>:</a:t>
            </a:r>
          </a:p>
          <a:p>
            <a:pPr lvl="1"/>
            <a:r>
              <a:rPr lang="en-US" dirty="0" smtClean="0">
                <a:sym typeface="Symbol"/>
              </a:rPr>
              <a:t>process mining:</a:t>
            </a:r>
            <a:r>
              <a:rPr lang="en-US" i="1" dirty="0" smtClean="0">
                <a:sym typeface="Symbol"/>
              </a:rPr>
              <a:t>  </a:t>
            </a:r>
            <a:r>
              <a:rPr lang="en-US" i="1" dirty="0" err="1" smtClean="0">
                <a:sym typeface="Symbol"/>
              </a:rPr>
              <a:t>ProM</a:t>
            </a:r>
            <a:r>
              <a:rPr lang="en-US" i="1" dirty="0" smtClean="0">
                <a:sym typeface="Symbol"/>
              </a:rPr>
              <a:t>  -  </a:t>
            </a:r>
            <a:r>
              <a:rPr lang="en-US" dirty="0" smtClean="0">
                <a:sym typeface="Symbol"/>
              </a:rPr>
              <a:t>many algorithms and tool</a:t>
            </a:r>
          </a:p>
          <a:p>
            <a:pPr lvl="2"/>
            <a:r>
              <a:rPr lang="en-US" dirty="0" smtClean="0">
                <a:solidFill>
                  <a:srgbClr val="C00000"/>
                </a:solidFill>
                <a:sym typeface="Symbol"/>
              </a:rPr>
              <a:t>model generation from set of traces</a:t>
            </a:r>
          </a:p>
          <a:p>
            <a:pPr lvl="1"/>
            <a:r>
              <a:rPr lang="en-US" dirty="0" smtClean="0">
                <a:sym typeface="Symbol"/>
              </a:rPr>
              <a:t>Use as complete model, or as starting point for active testing</a:t>
            </a:r>
            <a:endParaRPr lang="en-US" dirty="0" smtClean="0">
              <a:solidFill>
                <a:srgbClr val="C00000"/>
              </a:solidFill>
              <a:sym typeface="Symbol"/>
            </a:endParaRPr>
          </a:p>
          <a:p>
            <a:pPr lvl="2"/>
            <a:endParaRPr lang="en-US" dirty="0" smtClean="0">
              <a:sym typeface="Symbol"/>
            </a:endParaRPr>
          </a:p>
          <a:p>
            <a:pPr lvl="1"/>
            <a:endParaRPr lang="en-US" dirty="0" smtClean="0">
              <a:sym typeface="Symbol"/>
            </a:endParaRPr>
          </a:p>
          <a:p>
            <a:endParaRPr lang="en-US" dirty="0" smtClean="0">
              <a:sym typeface="Symbol"/>
            </a:endParaRPr>
          </a:p>
        </p:txBody>
      </p:sp>
      <p:sp>
        <p:nvSpPr>
          <p:cNvPr id="4" name="Slide Number Placeholder 3"/>
          <p:cNvSpPr>
            <a:spLocks noGrp="1"/>
          </p:cNvSpPr>
          <p:nvPr>
            <p:ph type="sldNum" sz="quarter" idx="10"/>
          </p:nvPr>
        </p:nvSpPr>
        <p:spPr/>
        <p:txBody>
          <a:bodyPr/>
          <a:lstStyle/>
          <a:p>
            <a:pPr>
              <a:defRPr/>
            </a:pPr>
            <a:r>
              <a:rPr lang="en-US" smtClean="0"/>
              <a:t>   </a:t>
            </a:r>
            <a:fld id="{C1E340A5-812B-43A1-96E9-1105A330C862}"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snSimpleDataMultiSetH2.png"/>
          <p:cNvPicPr>
            <a:picLocks noGrp="1" noChangeAspect="1"/>
          </p:cNvPicPr>
          <p:nvPr>
            <p:ph idx="1"/>
          </p:nvPr>
        </p:nvPicPr>
        <p:blipFill>
          <a:blip r:embed="rId2" cstate="print"/>
          <a:stretch>
            <a:fillRect/>
          </a:stretch>
        </p:blipFill>
        <p:spPr>
          <a:xfrm>
            <a:off x="232235" y="1278320"/>
            <a:ext cx="8372290" cy="5146270"/>
          </a:xfrm>
        </p:spPr>
      </p:pic>
      <p:sp>
        <p:nvSpPr>
          <p:cNvPr id="2" name="Title 1"/>
          <p:cNvSpPr>
            <a:spLocks noGrp="1"/>
          </p:cNvSpPr>
          <p:nvPr>
            <p:ph type="title"/>
          </p:nvPr>
        </p:nvSpPr>
        <p:spPr/>
        <p:txBody>
          <a:bodyPr/>
          <a:lstStyle/>
          <a:p>
            <a:r>
              <a:rPr lang="en-US" dirty="0" smtClean="0"/>
              <a:t>Wireless Sensor Network:</a:t>
            </a:r>
            <a:br>
              <a:rPr lang="en-US" dirty="0" smtClean="0"/>
            </a:br>
            <a:r>
              <a:rPr lang="en-US" dirty="0" smtClean="0"/>
              <a:t>Passive Learning</a:t>
            </a:r>
            <a:br>
              <a:rPr lang="en-US" dirty="0" smtClean="0"/>
            </a:br>
            <a:r>
              <a:rPr lang="en-US" dirty="0" smtClean="0"/>
              <a:t>with </a:t>
            </a:r>
            <a:r>
              <a:rPr lang="en-US" dirty="0" err="1" smtClean="0"/>
              <a:t>ProM</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C1E340A5-812B-43A1-96E9-1105A330C862}"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TBM: Use of Learned Models</a:t>
            </a:r>
            <a:endParaRPr lang="en-US" dirty="0"/>
          </a:p>
        </p:txBody>
      </p:sp>
      <p:sp>
        <p:nvSpPr>
          <p:cNvPr id="3" name="Content Placeholder 2"/>
          <p:cNvSpPr>
            <a:spLocks noGrp="1"/>
          </p:cNvSpPr>
          <p:nvPr>
            <p:ph idx="1"/>
          </p:nvPr>
        </p:nvSpPr>
        <p:spPr/>
        <p:txBody>
          <a:bodyPr/>
          <a:lstStyle/>
          <a:p>
            <a:pPr>
              <a:lnSpc>
                <a:spcPct val="150000"/>
              </a:lnSpc>
            </a:pPr>
            <a:r>
              <a:rPr lang="en-US" dirty="0" smtClean="0">
                <a:solidFill>
                  <a:srgbClr val="C00000"/>
                </a:solidFill>
              </a:rPr>
              <a:t>No use for testing of SUT from which it was learned</a:t>
            </a:r>
          </a:p>
          <a:p>
            <a:pPr>
              <a:lnSpc>
                <a:spcPct val="150000"/>
              </a:lnSpc>
            </a:pPr>
            <a:r>
              <a:rPr lang="en-US" dirty="0" smtClean="0"/>
              <a:t>But for</a:t>
            </a:r>
          </a:p>
          <a:p>
            <a:pPr lvl="1">
              <a:lnSpc>
                <a:spcPct val="150000"/>
              </a:lnSpc>
            </a:pPr>
            <a:r>
              <a:rPr lang="en-US" dirty="0" smtClean="0"/>
              <a:t>understanding, communication</a:t>
            </a:r>
          </a:p>
          <a:p>
            <a:pPr lvl="1">
              <a:lnSpc>
                <a:spcPct val="150000"/>
              </a:lnSpc>
            </a:pPr>
            <a:r>
              <a:rPr lang="en-US" dirty="0" smtClean="0"/>
              <a:t>analysis, simulation, model-checking</a:t>
            </a:r>
          </a:p>
          <a:p>
            <a:pPr lvl="1">
              <a:lnSpc>
                <a:spcPct val="150000"/>
              </a:lnSpc>
            </a:pPr>
            <a:r>
              <a:rPr lang="en-US" dirty="0" smtClean="0"/>
              <a:t>regression testing</a:t>
            </a:r>
          </a:p>
          <a:p>
            <a:pPr lvl="1">
              <a:lnSpc>
                <a:spcPct val="150000"/>
              </a:lnSpc>
            </a:pPr>
            <a:r>
              <a:rPr lang="en-US" dirty="0" smtClean="0"/>
              <a:t>testing of re-implemented or re-factored system</a:t>
            </a:r>
          </a:p>
          <a:p>
            <a:pPr lvl="1">
              <a:lnSpc>
                <a:spcPct val="150000"/>
              </a:lnSpc>
            </a:pPr>
            <a:r>
              <a:rPr lang="en-US" dirty="0" smtClean="0"/>
              <a:t>legacy replacement</a:t>
            </a:r>
          </a:p>
          <a:p>
            <a:pPr lvl="1">
              <a:lnSpc>
                <a:spcPct val="150000"/>
              </a:lnSpc>
            </a:pPr>
            <a:r>
              <a:rPr lang="en-US" dirty="0" smtClean="0"/>
              <a:t>testing </a:t>
            </a:r>
            <a:r>
              <a:rPr lang="en-US" dirty="0" err="1" smtClean="0"/>
              <a:t>wrt</a:t>
            </a:r>
            <a:r>
              <a:rPr lang="en-US" dirty="0" smtClean="0"/>
              <a:t>. a reference implementation</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C1E340A5-812B-43A1-96E9-1105A330C862}"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p>
            <a:r>
              <a:rPr lang="en-US"/>
              <a:t>   </a:t>
            </a:r>
            <a:fld id="{F9FA71C7-22FA-4D89-8313-F55CBFCFFF1C}" type="slidenum">
              <a:rPr lang="en-US"/>
              <a:pPr/>
              <a:t>83</a:t>
            </a:fld>
            <a:endParaRPr lang="en-US"/>
          </a:p>
        </p:txBody>
      </p:sp>
      <p:sp>
        <p:nvSpPr>
          <p:cNvPr id="67587" name="Rectangle 2"/>
          <p:cNvSpPr>
            <a:spLocks noGrp="1" noChangeArrowheads="1"/>
          </p:cNvSpPr>
          <p:nvPr>
            <p:ph type="ctrTitle"/>
          </p:nvPr>
        </p:nvSpPr>
        <p:spPr>
          <a:xfrm>
            <a:off x="685800" y="2130425"/>
            <a:ext cx="7772400" cy="2016125"/>
          </a:xfrm>
        </p:spPr>
        <p:txBody>
          <a:bodyPr/>
          <a:lstStyle/>
          <a:p>
            <a:r>
              <a:rPr lang="en-GB" smtClean="0"/>
              <a:t/>
            </a:r>
            <a:br>
              <a:rPr lang="en-GB" smtClean="0"/>
            </a:br>
            <a:r>
              <a:rPr lang="en-GB" smtClean="0"/>
              <a:t>Thank You !</a:t>
            </a:r>
            <a:endParaRPr lang="en-GB" i="1"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0"/>
          </p:nvPr>
        </p:nvSpPr>
        <p:spPr>
          <a:noFill/>
        </p:spPr>
        <p:txBody>
          <a:bodyPr/>
          <a:lstStyle/>
          <a:p>
            <a:r>
              <a:rPr lang="en-US"/>
              <a:t>   </a:t>
            </a:r>
            <a:fld id="{B9077F4D-9AD6-41E3-80B6-8D5462FDA6E2}" type="slidenum">
              <a:rPr lang="en-US"/>
              <a:pPr/>
              <a:t>9</a:t>
            </a:fld>
            <a:endParaRPr lang="en-US"/>
          </a:p>
        </p:txBody>
      </p:sp>
      <p:pic>
        <p:nvPicPr>
          <p:cNvPr id="1230850" name="Picture 2"/>
          <p:cNvPicPr>
            <a:picLocks noChangeAspect="1" noChangeArrowheads="1"/>
          </p:cNvPicPr>
          <p:nvPr/>
        </p:nvPicPr>
        <p:blipFill>
          <a:blip r:embed="rId4" cstate="print"/>
          <a:srcRect/>
          <a:stretch>
            <a:fillRect/>
          </a:stretch>
        </p:blipFill>
        <p:spPr bwMode="auto">
          <a:xfrm>
            <a:off x="347663" y="1930400"/>
            <a:ext cx="3649662" cy="4695825"/>
          </a:xfrm>
          <a:prstGeom prst="rect">
            <a:avLst/>
          </a:prstGeom>
          <a:noFill/>
          <a:ln w="9525">
            <a:noFill/>
            <a:miter lim="800000"/>
            <a:headEnd/>
            <a:tailEnd/>
          </a:ln>
        </p:spPr>
      </p:pic>
      <p:sp>
        <p:nvSpPr>
          <p:cNvPr id="1029" name="Rectangle 3"/>
          <p:cNvSpPr>
            <a:spLocks noGrp="1" noChangeArrowheads="1"/>
          </p:cNvSpPr>
          <p:nvPr>
            <p:ph type="title"/>
          </p:nvPr>
        </p:nvSpPr>
        <p:spPr/>
        <p:txBody>
          <a:bodyPr/>
          <a:lstStyle/>
          <a:p>
            <a:r>
              <a:rPr lang="nl-NL" dirty="0" err="1" smtClean="0"/>
              <a:t>Formal</a:t>
            </a:r>
            <a:r>
              <a:rPr lang="nl-NL" dirty="0" smtClean="0"/>
              <a:t> Models</a:t>
            </a:r>
          </a:p>
        </p:txBody>
      </p:sp>
      <p:grpSp>
        <p:nvGrpSpPr>
          <p:cNvPr id="2" name="Group 4"/>
          <p:cNvGrpSpPr>
            <a:grpSpLocks/>
          </p:cNvGrpSpPr>
          <p:nvPr/>
        </p:nvGrpSpPr>
        <p:grpSpPr bwMode="auto">
          <a:xfrm>
            <a:off x="4264025" y="625475"/>
            <a:ext cx="4070350" cy="1674813"/>
            <a:chOff x="1672" y="2203"/>
            <a:chExt cx="4125" cy="1734"/>
          </a:xfrm>
        </p:grpSpPr>
        <p:sp>
          <p:nvSpPr>
            <p:cNvPr id="1035" name="Text Box 5"/>
            <p:cNvSpPr txBox="1">
              <a:spLocks noChangeArrowheads="1"/>
            </p:cNvSpPr>
            <p:nvPr/>
          </p:nvSpPr>
          <p:spPr bwMode="auto">
            <a:xfrm>
              <a:off x="1672" y="2966"/>
              <a:ext cx="602" cy="246"/>
            </a:xfrm>
            <a:prstGeom prst="rect">
              <a:avLst/>
            </a:prstGeom>
            <a:noFill/>
            <a:ln w="9525">
              <a:noFill/>
              <a:miter lim="800000"/>
              <a:headEnd/>
              <a:tailEnd/>
            </a:ln>
          </p:spPr>
          <p:txBody>
            <a:bodyPr anchor="ctr">
              <a:spAutoFit/>
            </a:bodyPr>
            <a:lstStyle/>
            <a:p>
              <a:pPr algn="ctr" eaLnBrk="0" hangingPunct="0">
                <a:lnSpc>
                  <a:spcPct val="80000"/>
                </a:lnSpc>
              </a:pPr>
              <a:r>
                <a:rPr lang="en-US" sz="1200" b="1" i="0">
                  <a:solidFill>
                    <a:srgbClr val="009900"/>
                  </a:solidFill>
                  <a:latin typeface="Arial" pitchFamily="34" charset="0"/>
                </a:rPr>
                <a:t>?coin</a:t>
              </a:r>
            </a:p>
          </p:txBody>
        </p:sp>
        <p:sp>
          <p:nvSpPr>
            <p:cNvPr id="1036" name="Text Box 6"/>
            <p:cNvSpPr txBox="1">
              <a:spLocks noChangeArrowheads="1"/>
            </p:cNvSpPr>
            <p:nvPr/>
          </p:nvSpPr>
          <p:spPr bwMode="auto">
            <a:xfrm>
              <a:off x="3194" y="3690"/>
              <a:ext cx="764" cy="247"/>
            </a:xfrm>
            <a:prstGeom prst="rect">
              <a:avLst/>
            </a:prstGeom>
            <a:noFill/>
            <a:ln w="9525">
              <a:noFill/>
              <a:miter lim="800000"/>
              <a:headEnd/>
              <a:tailEnd/>
            </a:ln>
          </p:spPr>
          <p:txBody>
            <a:bodyPr wrap="none" anchor="ctr">
              <a:spAutoFit/>
            </a:bodyPr>
            <a:lstStyle/>
            <a:p>
              <a:pPr algn="ctr" eaLnBrk="0" hangingPunct="0">
                <a:lnSpc>
                  <a:spcPct val="80000"/>
                </a:lnSpc>
              </a:pPr>
              <a:r>
                <a:rPr lang="en-US" sz="1200" b="1" i="0">
                  <a:solidFill>
                    <a:srgbClr val="009900"/>
                  </a:solidFill>
                  <a:latin typeface="Arial" pitchFamily="34" charset="0"/>
                </a:rPr>
                <a:t>?button</a:t>
              </a:r>
            </a:p>
          </p:txBody>
        </p:sp>
        <p:sp>
          <p:nvSpPr>
            <p:cNvPr id="1037" name="Text Box 7"/>
            <p:cNvSpPr txBox="1">
              <a:spLocks noChangeArrowheads="1"/>
            </p:cNvSpPr>
            <p:nvPr/>
          </p:nvSpPr>
          <p:spPr bwMode="auto">
            <a:xfrm>
              <a:off x="2578" y="2952"/>
              <a:ext cx="648" cy="247"/>
            </a:xfrm>
            <a:prstGeom prst="rect">
              <a:avLst/>
            </a:prstGeom>
            <a:noFill/>
            <a:ln w="9525">
              <a:noFill/>
              <a:miter lim="800000"/>
              <a:headEnd/>
              <a:tailEnd/>
            </a:ln>
          </p:spPr>
          <p:txBody>
            <a:bodyPr wrap="none" anchor="ctr">
              <a:spAutoFit/>
            </a:bodyPr>
            <a:lstStyle/>
            <a:p>
              <a:pPr algn="ctr" eaLnBrk="0" hangingPunct="0">
                <a:lnSpc>
                  <a:spcPct val="80000"/>
                </a:lnSpc>
                <a:spcBef>
                  <a:spcPct val="50000"/>
                </a:spcBef>
              </a:pPr>
              <a:r>
                <a:rPr lang="en-US" sz="1200" b="1" i="0">
                  <a:solidFill>
                    <a:schemeClr val="tx1"/>
                  </a:solidFill>
                  <a:latin typeface="Arial" pitchFamily="34" charset="0"/>
                </a:rPr>
                <a:t>!alarm</a:t>
              </a:r>
            </a:p>
          </p:txBody>
        </p:sp>
        <p:sp>
          <p:nvSpPr>
            <p:cNvPr id="1038" name="Text Box 8"/>
            <p:cNvSpPr txBox="1">
              <a:spLocks noChangeArrowheads="1"/>
            </p:cNvSpPr>
            <p:nvPr/>
          </p:nvSpPr>
          <p:spPr bwMode="auto">
            <a:xfrm>
              <a:off x="4555" y="2943"/>
              <a:ext cx="1242" cy="246"/>
            </a:xfrm>
            <a:prstGeom prst="rect">
              <a:avLst/>
            </a:prstGeom>
            <a:noFill/>
            <a:ln w="9525">
              <a:noFill/>
              <a:miter lim="800000"/>
              <a:headEnd/>
              <a:tailEnd/>
            </a:ln>
          </p:spPr>
          <p:txBody>
            <a:bodyPr wrap="none" anchor="ctr">
              <a:spAutoFit/>
            </a:bodyPr>
            <a:lstStyle/>
            <a:p>
              <a:pPr algn="ctr" eaLnBrk="0" hangingPunct="0">
                <a:lnSpc>
                  <a:spcPct val="80000"/>
                </a:lnSpc>
              </a:pPr>
              <a:r>
                <a:rPr lang="en-US" sz="1200" b="1" i="0">
                  <a:solidFill>
                    <a:srgbClr val="009900"/>
                  </a:solidFill>
                  <a:latin typeface="Arial" pitchFamily="34" charset="0"/>
                </a:rPr>
                <a:t>           ?button</a:t>
              </a:r>
            </a:p>
          </p:txBody>
        </p:sp>
        <p:sp>
          <p:nvSpPr>
            <p:cNvPr id="1039" name="Line 9"/>
            <p:cNvSpPr>
              <a:spLocks noChangeShapeType="1"/>
            </p:cNvSpPr>
            <p:nvPr/>
          </p:nvSpPr>
          <p:spPr bwMode="auto">
            <a:xfrm>
              <a:off x="2500" y="2261"/>
              <a:ext cx="184" cy="168"/>
            </a:xfrm>
            <a:prstGeom prst="line">
              <a:avLst/>
            </a:prstGeom>
            <a:noFill/>
            <a:ln w="38100">
              <a:solidFill>
                <a:schemeClr val="tx2"/>
              </a:solidFill>
              <a:round/>
              <a:headEnd/>
              <a:tailEnd type="triangle" w="med" len="med"/>
            </a:ln>
          </p:spPr>
          <p:txBody>
            <a:bodyPr wrap="none" anchor="ctr"/>
            <a:lstStyle/>
            <a:p>
              <a:endParaRPr lang="en-US"/>
            </a:p>
          </p:txBody>
        </p:sp>
        <p:cxnSp>
          <p:nvCxnSpPr>
            <p:cNvPr id="1040" name="AutoShape 10"/>
            <p:cNvCxnSpPr>
              <a:cxnSpLocks noChangeShapeType="1"/>
              <a:stCxn id="1051" idx="6"/>
              <a:endCxn id="1050" idx="6"/>
            </p:cNvCxnSpPr>
            <p:nvPr/>
          </p:nvCxnSpPr>
          <p:spPr bwMode="auto">
            <a:xfrm rot="10800000" flipH="1" flipV="1">
              <a:off x="2653" y="2506"/>
              <a:ext cx="16" cy="1134"/>
            </a:xfrm>
            <a:prstGeom prst="curvedConnector3">
              <a:avLst>
                <a:gd name="adj1" fmla="val -2500005"/>
              </a:avLst>
            </a:prstGeom>
            <a:noFill/>
            <a:ln w="38100">
              <a:solidFill>
                <a:srgbClr val="FF0000"/>
              </a:solidFill>
              <a:round/>
              <a:headEnd/>
              <a:tailEnd type="triangle" w="med" len="med"/>
            </a:ln>
          </p:spPr>
        </p:cxnSp>
        <p:cxnSp>
          <p:nvCxnSpPr>
            <p:cNvPr id="1041" name="AutoShape 11"/>
            <p:cNvCxnSpPr>
              <a:cxnSpLocks noChangeShapeType="1"/>
              <a:stCxn id="1050" idx="2"/>
              <a:endCxn id="1051" idx="2"/>
            </p:cNvCxnSpPr>
            <p:nvPr/>
          </p:nvCxnSpPr>
          <p:spPr bwMode="auto">
            <a:xfrm flipH="1" flipV="1">
              <a:off x="2826" y="2506"/>
              <a:ext cx="16" cy="1134"/>
            </a:xfrm>
            <a:prstGeom prst="curvedConnector3">
              <a:avLst>
                <a:gd name="adj1" fmla="val -2106250"/>
              </a:avLst>
            </a:prstGeom>
            <a:noFill/>
            <a:ln w="38100">
              <a:solidFill>
                <a:srgbClr val="FF0000"/>
              </a:solidFill>
              <a:round/>
              <a:headEnd/>
              <a:tailEnd type="triangle" w="med" len="med"/>
            </a:ln>
          </p:spPr>
        </p:cxnSp>
        <p:cxnSp>
          <p:nvCxnSpPr>
            <p:cNvPr id="1042" name="AutoShape 12"/>
            <p:cNvCxnSpPr>
              <a:cxnSpLocks noChangeShapeType="1"/>
              <a:stCxn id="1050" idx="3"/>
              <a:endCxn id="1052" idx="5"/>
            </p:cNvCxnSpPr>
            <p:nvPr/>
          </p:nvCxnSpPr>
          <p:spPr bwMode="auto">
            <a:xfrm rot="5400000" flipH="1" flipV="1">
              <a:off x="3112" y="2803"/>
              <a:ext cx="602" cy="1194"/>
            </a:xfrm>
            <a:prstGeom prst="curvedConnector3">
              <a:avLst>
                <a:gd name="adj1" fmla="val 1824"/>
              </a:avLst>
            </a:prstGeom>
            <a:noFill/>
            <a:ln w="38100">
              <a:solidFill>
                <a:srgbClr val="FF0000"/>
              </a:solidFill>
              <a:round/>
              <a:headEnd/>
              <a:tailEnd type="triangle" w="med" len="med"/>
            </a:ln>
          </p:spPr>
        </p:cxnSp>
        <p:cxnSp>
          <p:nvCxnSpPr>
            <p:cNvPr id="1043" name="AutoShape 13"/>
            <p:cNvCxnSpPr>
              <a:cxnSpLocks noChangeShapeType="1"/>
              <a:stCxn id="1052" idx="7"/>
              <a:endCxn id="1051" idx="1"/>
            </p:cNvCxnSpPr>
            <p:nvPr/>
          </p:nvCxnSpPr>
          <p:spPr bwMode="auto">
            <a:xfrm rot="5400000" flipH="1">
              <a:off x="3139" y="2107"/>
              <a:ext cx="532" cy="1210"/>
            </a:xfrm>
            <a:prstGeom prst="curvedConnector3">
              <a:avLst>
                <a:gd name="adj1" fmla="val 102065"/>
              </a:avLst>
            </a:prstGeom>
            <a:noFill/>
            <a:ln w="38100">
              <a:solidFill>
                <a:srgbClr val="FF0000"/>
              </a:solidFill>
              <a:round/>
              <a:headEnd/>
              <a:tailEnd type="triangle" w="med" len="med"/>
            </a:ln>
          </p:spPr>
        </p:cxnSp>
        <p:cxnSp>
          <p:nvCxnSpPr>
            <p:cNvPr id="1044" name="AutoShape 14"/>
            <p:cNvCxnSpPr>
              <a:cxnSpLocks noChangeShapeType="1"/>
              <a:stCxn id="1052" idx="4"/>
              <a:endCxn id="1052" idx="0"/>
            </p:cNvCxnSpPr>
            <p:nvPr/>
          </p:nvCxnSpPr>
          <p:spPr bwMode="auto">
            <a:xfrm rot="5400000" flipH="1" flipV="1">
              <a:off x="3987" y="3038"/>
              <a:ext cx="169" cy="1"/>
            </a:xfrm>
            <a:prstGeom prst="curvedConnector5">
              <a:avLst>
                <a:gd name="adj1" fmla="val -336097"/>
                <a:gd name="adj2" fmla="val 88900000"/>
                <a:gd name="adj3" fmla="val 390532"/>
              </a:avLst>
            </a:prstGeom>
            <a:noFill/>
            <a:ln w="38100">
              <a:solidFill>
                <a:srgbClr val="FF0000"/>
              </a:solidFill>
              <a:round/>
              <a:headEnd/>
              <a:tailEnd type="triangle" w="med" len="med"/>
            </a:ln>
          </p:spPr>
        </p:cxnSp>
        <p:grpSp>
          <p:nvGrpSpPr>
            <p:cNvPr id="3" name="Group 15"/>
            <p:cNvGrpSpPr>
              <a:grpSpLocks/>
            </p:cNvGrpSpPr>
            <p:nvPr/>
          </p:nvGrpSpPr>
          <p:grpSpPr bwMode="auto">
            <a:xfrm>
              <a:off x="2652" y="2422"/>
              <a:ext cx="1505" cy="1304"/>
              <a:chOff x="2425" y="2664"/>
              <a:chExt cx="1505" cy="1304"/>
            </a:xfrm>
          </p:grpSpPr>
          <p:sp>
            <p:nvSpPr>
              <p:cNvPr id="1050" name="Oval 16"/>
              <p:cNvSpPr>
                <a:spLocks noChangeArrowheads="1"/>
              </p:cNvSpPr>
              <p:nvPr/>
            </p:nvSpPr>
            <p:spPr bwMode="auto">
              <a:xfrm flipH="1">
                <a:off x="2441" y="3798"/>
                <a:ext cx="173" cy="170"/>
              </a:xfrm>
              <a:prstGeom prst="ellipse">
                <a:avLst/>
              </a:prstGeom>
              <a:solidFill>
                <a:srgbClr val="00FF00"/>
              </a:solidFill>
              <a:ln w="38100">
                <a:noFill/>
                <a:round/>
                <a:headEnd/>
                <a:tailEnd/>
              </a:ln>
            </p:spPr>
            <p:txBody>
              <a:bodyPr wrap="none" anchor="ctr"/>
              <a:lstStyle/>
              <a:p>
                <a:endParaRPr lang="en-US"/>
              </a:p>
            </p:txBody>
          </p:sp>
          <p:sp>
            <p:nvSpPr>
              <p:cNvPr id="1051" name="Oval 17"/>
              <p:cNvSpPr>
                <a:spLocks noChangeArrowheads="1"/>
              </p:cNvSpPr>
              <p:nvPr/>
            </p:nvSpPr>
            <p:spPr bwMode="auto">
              <a:xfrm flipH="1">
                <a:off x="2425" y="2664"/>
                <a:ext cx="173" cy="170"/>
              </a:xfrm>
              <a:prstGeom prst="ellipse">
                <a:avLst/>
              </a:prstGeom>
              <a:solidFill>
                <a:srgbClr val="00FF00"/>
              </a:solidFill>
              <a:ln w="38100">
                <a:noFill/>
                <a:round/>
                <a:headEnd/>
                <a:tailEnd/>
              </a:ln>
            </p:spPr>
            <p:txBody>
              <a:bodyPr wrap="none" anchor="ctr"/>
              <a:lstStyle/>
              <a:p>
                <a:endParaRPr lang="en-US"/>
              </a:p>
            </p:txBody>
          </p:sp>
          <p:sp>
            <p:nvSpPr>
              <p:cNvPr id="1052" name="Oval 18"/>
              <p:cNvSpPr>
                <a:spLocks noChangeArrowheads="1"/>
              </p:cNvSpPr>
              <p:nvPr/>
            </p:nvSpPr>
            <p:spPr bwMode="auto">
              <a:xfrm flipH="1">
                <a:off x="3757" y="3196"/>
                <a:ext cx="173" cy="170"/>
              </a:xfrm>
              <a:prstGeom prst="ellipse">
                <a:avLst/>
              </a:prstGeom>
              <a:solidFill>
                <a:srgbClr val="00FF00"/>
              </a:solidFill>
              <a:ln w="38100">
                <a:noFill/>
                <a:round/>
                <a:headEnd/>
                <a:tailEnd/>
              </a:ln>
            </p:spPr>
            <p:txBody>
              <a:bodyPr wrap="none" anchor="ctr"/>
              <a:lstStyle/>
              <a:p>
                <a:endParaRPr lang="en-US"/>
              </a:p>
            </p:txBody>
          </p:sp>
        </p:grpSp>
        <p:sp>
          <p:nvSpPr>
            <p:cNvPr id="1046" name="Oval 19"/>
            <p:cNvSpPr>
              <a:spLocks noChangeArrowheads="1"/>
            </p:cNvSpPr>
            <p:nvPr/>
          </p:nvSpPr>
          <p:spPr bwMode="auto">
            <a:xfrm flipH="1">
              <a:off x="2664" y="3552"/>
              <a:ext cx="173" cy="170"/>
            </a:xfrm>
            <a:prstGeom prst="ellipse">
              <a:avLst/>
            </a:prstGeom>
            <a:solidFill>
              <a:srgbClr val="990033"/>
            </a:solidFill>
            <a:ln w="38100">
              <a:noFill/>
              <a:round/>
              <a:headEnd/>
              <a:tailEnd/>
            </a:ln>
          </p:spPr>
          <p:txBody>
            <a:bodyPr wrap="none" anchor="ctr"/>
            <a:lstStyle/>
            <a:p>
              <a:pPr algn="ctr"/>
              <a:endParaRPr lang="en-US" sz="900"/>
            </a:p>
          </p:txBody>
        </p:sp>
        <p:sp>
          <p:nvSpPr>
            <p:cNvPr id="1047" name="Oval 20"/>
            <p:cNvSpPr>
              <a:spLocks noChangeArrowheads="1"/>
            </p:cNvSpPr>
            <p:nvPr/>
          </p:nvSpPr>
          <p:spPr bwMode="auto">
            <a:xfrm flipH="1">
              <a:off x="2648" y="2418"/>
              <a:ext cx="173" cy="170"/>
            </a:xfrm>
            <a:prstGeom prst="ellipse">
              <a:avLst/>
            </a:prstGeom>
            <a:solidFill>
              <a:srgbClr val="990033"/>
            </a:solidFill>
            <a:ln w="38100">
              <a:noFill/>
              <a:round/>
              <a:headEnd/>
              <a:tailEnd/>
            </a:ln>
          </p:spPr>
          <p:txBody>
            <a:bodyPr wrap="none" anchor="ctr"/>
            <a:lstStyle/>
            <a:p>
              <a:pPr algn="ctr" eaLnBrk="0" hangingPunct="0"/>
              <a:endParaRPr lang="en-US" sz="1000" b="1" i="0">
                <a:solidFill>
                  <a:srgbClr val="800080"/>
                </a:solidFill>
                <a:latin typeface="Arial" pitchFamily="34" charset="0"/>
              </a:endParaRPr>
            </a:p>
          </p:txBody>
        </p:sp>
        <p:sp>
          <p:nvSpPr>
            <p:cNvPr id="1048" name="Oval 21"/>
            <p:cNvSpPr>
              <a:spLocks noChangeArrowheads="1"/>
            </p:cNvSpPr>
            <p:nvPr/>
          </p:nvSpPr>
          <p:spPr bwMode="auto">
            <a:xfrm flipH="1">
              <a:off x="3980" y="2950"/>
              <a:ext cx="173" cy="170"/>
            </a:xfrm>
            <a:prstGeom prst="ellipse">
              <a:avLst/>
            </a:prstGeom>
            <a:solidFill>
              <a:srgbClr val="990033"/>
            </a:solidFill>
            <a:ln w="38100">
              <a:noFill/>
              <a:round/>
              <a:headEnd/>
              <a:tailEnd/>
            </a:ln>
          </p:spPr>
          <p:txBody>
            <a:bodyPr wrap="none" anchor="ctr"/>
            <a:lstStyle/>
            <a:p>
              <a:pPr algn="ctr"/>
              <a:endParaRPr lang="en-US" sz="1200"/>
            </a:p>
          </p:txBody>
        </p:sp>
        <p:sp>
          <p:nvSpPr>
            <p:cNvPr id="1049" name="Text Box 22"/>
            <p:cNvSpPr txBox="1">
              <a:spLocks noChangeArrowheads="1"/>
            </p:cNvSpPr>
            <p:nvPr/>
          </p:nvSpPr>
          <p:spPr bwMode="auto">
            <a:xfrm>
              <a:off x="3213" y="2203"/>
              <a:ext cx="692" cy="247"/>
            </a:xfrm>
            <a:prstGeom prst="rect">
              <a:avLst/>
            </a:prstGeom>
            <a:noFill/>
            <a:ln w="9525">
              <a:noFill/>
              <a:miter lim="800000"/>
              <a:headEnd/>
              <a:tailEnd/>
            </a:ln>
          </p:spPr>
          <p:txBody>
            <a:bodyPr wrap="none" anchor="ctr">
              <a:spAutoFit/>
            </a:bodyPr>
            <a:lstStyle/>
            <a:p>
              <a:pPr algn="ctr" eaLnBrk="0" hangingPunct="0">
                <a:lnSpc>
                  <a:spcPct val="80000"/>
                </a:lnSpc>
              </a:pPr>
              <a:r>
                <a:rPr lang="en-US" sz="1200" b="1" i="0">
                  <a:solidFill>
                    <a:schemeClr val="tx1"/>
                  </a:solidFill>
                  <a:latin typeface="Arial" pitchFamily="34" charset="0"/>
                </a:rPr>
                <a:t>!coffee</a:t>
              </a:r>
            </a:p>
          </p:txBody>
        </p:sp>
      </p:grpSp>
      <p:pic>
        <p:nvPicPr>
          <p:cNvPr id="1230871" name="Picture 23" descr="image002"/>
          <p:cNvPicPr>
            <a:picLocks noChangeAspect="1" noChangeArrowheads="1"/>
          </p:cNvPicPr>
          <p:nvPr/>
        </p:nvPicPr>
        <p:blipFill>
          <a:blip r:embed="rId5" cstate="print"/>
          <a:srcRect/>
          <a:stretch>
            <a:fillRect/>
          </a:stretch>
        </p:blipFill>
        <p:spPr bwMode="auto">
          <a:xfrm>
            <a:off x="5072063" y="4159250"/>
            <a:ext cx="3571875" cy="2208213"/>
          </a:xfrm>
          <a:prstGeom prst="rect">
            <a:avLst/>
          </a:prstGeom>
          <a:noFill/>
          <a:ln w="9525">
            <a:noFill/>
            <a:miter lim="800000"/>
            <a:headEnd/>
            <a:tailEnd/>
          </a:ln>
        </p:spPr>
      </p:pic>
      <p:grpSp>
        <p:nvGrpSpPr>
          <p:cNvPr id="4" name="Group 24"/>
          <p:cNvGrpSpPr>
            <a:grpSpLocks/>
          </p:cNvGrpSpPr>
          <p:nvPr/>
        </p:nvGrpSpPr>
        <p:grpSpPr bwMode="auto">
          <a:xfrm>
            <a:off x="4418013" y="2276475"/>
            <a:ext cx="4532312" cy="2841625"/>
            <a:chOff x="2783" y="1434"/>
            <a:chExt cx="2855" cy="1790"/>
          </a:xfrm>
        </p:grpSpPr>
        <p:sp>
          <p:nvSpPr>
            <p:cNvPr id="1034" name="Rectangle 25"/>
            <p:cNvSpPr>
              <a:spLocks noChangeArrowheads="1"/>
            </p:cNvSpPr>
            <p:nvPr/>
          </p:nvSpPr>
          <p:spPr bwMode="auto">
            <a:xfrm>
              <a:off x="2783" y="1458"/>
              <a:ext cx="2855" cy="1766"/>
            </a:xfrm>
            <a:prstGeom prst="rect">
              <a:avLst/>
            </a:prstGeom>
            <a:solidFill>
              <a:schemeClr val="bg1"/>
            </a:solidFill>
            <a:ln w="9525" algn="ctr">
              <a:noFill/>
              <a:miter lim="800000"/>
              <a:headEnd/>
              <a:tailEnd/>
            </a:ln>
          </p:spPr>
          <p:txBody>
            <a:bodyPr wrap="none" anchor="ctr"/>
            <a:lstStyle/>
            <a:p>
              <a:endParaRPr lang="en-US"/>
            </a:p>
          </p:txBody>
        </p:sp>
        <p:graphicFrame>
          <p:nvGraphicFramePr>
            <p:cNvPr id="1026" name="Object 26"/>
            <p:cNvGraphicFramePr>
              <a:graphicFrameLocks noChangeAspect="1"/>
            </p:cNvGraphicFramePr>
            <p:nvPr/>
          </p:nvGraphicFramePr>
          <p:xfrm>
            <a:off x="2832" y="1434"/>
            <a:ext cx="2685" cy="1735"/>
          </p:xfrm>
          <a:graphic>
            <a:graphicData uri="http://schemas.openxmlformats.org/presentationml/2006/ole">
              <p:oleObj spid="_x0000_s65538" name="Visio" r:id="rId6" imgW="2631376" imgH="1926146" progId="">
                <p:embed/>
              </p:oleObj>
            </a:graphicData>
          </a:graphic>
        </p:graphicFrame>
      </p:grpSp>
      <p:sp>
        <p:nvSpPr>
          <p:cNvPr id="1033" name="Text Box 27"/>
          <p:cNvSpPr txBox="1">
            <a:spLocks noChangeArrowheads="1"/>
          </p:cNvSpPr>
          <p:nvPr/>
        </p:nvSpPr>
        <p:spPr bwMode="auto">
          <a:xfrm>
            <a:off x="8027988" y="6232525"/>
            <a:ext cx="738187" cy="214313"/>
          </a:xfrm>
          <a:prstGeom prst="rect">
            <a:avLst/>
          </a:prstGeom>
          <a:noFill/>
          <a:ln w="9525" algn="ctr">
            <a:noFill/>
            <a:miter lim="800000"/>
            <a:headEnd/>
            <a:tailEnd/>
          </a:ln>
        </p:spPr>
        <p:txBody>
          <a:bodyPr wrap="none">
            <a:spAutoFit/>
          </a:bodyPr>
          <a:lstStyle/>
          <a:p>
            <a:r>
              <a:rPr lang="en-US" sz="800" i="0">
                <a:latin typeface="Arial" pitchFamily="34" charset="0"/>
              </a:rPr>
              <a:t>(Klaas Smit)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230850"/>
                                        </p:tgtEl>
                                        <p:attrNameLst>
                                          <p:attrName>style.visibility</p:attrName>
                                        </p:attrNameLst>
                                      </p:cBhvr>
                                      <p:to>
                                        <p:strVal val="visible"/>
                                      </p:to>
                                    </p:set>
                                    <p:animEffect transition="in" filter="dissolve">
                                      <p:cBhvr>
                                        <p:cTn id="11" dur="1000"/>
                                        <p:tgtEl>
                                          <p:spTgt spid="1230850"/>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230871"/>
                                        </p:tgtEl>
                                        <p:attrNameLst>
                                          <p:attrName>style.visibility</p:attrName>
                                        </p:attrNameLst>
                                      </p:cBhvr>
                                      <p:to>
                                        <p:strVal val="visible"/>
                                      </p:to>
                                    </p:set>
                                    <p:animEffect transition="in" filter="dissolve">
                                      <p:cBhvr>
                                        <p:cTn id="15" dur="1000"/>
                                        <p:tgtEl>
                                          <p:spTgt spid="1230871"/>
                                        </p:tgtEl>
                                      </p:cBhvr>
                                    </p:animEffect>
                                  </p:childTnLst>
                                </p:cTn>
                              </p:par>
                            </p:childTnLst>
                          </p:cTn>
                        </p:par>
                        <p:par>
                          <p:cTn id="16" fill="hold">
                            <p:stCondLst>
                              <p:cond delay="3000"/>
                            </p:stCondLst>
                            <p:childTnLst>
                              <p:par>
                                <p:cTn id="17" presetID="9"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IPresentatio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Office Theme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3262</TotalTime>
  <Words>2642</Words>
  <Application>Microsoft Office PowerPoint</Application>
  <PresentationFormat>On-screen Show (4:3)</PresentationFormat>
  <Paragraphs>1077</Paragraphs>
  <Slides>83</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86" baseType="lpstr">
      <vt:lpstr>ESIPresentation</vt:lpstr>
      <vt:lpstr>Visio</vt:lpstr>
      <vt:lpstr>Clip</vt:lpstr>
      <vt:lpstr>Model-Based Testing and Test-Based Modelling</vt:lpstr>
      <vt:lpstr>Overview</vt:lpstr>
      <vt:lpstr> Software Testing</vt:lpstr>
      <vt:lpstr>(Software)  Testing</vt:lpstr>
      <vt:lpstr>Sorts of Testing</vt:lpstr>
      <vt:lpstr>Paradox of Software Testing</vt:lpstr>
      <vt:lpstr>Trends in Software Development</vt:lpstr>
      <vt:lpstr> Models</vt:lpstr>
      <vt:lpstr>Formal Models</vt:lpstr>
      <vt:lpstr> Model-Based Testing  </vt:lpstr>
      <vt:lpstr>Developments in Testing 1</vt:lpstr>
      <vt:lpstr>Developments in Testing 2</vt:lpstr>
      <vt:lpstr>Developments in Testing 3</vt:lpstr>
      <vt:lpstr>Developments in Testing 4</vt:lpstr>
      <vt:lpstr> Model-Based . . . . .  Verification, Validation, Testing,  . . . . .</vt:lpstr>
      <vt:lpstr>Validation, Verification, and Testing</vt:lpstr>
      <vt:lpstr>Verification and Testing</vt:lpstr>
      <vt:lpstr>Code Generation from a Model</vt:lpstr>
      <vt:lpstr>Model-Based Testing  with Labelled Transition Systems</vt:lpstr>
      <vt:lpstr>Model-Based Testing</vt:lpstr>
      <vt:lpstr>MBT with Labelled Transition Systems</vt:lpstr>
      <vt:lpstr>Models: Labelled Transition Systems</vt:lpstr>
      <vt:lpstr>Models:  Generation of Test Cases</vt:lpstr>
      <vt:lpstr>Models:  Generation of Test Cases</vt:lpstr>
      <vt:lpstr>Conformance: ioco</vt:lpstr>
      <vt:lpstr>Conformance:  ioco</vt:lpstr>
      <vt:lpstr>Example:  ioco</vt:lpstr>
      <vt:lpstr>Example: ioco</vt:lpstr>
      <vt:lpstr>Slide 29</vt:lpstr>
      <vt:lpstr>Test Case</vt:lpstr>
      <vt:lpstr>Test Generation Algorithm: ioco</vt:lpstr>
      <vt:lpstr>Example: ioco Test Generation</vt:lpstr>
      <vt:lpstr>Example: ioco Test Generation</vt:lpstr>
      <vt:lpstr>Example: ioco Test Generation</vt:lpstr>
      <vt:lpstr>Example: ioco Test Generation</vt:lpstr>
      <vt:lpstr>Example: ioco Test Generation</vt:lpstr>
      <vt:lpstr>Example: ioco Test Generation</vt:lpstr>
      <vt:lpstr>Example: ioco Test Generation</vt:lpstr>
      <vt:lpstr>Test Result Analysis: Completeness</vt:lpstr>
      <vt:lpstr>Completeness of MBT with ioco</vt:lpstr>
      <vt:lpstr>Model-Based Testing  More Theory</vt:lpstr>
      <vt:lpstr>Testing Equivalences</vt:lpstr>
      <vt:lpstr>MBT:  Test Assumption</vt:lpstr>
      <vt:lpstr>Soundness and Completeness</vt:lpstr>
      <vt:lpstr>MBT :  Completeness</vt:lpstr>
      <vt:lpstr>Genealogy of ioco </vt:lpstr>
      <vt:lpstr>Variations on a Theme</vt:lpstr>
      <vt:lpstr>Model-Based Testing : There is Nothing More Practical than a Good Theory</vt:lpstr>
      <vt:lpstr>Test Selection  in Model-Based Testing</vt:lpstr>
      <vt:lpstr>Test Selection</vt:lpstr>
      <vt:lpstr>Test Selection:  Approaches </vt:lpstr>
      <vt:lpstr>Test Selection:  Semantic Coverage </vt:lpstr>
      <vt:lpstr>Test Selection:  Lattice of Specifications</vt:lpstr>
      <vt:lpstr>Test Selection by Weaker Specification</vt:lpstr>
      <vt:lpstr>Slide 55</vt:lpstr>
      <vt:lpstr>Wireless Sensor Networks</vt:lpstr>
      <vt:lpstr>Myrianed:  Wireless Sensor Network</vt:lpstr>
      <vt:lpstr>Myrianed:  a WSN with Gossiping</vt:lpstr>
      <vt:lpstr>WSN:  Typical Test</vt:lpstr>
      <vt:lpstr>WSN:  Model-Based Conformance Test</vt:lpstr>
      <vt:lpstr>WSN Node in Protocol Layers</vt:lpstr>
      <vt:lpstr>Local Test Method</vt:lpstr>
      <vt:lpstr>WSN:  Test Architecture</vt:lpstr>
      <vt:lpstr>Models</vt:lpstr>
      <vt:lpstr>Model-Based Testing</vt:lpstr>
      <vt:lpstr>WSN:  Model-Based Testing</vt:lpstr>
      <vt:lpstr>WSN: Test-Based Modeling</vt:lpstr>
      <vt:lpstr>  Test-Based Modelling  </vt:lpstr>
      <vt:lpstr>Model-Based Testing</vt:lpstr>
      <vt:lpstr>Model-Based Testing</vt:lpstr>
      <vt:lpstr>Test-Based Modelling</vt:lpstr>
      <vt:lpstr>Validation, Verification, and Testing</vt:lpstr>
      <vt:lpstr>Empirical Cycle</vt:lpstr>
      <vt:lpstr>MBT and TBM</vt:lpstr>
      <vt:lpstr>MBT and TBM</vt:lpstr>
      <vt:lpstr>Learning:  Precision</vt:lpstr>
      <vt:lpstr>Learning:  Lattice of Models</vt:lpstr>
      <vt:lpstr>Refining Learned Models</vt:lpstr>
      <vt:lpstr>Refining Learned Models</vt:lpstr>
      <vt:lpstr>Test-Based Modelling</vt:lpstr>
      <vt:lpstr>Wireless Sensor Network: Passive Learning with ProM</vt:lpstr>
      <vt:lpstr>TBM: Use of Learned Models</vt:lpstr>
      <vt:lpstr> Thank You !</vt:lpstr>
    </vt:vector>
  </TitlesOfParts>
  <Company>ESI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Based Testing</dc:title>
  <dc:creator>Jan Tretmans</dc:creator>
  <cp:lastModifiedBy>Windows User</cp:lastModifiedBy>
  <cp:revision>640</cp:revision>
  <dcterms:created xsi:type="dcterms:W3CDTF">2010-03-17T12:29:53Z</dcterms:created>
  <dcterms:modified xsi:type="dcterms:W3CDTF">2011-06-20T09:43:49Z</dcterms:modified>
</cp:coreProperties>
</file>